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18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903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3" Type="http://schemas.openxmlformats.org/officeDocument/2006/relationships/image" Target="../media/image131.png"/><Relationship Id="rId21" Type="http://schemas.openxmlformats.org/officeDocument/2006/relationships/image" Target="../media/image149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4.png"/><Relationship Id="rId20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147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175.png"/><Relationship Id="rId18" Type="http://schemas.openxmlformats.org/officeDocument/2006/relationships/image" Target="../media/image180.png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12" Type="http://schemas.openxmlformats.org/officeDocument/2006/relationships/image" Target="../media/image174.png"/><Relationship Id="rId17" Type="http://schemas.openxmlformats.org/officeDocument/2006/relationships/image" Target="../media/image17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11" Type="http://schemas.openxmlformats.org/officeDocument/2006/relationships/image" Target="../media/image173.png"/><Relationship Id="rId5" Type="http://schemas.openxmlformats.org/officeDocument/2006/relationships/image" Target="../media/image167.png"/><Relationship Id="rId15" Type="http://schemas.openxmlformats.org/officeDocument/2006/relationships/image" Target="../media/image177.png"/><Relationship Id="rId10" Type="http://schemas.openxmlformats.org/officeDocument/2006/relationships/image" Target="../media/image172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Relationship Id="rId14" Type="http://schemas.openxmlformats.org/officeDocument/2006/relationships/image" Target="../media/image17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3" Type="http://schemas.openxmlformats.org/officeDocument/2006/relationships/image" Target="../media/image181.png"/><Relationship Id="rId21" Type="http://schemas.openxmlformats.org/officeDocument/2006/relationships/image" Target="../media/image199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94.png"/><Relationship Id="rId20" Type="http://schemas.openxmlformats.org/officeDocument/2006/relationships/image" Target="../media/image1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png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7.png"/><Relationship Id="rId11" Type="http://schemas.openxmlformats.org/officeDocument/2006/relationships/image" Target="../media/image222.png"/><Relationship Id="rId5" Type="http://schemas.openxmlformats.org/officeDocument/2006/relationships/image" Target="../media/image216.png"/><Relationship Id="rId10" Type="http://schemas.openxmlformats.org/officeDocument/2006/relationships/image" Target="../media/image221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0" Type="http://schemas.openxmlformats.org/officeDocument/2006/relationships/image" Target="../media/image230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3" Type="http://schemas.openxmlformats.org/officeDocument/2006/relationships/image" Target="../media/image234.png"/><Relationship Id="rId7" Type="http://schemas.openxmlformats.org/officeDocument/2006/relationships/image" Target="../media/image2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7.png"/><Relationship Id="rId5" Type="http://schemas.openxmlformats.org/officeDocument/2006/relationships/image" Target="../media/image236.png"/><Relationship Id="rId4" Type="http://schemas.openxmlformats.org/officeDocument/2006/relationships/image" Target="../media/image2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openxmlformats.org/officeDocument/2006/relationships/image" Target="../media/image63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244.png"/><Relationship Id="rId4" Type="http://schemas.openxmlformats.org/officeDocument/2006/relationships/image" Target="../media/image240.png"/><Relationship Id="rId9" Type="http://schemas.openxmlformats.org/officeDocument/2006/relationships/image" Target="../media/image2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55.png"/><Relationship Id="rId3" Type="http://schemas.openxmlformats.org/officeDocument/2006/relationships/image" Target="../media/image245.png"/><Relationship Id="rId7" Type="http://schemas.openxmlformats.org/officeDocument/2006/relationships/image" Target="../media/image249.png"/><Relationship Id="rId12" Type="http://schemas.openxmlformats.org/officeDocument/2006/relationships/image" Target="../media/image2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8.png"/><Relationship Id="rId11" Type="http://schemas.openxmlformats.org/officeDocument/2006/relationships/image" Target="../media/image253.png"/><Relationship Id="rId5" Type="http://schemas.openxmlformats.org/officeDocument/2006/relationships/image" Target="../media/image247.png"/><Relationship Id="rId10" Type="http://schemas.openxmlformats.org/officeDocument/2006/relationships/image" Target="../media/image252.png"/><Relationship Id="rId4" Type="http://schemas.openxmlformats.org/officeDocument/2006/relationships/image" Target="../media/image246.png"/><Relationship Id="rId9" Type="http://schemas.openxmlformats.org/officeDocument/2006/relationships/image" Target="../media/image2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png"/><Relationship Id="rId3" Type="http://schemas.openxmlformats.org/officeDocument/2006/relationships/image" Target="../media/image71.pn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28" Type="http://schemas.openxmlformats.org/officeDocument/2006/relationships/image" Target="../media/image96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Relationship Id="rId27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7.pn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4067251" cy="6858000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-476402" y="-476402"/>
            <a:ext cx="2857500" cy="285750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063594" y="0"/>
            <a:ext cx="813450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alphaModFix amt="5000"/>
          </a:blip>
          <a:srcRect t="-28" b="-28"/>
          <a:stretch/>
        </p:blipFill>
        <p:spPr>
          <a:xfrm>
            <a:off x="7829093" y="3029407"/>
            <a:ext cx="4819802" cy="4286707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57200" y="1609344"/>
            <a:ext cx="3260750" cy="715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kern="0" spc="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of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kern="0" spc="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Marketing</a:t>
            </a:r>
            <a:endParaRPr lang="en-US" sz="2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>
            <a:alphaModFix amt="90000"/>
          </a:blip>
          <a:srcRect/>
          <a:stretch/>
        </p:blipFill>
        <p:spPr>
          <a:xfrm>
            <a:off x="457200" y="838505"/>
            <a:ext cx="457200" cy="4572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75" b="-375"/>
          <a:stretch/>
        </p:blipFill>
        <p:spPr>
          <a:xfrm>
            <a:off x="457200" y="2476195"/>
            <a:ext cx="609905" cy="3840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457200" y="2667305"/>
            <a:ext cx="32671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>
                    <a:alpha val="9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Fall 2026</a:t>
            </a:r>
            <a:endParaRPr lang="en-US" sz="1300" dirty="0"/>
          </a:p>
        </p:txBody>
      </p:sp>
      <p:sp>
        <p:nvSpPr>
          <p:cNvPr id="12" name="Text 6"/>
          <p:cNvSpPr txBox="1"/>
          <p:nvPr/>
        </p:nvSpPr>
        <p:spPr>
          <a:xfrm>
            <a:off x="457200" y="5486400"/>
            <a:ext cx="32671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Dr. Liz Kheng</a:t>
            </a:r>
            <a:endParaRPr lang="en-US" sz="1800" dirty="0"/>
          </a:p>
        </p:txBody>
      </p:sp>
      <p:sp>
        <p:nvSpPr>
          <p:cNvPr id="13" name="Text 7"/>
          <p:cNvSpPr txBox="1"/>
          <p:nvPr/>
        </p:nvSpPr>
        <p:spPr>
          <a:xfrm>
            <a:off x="457200" y="5257800"/>
            <a:ext cx="32671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INSTRUCTOR</a:t>
            </a:r>
            <a:endParaRPr lang="en-US" sz="900" dirty="0"/>
          </a:p>
        </p:txBody>
      </p:sp>
      <p:sp>
        <p:nvSpPr>
          <p:cNvPr id="14" name="Text 8"/>
          <p:cNvSpPr txBox="1"/>
          <p:nvPr/>
        </p:nvSpPr>
        <p:spPr>
          <a:xfrm>
            <a:off x="457200" y="5829300"/>
            <a:ext cx="32671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Department of Business Administration</a:t>
            </a:r>
            <a:endParaRPr lang="en-US" sz="10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rcRect t="-181" b="-181"/>
          <a:stretch/>
        </p:blipFill>
        <p:spPr>
          <a:xfrm>
            <a:off x="4826203" y="1157630"/>
            <a:ext cx="75895" cy="76169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5130698" y="1233526"/>
            <a:ext cx="14959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Course Module</a:t>
            </a:r>
            <a:endParaRPr lang="en-US" sz="1000" dirty="0"/>
          </a:p>
        </p:txBody>
      </p:sp>
      <p:sp>
        <p:nvSpPr>
          <p:cNvPr id="17" name="Text 10"/>
          <p:cNvSpPr txBox="1"/>
          <p:nvPr/>
        </p:nvSpPr>
        <p:spPr>
          <a:xfrm>
            <a:off x="5130698" y="1462126"/>
            <a:ext cx="1533449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2700" dirty="0"/>
          </a:p>
        </p:txBody>
      </p:sp>
      <p:sp>
        <p:nvSpPr>
          <p:cNvPr id="18" name="Text 11"/>
          <p:cNvSpPr txBox="1"/>
          <p:nvPr/>
        </p:nvSpPr>
        <p:spPr>
          <a:xfrm>
            <a:off x="4826203" y="2223821"/>
            <a:ext cx="6782105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500" b="1" kern="0" spc="-112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Segmentation, </a:t>
            </a:r>
            <a:endParaRPr lang="en-US" sz="4500" dirty="0"/>
          </a:p>
          <a:p>
            <a:pPr marL="0" indent="0" algn="l">
              <a:buNone/>
            </a:pPr>
            <a:r>
              <a:rPr lang="en-US" sz="4500" b="1" kern="0" spc="-112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Targeting</a:t>
            </a:r>
            <a:r>
              <a:rPr lang="en-US" sz="4500" b="1" kern="0" spc="-112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and </a:t>
            </a:r>
            <a:endParaRPr lang="en-US" sz="4500" dirty="0"/>
          </a:p>
          <a:p>
            <a:pPr marL="0" indent="0" algn="l">
              <a:buNone/>
            </a:pPr>
            <a:r>
              <a:rPr lang="en-US" sz="4500" b="1" kern="0" spc="-112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Buyer Behavior </a:t>
            </a:r>
            <a:endParaRPr lang="en-US" sz="4500" dirty="0"/>
          </a:p>
        </p:txBody>
      </p:sp>
      <p:sp>
        <p:nvSpPr>
          <p:cNvPr id="19" name="Shape 12"/>
          <p:cNvSpPr/>
          <p:nvPr/>
        </p:nvSpPr>
        <p:spPr>
          <a:xfrm>
            <a:off x="4826203" y="4243730"/>
            <a:ext cx="38405" cy="619049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3"/>
          <p:cNvSpPr txBox="1"/>
          <p:nvPr/>
        </p:nvSpPr>
        <p:spPr>
          <a:xfrm>
            <a:off x="5093208" y="4243730"/>
            <a:ext cx="6210605" cy="6199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comprehensive analysis of how to identify, select, and understand your most valuable customers.</a:t>
            </a:r>
            <a:endParaRPr lang="en-US" sz="1500" dirty="0"/>
          </a:p>
        </p:txBody>
      </p:sp>
      <p:sp>
        <p:nvSpPr>
          <p:cNvPr id="21" name="Shape 14"/>
          <p:cNvSpPr/>
          <p:nvPr/>
        </p:nvSpPr>
        <p:spPr>
          <a:xfrm>
            <a:off x="4826203" y="5319979"/>
            <a:ext cx="381305" cy="38130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rcRect l="-33" r="-33"/>
          <a:stretch/>
        </p:blipFill>
        <p:spPr>
          <a:xfrm>
            <a:off x="4930445" y="5434279"/>
            <a:ext cx="171907" cy="152705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5320894" y="5415077"/>
            <a:ext cx="124267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Market Segments</a:t>
            </a:r>
            <a:endParaRPr lang="en-US" sz="1000" dirty="0"/>
          </a:p>
        </p:txBody>
      </p:sp>
      <p:sp>
        <p:nvSpPr>
          <p:cNvPr id="24" name="Shape 16"/>
          <p:cNvSpPr/>
          <p:nvPr/>
        </p:nvSpPr>
        <p:spPr>
          <a:xfrm>
            <a:off x="6681521" y="5319979"/>
            <a:ext cx="381305" cy="38130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795821" y="5434279"/>
            <a:ext cx="152705" cy="152705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7177126" y="5415077"/>
            <a:ext cx="12243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 Strategies</a:t>
            </a:r>
            <a:endParaRPr lang="en-US" sz="1000" dirty="0"/>
          </a:p>
        </p:txBody>
      </p:sp>
      <p:sp>
        <p:nvSpPr>
          <p:cNvPr id="27" name="Shape 18"/>
          <p:cNvSpPr/>
          <p:nvPr/>
        </p:nvSpPr>
        <p:spPr>
          <a:xfrm>
            <a:off x="8503920" y="5319979"/>
            <a:ext cx="381305" cy="381305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618220" y="5434279"/>
            <a:ext cx="152705" cy="152705"/>
          </a:xfrm>
          <a:prstGeom prst="rect">
            <a:avLst/>
          </a:prstGeom>
        </p:spPr>
      </p:pic>
      <p:sp>
        <p:nvSpPr>
          <p:cNvPr id="29" name="Text 19"/>
          <p:cNvSpPr txBox="1"/>
          <p:nvPr/>
        </p:nvSpPr>
        <p:spPr>
          <a:xfrm>
            <a:off x="8999525" y="5415077"/>
            <a:ext cx="157459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Consumer Psychology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80406" y="761695"/>
            <a:ext cx="7112203" cy="609630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35194" y="1067105"/>
            <a:ext cx="2857500" cy="1904695"/>
          </a:xfrm>
          <a:prstGeom prst="roundRect">
            <a:avLst>
              <a:gd name="adj" fmla="val 4801"/>
            </a:avLst>
          </a:prstGeom>
          <a:solidFill>
            <a:srgbClr val="DCFCE7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9575597" y="4819802"/>
            <a:ext cx="1904695" cy="1429207"/>
          </a:xfrm>
          <a:prstGeom prst="roundRect">
            <a:avLst>
              <a:gd name="adj" fmla="val 8531"/>
            </a:avLst>
          </a:prstGeom>
          <a:solidFill>
            <a:srgbClr val="DCFCE7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080406" y="3200400"/>
            <a:ext cx="7114946" cy="3813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2700" dist="12700" dir="16200000" algn="bl" rotWithShape="0">
              <a:srgbClr val="D1D5DB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569403" y="761695"/>
            <a:ext cx="381305" cy="60963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2700" dist="12700" dir="16200000" algn="bl" rotWithShape="0">
              <a:srgbClr val="D1D5DB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9810598" y="1371600"/>
            <a:ext cx="2857500" cy="2857500"/>
          </a:xfrm>
          <a:prstGeom prst="ellipse">
            <a:avLst/>
          </a:prstGeom>
          <a:noFill/>
          <a:ln w="381000">
            <a:solidFill>
              <a:srgbClr val="FFFFFF"/>
            </a:solidFill>
            <a:prstDash val="solid"/>
          </a:ln>
          <a:effectLst>
            <a:outerShdw blurRad="12700" dist="12700" dir="2700000" algn="bl" rotWithShape="0">
              <a:srgbClr val="D1D5DB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7782458" y="3504895"/>
            <a:ext cx="1143000" cy="761695"/>
          </a:xfrm>
          <a:prstGeom prst="rect">
            <a:avLst/>
          </a:prstGeom>
          <a:solidFill>
            <a:srgbClr val="E2E8F0"/>
          </a:solidFill>
          <a:ln w="12700">
            <a:solidFill>
              <a:srgbClr val="94A3B8"/>
            </a:solidFill>
            <a:prstDash val="solid"/>
          </a:ln>
          <a:effectLst>
            <a:outerShdw blurRad="12700" dist="38100" dir="18900000" algn="bl" rotWithShape="0">
              <a:srgbClr val="94A3B8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5790895" y="1371600"/>
            <a:ext cx="571500" cy="952805"/>
          </a:xfrm>
          <a:prstGeom prst="rect">
            <a:avLst/>
          </a:prstGeom>
          <a:solidFill>
            <a:srgbClr val="CBD5E1"/>
          </a:solidFill>
          <a:ln w="12700">
            <a:solidFill>
              <a:srgbClr val="94A3B8"/>
            </a:solidFill>
            <a:prstDash val="solid"/>
          </a:ln>
          <a:effectLst>
            <a:outerShdw blurRad="12700" dist="38100" dir="18900000" algn="bl" rotWithShape="0">
              <a:srgbClr val="94A3B8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502298" y="1371600"/>
            <a:ext cx="571500" cy="952805"/>
          </a:xfrm>
          <a:prstGeom prst="rect">
            <a:avLst/>
          </a:prstGeom>
          <a:solidFill>
            <a:srgbClr val="CBD5E1"/>
          </a:solidFill>
          <a:ln w="12700">
            <a:solidFill>
              <a:srgbClr val="94A3B8"/>
            </a:solidFill>
            <a:prstDash val="solid"/>
          </a:ln>
          <a:effectLst>
            <a:outerShdw blurRad="12700" dist="38100" dir="18900000" algn="bl" rotWithShape="0">
              <a:srgbClr val="94A3B8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9791395" y="5086807"/>
            <a:ext cx="1333195" cy="857707"/>
          </a:xfrm>
          <a:prstGeom prst="rect">
            <a:avLst/>
          </a:prstGeom>
          <a:solidFill>
            <a:srgbClr val="CBD5E1"/>
          </a:solidFill>
          <a:ln w="12700">
            <a:solidFill>
              <a:srgbClr val="94A3B8"/>
            </a:solidFill>
            <a:prstDash val="solid"/>
          </a:ln>
          <a:effectLst>
            <a:outerShdw blurRad="12700" dist="38100" dir="18900000" algn="bl" rotWithShape="0">
              <a:srgbClr val="94A3B8">
                <a:alpha val="10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 l="-25" r="-25"/>
          <a:stretch/>
        </p:blipFill>
        <p:spPr>
          <a:xfrm>
            <a:off x="5309006" y="5619902"/>
            <a:ext cx="1063447" cy="1009498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5432450" y="5743346"/>
            <a:ext cx="8961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Map Legend</a:t>
            </a:r>
            <a:endParaRPr lang="en-US" sz="900" dirty="0"/>
          </a:p>
        </p:txBody>
      </p:sp>
      <p:sp>
        <p:nvSpPr>
          <p:cNvPr id="16" name="Text 12"/>
          <p:cNvSpPr txBox="1"/>
          <p:nvPr/>
        </p:nvSpPr>
        <p:spPr>
          <a:xfrm>
            <a:off x="5622646" y="5971946"/>
            <a:ext cx="5056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Housing</a:t>
            </a:r>
            <a:endParaRPr lang="en-US" sz="900" dirty="0"/>
          </a:p>
        </p:txBody>
      </p:sp>
      <p:sp>
        <p:nvSpPr>
          <p:cNvPr id="17" name="Text 13"/>
          <p:cNvSpPr txBox="1"/>
          <p:nvPr/>
        </p:nvSpPr>
        <p:spPr>
          <a:xfrm>
            <a:off x="5622646" y="6163056"/>
            <a:ext cx="65745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Recreation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5432450" y="6372454"/>
            <a:ext cx="114300" cy="11430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 txBox="1"/>
          <p:nvPr/>
        </p:nvSpPr>
        <p:spPr>
          <a:xfrm>
            <a:off x="5622646" y="6353251"/>
            <a:ext cx="71140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 Zone</a:t>
            </a:r>
            <a:endParaRPr lang="en-US" sz="900" dirty="0"/>
          </a:p>
        </p:txBody>
      </p:sp>
      <p:sp>
        <p:nvSpPr>
          <p:cNvPr id="20" name="Shape 16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24" name="Text 20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25" name="Text 21"/>
          <p:cNvSpPr txBox="1"/>
          <p:nvPr/>
        </p:nvSpPr>
        <p:spPr>
          <a:xfrm>
            <a:off x="10236708" y="280721"/>
            <a:ext cx="149687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Basis 2: Geographic</a:t>
            </a:r>
            <a:endParaRPr lang="en-US" sz="1000" dirty="0"/>
          </a:p>
        </p:txBody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5"/>
          <a:srcRect l="-33" r="-33"/>
          <a:stretch/>
        </p:blipFill>
        <p:spPr>
          <a:xfrm>
            <a:off x="11563502" y="299923"/>
            <a:ext cx="171907" cy="152705"/>
          </a:xfrm>
          <a:prstGeom prst="rect">
            <a:avLst/>
          </a:prstGeom>
        </p:spPr>
      </p:pic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rcRect l="-2" r="-2"/>
          <a:stretch/>
        </p:blipFill>
        <p:spPr>
          <a:xfrm>
            <a:off x="0" y="761695"/>
            <a:ext cx="5080406" cy="6096305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381305" y="1143000"/>
            <a:ext cx="443941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Geographic </a:t>
            </a:r>
            <a:r>
              <a:rPr lang="en-US" sz="22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Segmentation</a:t>
            </a:r>
            <a:endParaRPr lang="en-US" sz="2200" dirty="0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rcRect l="-5" r="-5"/>
          <a:stretch/>
        </p:blipFill>
        <p:spPr>
          <a:xfrm>
            <a:off x="381305" y="1638605"/>
            <a:ext cx="4317797" cy="1123798"/>
          </a:xfrm>
          <a:prstGeom prst="rect">
            <a:avLst/>
          </a:prstGeom>
        </p:spPr>
      </p:pic>
      <p:sp>
        <p:nvSpPr>
          <p:cNvPr id="30" name="Text 23"/>
          <p:cNvSpPr txBox="1"/>
          <p:nvPr/>
        </p:nvSpPr>
        <p:spPr>
          <a:xfrm>
            <a:off x="629107" y="1828800"/>
            <a:ext cx="3963010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Grouping consumers based on physical location—countries, regions, cities, or even </a:t>
            </a:r>
            <a:r>
              <a:rPr lang="en-US" sz="1200" b="1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specific neighborhoods and campus zones</a:t>
            </a:r>
            <a:r>
              <a:rPr lang="en-US" sz="12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endParaRPr lang="en-US" sz="1200" dirty="0"/>
          </a:p>
        </p:txBody>
      </p:sp>
      <p:sp>
        <p:nvSpPr>
          <p:cNvPr id="31" name="Text 24"/>
          <p:cNvSpPr txBox="1"/>
          <p:nvPr/>
        </p:nvSpPr>
        <p:spPr>
          <a:xfrm>
            <a:off x="381305" y="3276295"/>
            <a:ext cx="44394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Campus Strategies</a:t>
            </a:r>
            <a:endParaRPr lang="en-US" sz="900" dirty="0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rcRect t="-842" b="-842"/>
          <a:stretch/>
        </p:blipFill>
        <p:spPr>
          <a:xfrm>
            <a:off x="619049" y="3829507"/>
            <a:ext cx="190195" cy="171907"/>
          </a:xfrm>
          <a:prstGeom prst="rect">
            <a:avLst/>
          </a:prstGeom>
        </p:spPr>
      </p:pic>
      <p:sp>
        <p:nvSpPr>
          <p:cNvPr id="33" name="Text 25"/>
          <p:cNvSpPr txBox="1"/>
          <p:nvPr/>
        </p:nvSpPr>
        <p:spPr>
          <a:xfrm>
            <a:off x="1047902" y="3724351"/>
            <a:ext cx="25959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Residential Clustering</a:t>
            </a:r>
            <a:endParaRPr lang="en-US" sz="1000" dirty="0"/>
          </a:p>
        </p:txBody>
      </p:sp>
      <p:sp>
        <p:nvSpPr>
          <p:cNvPr id="34" name="Text 26"/>
          <p:cNvSpPr txBox="1"/>
          <p:nvPr/>
        </p:nvSpPr>
        <p:spPr>
          <a:xfrm>
            <a:off x="1047902" y="3952951"/>
            <a:ext cx="296997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Targeting dorms with "Late Night Delivery" offers.</a:t>
            </a:r>
            <a:endParaRPr lang="en-US" sz="900" dirty="0"/>
          </a:p>
        </p:txBody>
      </p:sp>
      <p:sp>
        <p:nvSpPr>
          <p:cNvPr id="35" name="Shape 27"/>
          <p:cNvSpPr/>
          <p:nvPr/>
        </p:nvSpPr>
        <p:spPr>
          <a:xfrm>
            <a:off x="523951" y="4581144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8B5C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/>
          <a:srcRect l="-1773" r="-1773"/>
          <a:stretch/>
        </p:blipFill>
        <p:spPr>
          <a:xfrm>
            <a:off x="647395" y="4686300"/>
            <a:ext cx="133502" cy="171907"/>
          </a:xfrm>
          <a:prstGeom prst="rect">
            <a:avLst/>
          </a:prstGeom>
        </p:spPr>
      </p:pic>
      <p:sp>
        <p:nvSpPr>
          <p:cNvPr id="37" name="Text 28"/>
          <p:cNvSpPr txBox="1"/>
          <p:nvPr/>
        </p:nvSpPr>
        <p:spPr>
          <a:xfrm>
            <a:off x="1047902" y="4581144"/>
            <a:ext cx="34390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Hyper-Local Geofencing</a:t>
            </a:r>
            <a:endParaRPr lang="en-US" sz="1000" dirty="0"/>
          </a:p>
        </p:txBody>
      </p:sp>
      <p:sp>
        <p:nvSpPr>
          <p:cNvPr id="38" name="Text 29"/>
          <p:cNvSpPr txBox="1"/>
          <p:nvPr/>
        </p:nvSpPr>
        <p:spPr>
          <a:xfrm>
            <a:off x="1047902" y="4809744"/>
            <a:ext cx="393740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Push notifications triggered within 0.5 miles of the Student Union.</a:t>
            </a:r>
            <a:endParaRPr lang="en-US" sz="900" dirty="0"/>
          </a:p>
        </p:txBody>
      </p:sp>
      <p:pic>
        <p:nvPicPr>
          <p:cNvPr id="39" name="Image 7" descr="preencoded.png"/>
          <p:cNvPicPr>
            <a:picLocks noChangeAspect="1"/>
          </p:cNvPicPr>
          <p:nvPr/>
        </p:nvPicPr>
        <p:blipFill>
          <a:blip r:embed="rId10"/>
          <a:srcRect t="-1087" b="-1087"/>
          <a:stretch/>
        </p:blipFill>
        <p:spPr>
          <a:xfrm>
            <a:off x="662026" y="5544007"/>
            <a:ext cx="105156" cy="171907"/>
          </a:xfrm>
          <a:prstGeom prst="rect">
            <a:avLst/>
          </a:prstGeom>
        </p:spPr>
      </p:pic>
      <p:sp>
        <p:nvSpPr>
          <p:cNvPr id="40" name="Text 30"/>
          <p:cNvSpPr txBox="1"/>
          <p:nvPr/>
        </p:nvSpPr>
        <p:spPr>
          <a:xfrm>
            <a:off x="1047902" y="5438851"/>
            <a:ext cx="36292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 Zones</a:t>
            </a:r>
            <a:endParaRPr lang="en-US" sz="1000" dirty="0"/>
          </a:p>
        </p:txBody>
      </p:sp>
      <p:sp>
        <p:nvSpPr>
          <p:cNvPr id="41" name="Text 31"/>
          <p:cNvSpPr txBox="1"/>
          <p:nvPr/>
        </p:nvSpPr>
        <p:spPr>
          <a:xfrm>
            <a:off x="1047902" y="5667451"/>
            <a:ext cx="3591763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Targeting high foot-traffic areas (Gym/Library) with morning promotions.</a:t>
            </a:r>
            <a:endParaRPr lang="en-US" sz="900" dirty="0"/>
          </a:p>
        </p:txBody>
      </p:sp>
      <p:sp>
        <p:nvSpPr>
          <p:cNvPr id="42" name="Shape 32"/>
          <p:cNvSpPr/>
          <p:nvPr/>
        </p:nvSpPr>
        <p:spPr>
          <a:xfrm>
            <a:off x="7132320" y="2662733"/>
            <a:ext cx="2295144" cy="2295144"/>
          </a:xfrm>
          <a:prstGeom prst="ellipse">
            <a:avLst/>
          </a:prstGeom>
          <a:solidFill>
            <a:srgbClr val="8B5CF6">
              <a:alpha val="74000"/>
            </a:srgbClr>
          </a:solidFill>
          <a:ln w="25400">
            <a:solidFill>
              <a:srgbClr val="8B5CF6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264554" y="1533449"/>
            <a:ext cx="190195" cy="95098"/>
          </a:xfrm>
          <a:prstGeom prst="rect">
            <a:avLst/>
          </a:prstGeom>
        </p:spPr>
      </p:pic>
      <p:pic>
        <p:nvPicPr>
          <p:cNvPr id="44" name="Image 9" descr="preencoded.png"/>
          <p:cNvPicPr>
            <a:picLocks noChangeAspect="1"/>
          </p:cNvPicPr>
          <p:nvPr/>
        </p:nvPicPr>
        <p:blipFill>
          <a:blip r:embed="rId12"/>
          <a:srcRect t="-11" b="-11"/>
          <a:stretch/>
        </p:blipFill>
        <p:spPr>
          <a:xfrm>
            <a:off x="5693054" y="599846"/>
            <a:ext cx="1333195" cy="571500"/>
          </a:xfrm>
          <a:prstGeom prst="rect">
            <a:avLst/>
          </a:prstGeom>
        </p:spPr>
      </p:pic>
      <p:sp>
        <p:nvSpPr>
          <p:cNvPr id="45" name="Text 33"/>
          <p:cNvSpPr txBox="1"/>
          <p:nvPr/>
        </p:nvSpPr>
        <p:spPr>
          <a:xfrm>
            <a:off x="5845759" y="694944"/>
            <a:ext cx="10671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Dorm Clusters</a:t>
            </a:r>
            <a:endParaRPr lang="en-US" sz="900" dirty="0"/>
          </a:p>
        </p:txBody>
      </p:sp>
      <p:sp>
        <p:nvSpPr>
          <p:cNvPr id="46" name="Text 34"/>
          <p:cNvSpPr txBox="1"/>
          <p:nvPr/>
        </p:nvSpPr>
        <p:spPr>
          <a:xfrm>
            <a:off x="5845759" y="847649"/>
            <a:ext cx="10671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North Quad</a:t>
            </a:r>
            <a:endParaRPr lang="en-US" sz="1200" dirty="0"/>
          </a:p>
        </p:txBody>
      </p:sp>
      <p:pic>
        <p:nvPicPr>
          <p:cNvPr id="47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188659" y="1218895"/>
            <a:ext cx="342900" cy="457200"/>
          </a:xfrm>
          <a:prstGeom prst="rect">
            <a:avLst/>
          </a:prstGeom>
        </p:spPr>
      </p:pic>
      <p:pic>
        <p:nvPicPr>
          <p:cNvPr id="48" name="Image 1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340596" y="4419295"/>
            <a:ext cx="190195" cy="95098"/>
          </a:xfrm>
          <a:prstGeom prst="rect">
            <a:avLst/>
          </a:prstGeom>
        </p:spPr>
      </p:pic>
      <p:pic>
        <p:nvPicPr>
          <p:cNvPr id="49" name="Image 12" descr="preencoded.png"/>
          <p:cNvPicPr>
            <a:picLocks noChangeAspect="1"/>
          </p:cNvPicPr>
          <p:nvPr/>
        </p:nvPicPr>
        <p:blipFill>
          <a:blip r:embed="rId14"/>
          <a:srcRect t="-11" b="-11"/>
          <a:stretch/>
        </p:blipFill>
        <p:spPr>
          <a:xfrm>
            <a:off x="8769096" y="3486607"/>
            <a:ext cx="1333195" cy="571500"/>
          </a:xfrm>
          <a:prstGeom prst="rect">
            <a:avLst/>
          </a:prstGeom>
        </p:spPr>
      </p:pic>
      <p:sp>
        <p:nvSpPr>
          <p:cNvPr id="50" name="Text 35"/>
          <p:cNvSpPr txBox="1"/>
          <p:nvPr/>
        </p:nvSpPr>
        <p:spPr>
          <a:xfrm>
            <a:off x="8921801" y="3581705"/>
            <a:ext cx="10671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Traffic Zone</a:t>
            </a:r>
            <a:endParaRPr lang="en-US" sz="900" dirty="0"/>
          </a:p>
        </p:txBody>
      </p:sp>
      <p:sp>
        <p:nvSpPr>
          <p:cNvPr id="51" name="Text 36"/>
          <p:cNvSpPr txBox="1"/>
          <p:nvPr/>
        </p:nvSpPr>
        <p:spPr>
          <a:xfrm>
            <a:off x="8921801" y="3733495"/>
            <a:ext cx="10671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 Center</a:t>
            </a:r>
            <a:endParaRPr lang="en-US" sz="1200" dirty="0"/>
          </a:p>
        </p:txBody>
      </p:sp>
      <p:pic>
        <p:nvPicPr>
          <p:cNvPr id="52" name="Image 13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64701" y="4105656"/>
            <a:ext cx="342900" cy="457200"/>
          </a:xfrm>
          <a:prstGeom prst="rect">
            <a:avLst/>
          </a:prstGeom>
        </p:spPr>
      </p:pic>
      <p:pic>
        <p:nvPicPr>
          <p:cNvPr id="53" name="Image 14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184794" y="3666744"/>
            <a:ext cx="190195" cy="95098"/>
          </a:xfrm>
          <a:prstGeom prst="rect">
            <a:avLst/>
          </a:prstGeom>
        </p:spPr>
      </p:pic>
      <p:pic>
        <p:nvPicPr>
          <p:cNvPr id="54" name="Image 15" descr="preencoded.png"/>
          <p:cNvPicPr>
            <a:picLocks noChangeAspect="1"/>
          </p:cNvPicPr>
          <p:nvPr/>
        </p:nvPicPr>
        <p:blipFill>
          <a:blip r:embed="rId16"/>
          <a:srcRect t="-11" b="-11"/>
          <a:stretch/>
        </p:blipFill>
        <p:spPr>
          <a:xfrm>
            <a:off x="7613294" y="2734056"/>
            <a:ext cx="1333195" cy="571500"/>
          </a:xfrm>
          <a:prstGeom prst="rect">
            <a:avLst/>
          </a:prstGeom>
        </p:spPr>
      </p:pic>
      <p:sp>
        <p:nvSpPr>
          <p:cNvPr id="55" name="Text 37"/>
          <p:cNvSpPr txBox="1"/>
          <p:nvPr/>
        </p:nvSpPr>
        <p:spPr>
          <a:xfrm>
            <a:off x="7747711" y="2829154"/>
            <a:ext cx="110276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Geofence Radius</a:t>
            </a:r>
            <a:endParaRPr lang="en-US" sz="900" dirty="0"/>
          </a:p>
        </p:txBody>
      </p:sp>
      <p:sp>
        <p:nvSpPr>
          <p:cNvPr id="56" name="Text 38"/>
          <p:cNvSpPr txBox="1"/>
          <p:nvPr/>
        </p:nvSpPr>
        <p:spPr>
          <a:xfrm>
            <a:off x="7710221" y="2980944"/>
            <a:ext cx="11795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Student Union</a:t>
            </a:r>
            <a:endParaRPr lang="en-US" sz="1200" dirty="0"/>
          </a:p>
        </p:txBody>
      </p:sp>
      <p:pic>
        <p:nvPicPr>
          <p:cNvPr id="57" name="Image 16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8108899" y="3353105"/>
            <a:ext cx="342900" cy="457200"/>
          </a:xfrm>
          <a:prstGeom prst="rect">
            <a:avLst/>
          </a:prstGeom>
        </p:spPr>
      </p:pic>
      <p:sp>
        <p:nvSpPr>
          <p:cNvPr id="58" name="Text 39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761695"/>
            <a:ext cx="4876495" cy="6096305"/>
          </a:xfrm>
          <a:prstGeom prst="rect">
            <a:avLst/>
          </a:prstGeom>
          <a:solidFill>
            <a:srgbClr val="F1F5F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28600" y="990295"/>
            <a:ext cx="4419295" cy="1781251"/>
          </a:xfrm>
          <a:prstGeom prst="roundRect">
            <a:avLst>
              <a:gd name="adj" fmla="val 4392"/>
            </a:avLst>
          </a:prstGeom>
          <a:solidFill>
            <a:srgbClr val="ECFDF5"/>
          </a:solidFill>
          <a:ln w="12700">
            <a:solidFill>
              <a:srgbClr val="D1FAE5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/>
        </p:blipFill>
        <p:spPr>
          <a:xfrm>
            <a:off x="2057400" y="1498702"/>
            <a:ext cx="761695" cy="76169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28600" y="2920594"/>
            <a:ext cx="4419295" cy="1781251"/>
          </a:xfrm>
          <a:prstGeom prst="roundRect">
            <a:avLst>
              <a:gd name="adj" fmla="val 4392"/>
            </a:avLst>
          </a:prstGeom>
          <a:solidFill>
            <a:srgbClr val="FFF1F2"/>
          </a:solidFill>
          <a:ln w="12700">
            <a:solidFill>
              <a:srgbClr val="FFE4E6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alphaModFix amt="10000"/>
          </a:blip>
          <a:srcRect l="-36" r="-36"/>
          <a:stretch/>
        </p:blipFill>
        <p:spPr>
          <a:xfrm>
            <a:off x="1962302" y="3429000"/>
            <a:ext cx="952805" cy="761695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28600" y="4851806"/>
            <a:ext cx="4419295" cy="1781251"/>
          </a:xfrm>
          <a:prstGeom prst="roundRect">
            <a:avLst>
              <a:gd name="adj" fmla="val 4392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>
            <a:alphaModFix amt="10000"/>
          </a:blip>
          <a:srcRect l="-36" r="-36"/>
          <a:stretch/>
        </p:blipFill>
        <p:spPr>
          <a:xfrm>
            <a:off x="1962302" y="5359298"/>
            <a:ext cx="952805" cy="76169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4876495" y="761695"/>
            <a:ext cx="7315200" cy="60963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 txBox="1"/>
          <p:nvPr/>
        </p:nvSpPr>
        <p:spPr>
          <a:xfrm>
            <a:off x="5333695" y="515722"/>
            <a:ext cx="65919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Psychographic </a:t>
            </a:r>
            <a:r>
              <a:rPr lang="en-US" sz="27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Segmentation</a:t>
            </a:r>
            <a:endParaRPr lang="en-US" sz="2700" dirty="0"/>
          </a:p>
        </p:txBody>
      </p:sp>
      <p:sp>
        <p:nvSpPr>
          <p:cNvPr id="13" name="Text 8"/>
          <p:cNvSpPr txBox="1"/>
          <p:nvPr/>
        </p:nvSpPr>
        <p:spPr>
          <a:xfrm>
            <a:off x="5333695" y="972922"/>
            <a:ext cx="6515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Understanding the "Why" behind the buy.</a:t>
            </a:r>
            <a:endParaRPr lang="en-US" sz="12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rcRect t="-10" b="-10"/>
          <a:stretch/>
        </p:blipFill>
        <p:spPr>
          <a:xfrm>
            <a:off x="5333695" y="1430122"/>
            <a:ext cx="6400800" cy="1217066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5572354" y="1620317"/>
            <a:ext cx="6048756" cy="838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Dividing a market based on </a:t>
            </a:r>
            <a:r>
              <a:rPr lang="en-US" sz="1300" b="1" dirty="0">
                <a:solidFill>
                  <a:srgbClr val="4338C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class, lifestyle, and personality characteristics</a:t>
            </a:r>
            <a:r>
              <a:rPr lang="en-US" sz="13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Unlike demographics (who they are), this focuses on what they value and how they live. </a:t>
            </a:r>
            <a:endParaRPr lang="en-US" sz="1300" dirty="0"/>
          </a:p>
        </p:txBody>
      </p:sp>
      <p:sp>
        <p:nvSpPr>
          <p:cNvPr id="16" name="Shape 10"/>
          <p:cNvSpPr/>
          <p:nvPr/>
        </p:nvSpPr>
        <p:spPr>
          <a:xfrm>
            <a:off x="5333695" y="2932481"/>
            <a:ext cx="6400800" cy="1171346"/>
          </a:xfrm>
          <a:prstGeom prst="roundRect">
            <a:avLst>
              <a:gd name="adj" fmla="val 761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5544" y="3094330"/>
            <a:ext cx="381305" cy="38130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495544" y="3094330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2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rcRect l="-379" r="-379"/>
          <a:stretch/>
        </p:blipFill>
        <p:spPr>
          <a:xfrm>
            <a:off x="5838444" y="3475634"/>
            <a:ext cx="19202" cy="743407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6029554" y="3094330"/>
            <a:ext cx="4429354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Sustainability Advocates</a:t>
            </a:r>
            <a:endParaRPr lang="en-US" sz="1300" dirty="0"/>
          </a:p>
        </p:txBody>
      </p:sp>
      <p:sp>
        <p:nvSpPr>
          <p:cNvPr id="21" name="Text 13"/>
          <p:cNvSpPr txBox="1"/>
          <p:nvPr/>
        </p:nvSpPr>
        <p:spPr>
          <a:xfrm>
            <a:off x="6029554" y="3384194"/>
            <a:ext cx="5000854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Students who prioritize eco-friendly practices and ethical consumption.</a:t>
            </a:r>
            <a:endParaRPr lang="en-US" sz="1000" dirty="0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9554" y="3665830"/>
            <a:ext cx="2553005" cy="267005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6134710" y="3665830"/>
            <a:ext cx="2447849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Strategy Eco-packaging &amp; Cause Tie-ins</a:t>
            </a:r>
            <a:endParaRPr lang="en-US" sz="9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10"/>
          <a:srcRect t="-1359" b="-1359"/>
          <a:stretch/>
        </p:blipFill>
        <p:spPr>
          <a:xfrm>
            <a:off x="6668719" y="3728923"/>
            <a:ext cx="105156" cy="123444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5333695" y="4323283"/>
            <a:ext cx="6400800" cy="1171346"/>
          </a:xfrm>
          <a:prstGeom prst="roundRect">
            <a:avLst>
              <a:gd name="adj" fmla="val 761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95544" y="4485132"/>
            <a:ext cx="381305" cy="381305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5495544" y="4485132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2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8"/>
          <a:srcRect l="-379" r="-379"/>
          <a:stretch/>
        </p:blipFill>
        <p:spPr>
          <a:xfrm>
            <a:off x="5838444" y="4866437"/>
            <a:ext cx="19202" cy="743407"/>
          </a:xfrm>
          <a:prstGeom prst="rect">
            <a:avLst/>
          </a:prstGeom>
        </p:spPr>
      </p:pic>
      <p:sp>
        <p:nvSpPr>
          <p:cNvPr id="29" name="Text 17"/>
          <p:cNvSpPr txBox="1"/>
          <p:nvPr/>
        </p:nvSpPr>
        <p:spPr>
          <a:xfrm>
            <a:off x="6029554" y="4485132"/>
            <a:ext cx="406725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Fitness Enthusiasts</a:t>
            </a:r>
            <a:endParaRPr lang="en-US" sz="1300" dirty="0"/>
          </a:p>
        </p:txBody>
      </p:sp>
      <p:sp>
        <p:nvSpPr>
          <p:cNvPr id="30" name="Text 18"/>
          <p:cNvSpPr txBox="1"/>
          <p:nvPr/>
        </p:nvSpPr>
        <p:spPr>
          <a:xfrm>
            <a:off x="6029554" y="4774997"/>
            <a:ext cx="4638751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individuals focused on nutrition, performance, and routine.</a:t>
            </a:r>
            <a:endParaRPr lang="en-US" sz="1000" dirty="0"/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9554" y="5056632"/>
            <a:ext cx="2962656" cy="267005"/>
          </a:xfrm>
          <a:prstGeom prst="rect">
            <a:avLst/>
          </a:prstGeom>
        </p:spPr>
      </p:pic>
      <p:sp>
        <p:nvSpPr>
          <p:cNvPr id="32" name="Text 19"/>
          <p:cNvSpPr/>
          <p:nvPr/>
        </p:nvSpPr>
        <p:spPr>
          <a:xfrm>
            <a:off x="6134710" y="5056632"/>
            <a:ext cx="2857500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Strategy High-protein options &amp; Early-bird hours</a:t>
            </a:r>
            <a:endParaRPr lang="en-US" sz="900" dirty="0"/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0"/>
          <a:srcRect t="-1359" b="-1359"/>
          <a:stretch/>
        </p:blipFill>
        <p:spPr>
          <a:xfrm>
            <a:off x="6668719" y="5119726"/>
            <a:ext cx="105156" cy="123444"/>
          </a:xfrm>
          <a:prstGeom prst="rect">
            <a:avLst/>
          </a:prstGeom>
        </p:spPr>
      </p:pic>
      <p:sp>
        <p:nvSpPr>
          <p:cNvPr id="34" name="Shape 20"/>
          <p:cNvSpPr/>
          <p:nvPr/>
        </p:nvSpPr>
        <p:spPr>
          <a:xfrm>
            <a:off x="5333695" y="5714086"/>
            <a:ext cx="6400800" cy="1171346"/>
          </a:xfrm>
          <a:prstGeom prst="roundRect">
            <a:avLst>
              <a:gd name="adj" fmla="val 7616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95544" y="5875934"/>
            <a:ext cx="381305" cy="381305"/>
          </a:xfrm>
          <a:prstGeom prst="rect">
            <a:avLst/>
          </a:prstGeom>
        </p:spPr>
      </p:pic>
      <p:sp>
        <p:nvSpPr>
          <p:cNvPr id="36" name="Text 21"/>
          <p:cNvSpPr/>
          <p:nvPr/>
        </p:nvSpPr>
        <p:spPr>
          <a:xfrm>
            <a:off x="5495544" y="5875934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200" dirty="0"/>
          </a:p>
        </p:txBody>
      </p:sp>
      <p:sp>
        <p:nvSpPr>
          <p:cNvPr id="37" name="Text 22"/>
          <p:cNvSpPr txBox="1"/>
          <p:nvPr/>
        </p:nvSpPr>
        <p:spPr>
          <a:xfrm>
            <a:off x="6029554" y="5875934"/>
            <a:ext cx="422910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563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Connectors</a:t>
            </a:r>
            <a:endParaRPr lang="en-US" sz="1300" dirty="0"/>
          </a:p>
        </p:txBody>
      </p:sp>
      <p:sp>
        <p:nvSpPr>
          <p:cNvPr id="38" name="Text 23"/>
          <p:cNvSpPr txBox="1"/>
          <p:nvPr/>
        </p:nvSpPr>
        <p:spPr>
          <a:xfrm>
            <a:off x="6029554" y="6165799"/>
            <a:ext cx="4800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Extroverted students who use food/activity as a means to socialize.</a:t>
            </a:r>
            <a:endParaRPr lang="en-US" sz="1000" dirty="0"/>
          </a:p>
        </p:txBody>
      </p:sp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29554" y="6447434"/>
            <a:ext cx="2676449" cy="267005"/>
          </a:xfrm>
          <a:prstGeom prst="rect">
            <a:avLst/>
          </a:prstGeom>
        </p:spPr>
      </p:pic>
      <p:sp>
        <p:nvSpPr>
          <p:cNvPr id="40" name="Text 24"/>
          <p:cNvSpPr/>
          <p:nvPr/>
        </p:nvSpPr>
        <p:spPr>
          <a:xfrm>
            <a:off x="6134710" y="6447434"/>
            <a:ext cx="2572207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BEAF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Strategy BOGO deals &amp; Shareable portions</a:t>
            </a:r>
            <a:endParaRPr lang="en-US" sz="900" dirty="0"/>
          </a:p>
        </p:txBody>
      </p:sp>
      <p:pic>
        <p:nvPicPr>
          <p:cNvPr id="41" name="Image 14" descr="preencoded.png"/>
          <p:cNvPicPr>
            <a:picLocks noChangeAspect="1"/>
          </p:cNvPicPr>
          <p:nvPr/>
        </p:nvPicPr>
        <p:blipFill>
          <a:blip r:embed="rId10"/>
          <a:srcRect t="-1359" b="-1359"/>
          <a:stretch/>
        </p:blipFill>
        <p:spPr>
          <a:xfrm>
            <a:off x="6668719" y="6510528"/>
            <a:ext cx="105156" cy="123444"/>
          </a:xfrm>
          <a:prstGeom prst="rect">
            <a:avLst/>
          </a:prstGeom>
        </p:spPr>
      </p:pic>
      <p:sp>
        <p:nvSpPr>
          <p:cNvPr id="42" name="Text 25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</a:t>
            </a:r>
            <a:endParaRPr lang="en-US" sz="1000" dirty="0"/>
          </a:p>
        </p:txBody>
      </p:sp>
      <p:sp>
        <p:nvSpPr>
          <p:cNvPr id="43" name="Shape 26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Shape 27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28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29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47" name="Text 30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48" name="Text 31"/>
          <p:cNvSpPr txBox="1"/>
          <p:nvPr/>
        </p:nvSpPr>
        <p:spPr>
          <a:xfrm>
            <a:off x="10045598" y="280721"/>
            <a:ext cx="17455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Basis 3: Psychographic</a:t>
            </a:r>
            <a:endParaRPr lang="en-US" sz="1000" dirty="0"/>
          </a:p>
        </p:txBody>
      </p:sp>
      <p:pic>
        <p:nvPicPr>
          <p:cNvPr id="49" name="Image 1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  <p:pic>
        <p:nvPicPr>
          <p:cNvPr id="50" name="Image 16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80644" y="2031797"/>
            <a:ext cx="133502" cy="133502"/>
          </a:xfrm>
          <a:prstGeom prst="rect">
            <a:avLst/>
          </a:prstGeom>
        </p:spPr>
      </p:pic>
      <p:sp>
        <p:nvSpPr>
          <p:cNvPr id="51" name="Text 32"/>
          <p:cNvSpPr txBox="1"/>
          <p:nvPr/>
        </p:nvSpPr>
        <p:spPr>
          <a:xfrm>
            <a:off x="428854" y="2354580"/>
            <a:ext cx="413400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Environmental Consciousness</a:t>
            </a:r>
            <a:endParaRPr lang="en-US" sz="1300" dirty="0"/>
          </a:p>
        </p:txBody>
      </p:sp>
      <p:pic>
        <p:nvPicPr>
          <p:cNvPr id="52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854" y="1920240"/>
            <a:ext cx="933602" cy="362102"/>
          </a:xfrm>
          <a:prstGeom prst="rect">
            <a:avLst/>
          </a:prstGeom>
        </p:spPr>
      </p:pic>
      <p:sp>
        <p:nvSpPr>
          <p:cNvPr id="53" name="Text 33"/>
          <p:cNvSpPr/>
          <p:nvPr/>
        </p:nvSpPr>
        <p:spPr>
          <a:xfrm>
            <a:off x="790956" y="1920240"/>
            <a:ext cx="571500" cy="3621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Values</a:t>
            </a:r>
            <a:endParaRPr lang="en-US" sz="1000" dirty="0"/>
          </a:p>
        </p:txBody>
      </p:sp>
      <p:pic>
        <p:nvPicPr>
          <p:cNvPr id="54" name="Image 18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80644" y="3963010"/>
            <a:ext cx="133502" cy="133502"/>
          </a:xfrm>
          <a:prstGeom prst="rect">
            <a:avLst/>
          </a:prstGeom>
        </p:spPr>
      </p:pic>
      <p:sp>
        <p:nvSpPr>
          <p:cNvPr id="55" name="Text 34"/>
          <p:cNvSpPr txBox="1"/>
          <p:nvPr/>
        </p:nvSpPr>
        <p:spPr>
          <a:xfrm>
            <a:off x="428854" y="4284878"/>
            <a:ext cx="413400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&amp; Wellness Focus</a:t>
            </a:r>
            <a:endParaRPr lang="en-US" sz="1300" dirty="0"/>
          </a:p>
        </p:txBody>
      </p:sp>
      <p:pic>
        <p:nvPicPr>
          <p:cNvPr id="56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8854" y="3850538"/>
            <a:ext cx="1047902" cy="362102"/>
          </a:xfrm>
          <a:prstGeom prst="rect">
            <a:avLst/>
          </a:prstGeom>
        </p:spPr>
      </p:pic>
      <p:sp>
        <p:nvSpPr>
          <p:cNvPr id="57" name="Text 35"/>
          <p:cNvSpPr/>
          <p:nvPr/>
        </p:nvSpPr>
        <p:spPr>
          <a:xfrm>
            <a:off x="790956" y="3850538"/>
            <a:ext cx="685800" cy="3621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</a:t>
            </a:r>
            <a:endParaRPr lang="en-US" sz="1000" dirty="0"/>
          </a:p>
        </p:txBody>
      </p:sp>
      <p:pic>
        <p:nvPicPr>
          <p:cNvPr id="58" name="Image 20" descr="preencoded.png"/>
          <p:cNvPicPr>
            <a:picLocks noChangeAspect="1"/>
          </p:cNvPicPr>
          <p:nvPr/>
        </p:nvPicPr>
        <p:blipFill>
          <a:blip r:embed="rId20"/>
          <a:srcRect l="-1507" r="-1507"/>
          <a:stretch/>
        </p:blipFill>
        <p:spPr>
          <a:xfrm>
            <a:off x="580644" y="5893308"/>
            <a:ext cx="171907" cy="133502"/>
          </a:xfrm>
          <a:prstGeom prst="rect">
            <a:avLst/>
          </a:prstGeom>
        </p:spPr>
      </p:pic>
      <p:sp>
        <p:nvSpPr>
          <p:cNvPr id="59" name="Text 36"/>
          <p:cNvSpPr txBox="1"/>
          <p:nvPr/>
        </p:nvSpPr>
        <p:spPr>
          <a:xfrm>
            <a:off x="428854" y="6215177"/>
            <a:ext cx="413400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Connection &amp; Belonging</a:t>
            </a:r>
            <a:endParaRPr lang="en-US" sz="1300" dirty="0"/>
          </a:p>
        </p:txBody>
      </p:sp>
      <p:pic>
        <p:nvPicPr>
          <p:cNvPr id="60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8854" y="5780837"/>
            <a:ext cx="1257300" cy="362102"/>
          </a:xfrm>
          <a:prstGeom prst="rect">
            <a:avLst/>
          </a:prstGeom>
        </p:spPr>
      </p:pic>
      <p:sp>
        <p:nvSpPr>
          <p:cNvPr id="61" name="Text 37"/>
          <p:cNvSpPr/>
          <p:nvPr/>
        </p:nvSpPr>
        <p:spPr>
          <a:xfrm>
            <a:off x="829361" y="5780837"/>
            <a:ext cx="856793" cy="3621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Personality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247802" y="1067105"/>
            <a:ext cx="116970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Behavioral Segmentation Matrix</a:t>
            </a:r>
            <a:endParaRPr lang="en-US" sz="2200" dirty="0"/>
          </a:p>
        </p:txBody>
      </p:sp>
      <p:sp>
        <p:nvSpPr>
          <p:cNvPr id="5" name="Text 3"/>
          <p:cNvSpPr txBox="1"/>
          <p:nvPr/>
        </p:nvSpPr>
        <p:spPr>
          <a:xfrm>
            <a:off x="247802" y="1485900"/>
            <a:ext cx="116970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Tailoring marketing strategies based on </a:t>
            </a:r>
            <a:r>
              <a:rPr lang="en-US" sz="1200" b="1" dirty="0">
                <a:solidFill>
                  <a:srgbClr val="1A5F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Usage Rate</a:t>
            </a: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1200" b="1" dirty="0">
                <a:solidFill>
                  <a:srgbClr val="1A5F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Loyalty</a:t>
            </a: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 rot="10800000">
            <a:off x="885139" y="2133295"/>
            <a:ext cx="257861" cy="5382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BRAND LOYALTY </a:t>
            </a:r>
            <a:endParaRPr lang="en-US" sz="10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 l="-4990" r="-4990"/>
          <a:stretch/>
        </p:blipFill>
        <p:spPr>
          <a:xfrm>
            <a:off x="912571" y="5506517"/>
            <a:ext cx="133502" cy="161849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3747211" y="1828800"/>
            <a:ext cx="7626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USAGE</a:t>
            </a:r>
            <a:endParaRPr lang="en-US" sz="900" dirty="0"/>
          </a:p>
        </p:txBody>
      </p:sp>
      <p:sp>
        <p:nvSpPr>
          <p:cNvPr id="9" name="Text 6"/>
          <p:cNvSpPr txBox="1"/>
          <p:nvPr/>
        </p:nvSpPr>
        <p:spPr>
          <a:xfrm>
            <a:off x="8792870" y="1828800"/>
            <a:ext cx="8001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USAGE</a:t>
            </a:r>
            <a:endParaRPr lang="en-US" sz="900" dirty="0"/>
          </a:p>
        </p:txBody>
      </p:sp>
      <p:sp>
        <p:nvSpPr>
          <p:cNvPr id="10" name="Text 7"/>
          <p:cNvSpPr txBox="1"/>
          <p:nvPr/>
        </p:nvSpPr>
        <p:spPr>
          <a:xfrm rot="16200000">
            <a:off x="768096" y="3402482"/>
            <a:ext cx="94731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LOYALTY</a:t>
            </a:r>
            <a:endParaRPr lang="en-US" sz="900" dirty="0"/>
          </a:p>
        </p:txBody>
      </p:sp>
      <p:sp>
        <p:nvSpPr>
          <p:cNvPr id="11" name="Text 8"/>
          <p:cNvSpPr txBox="1"/>
          <p:nvPr/>
        </p:nvSpPr>
        <p:spPr>
          <a:xfrm rot="16200000">
            <a:off x="768096" y="6092647"/>
            <a:ext cx="8769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LOYALTY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1225296" y="2133295"/>
            <a:ext cx="4953305" cy="2600554"/>
          </a:xfrm>
          <a:prstGeom prst="roundRect">
            <a:avLst>
              <a:gd name="adj" fmla="val 2061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1463040" y="2371954"/>
            <a:ext cx="533095" cy="533095"/>
          </a:xfrm>
          <a:prstGeom prst="roundRect">
            <a:avLst>
              <a:gd name="adj" fmla="val 36756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 t="-45" b="-45"/>
          <a:stretch/>
        </p:blipFill>
        <p:spPr>
          <a:xfrm>
            <a:off x="1601114" y="2523744"/>
            <a:ext cx="256946" cy="228600"/>
          </a:xfrm>
          <a:prstGeom prst="rect">
            <a:avLst/>
          </a:prstGeom>
        </p:spPr>
      </p:pic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8888" y="2371954"/>
            <a:ext cx="1123798" cy="24780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18888" y="2371954"/>
            <a:ext cx="1124712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BEAF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563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Loyal Occasional</a:t>
            </a:r>
            <a:endParaRPr lang="en-US" sz="900" dirty="0"/>
          </a:p>
        </p:txBody>
      </p:sp>
      <p:sp>
        <p:nvSpPr>
          <p:cNvPr id="17" name="Text 12"/>
          <p:cNvSpPr txBox="1"/>
          <p:nvPr/>
        </p:nvSpPr>
        <p:spPr>
          <a:xfrm>
            <a:off x="1463040" y="3057754"/>
            <a:ext cx="45912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"The Supporter"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1463040" y="3419856"/>
            <a:ext cx="4887468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love your brand but don't have a high need frequency.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1463040" y="3815791"/>
            <a:ext cx="4476902" cy="676656"/>
          </a:xfrm>
          <a:prstGeom prst="roundRect">
            <a:avLst>
              <a:gd name="adj" fmla="val 15226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000000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5"/>
          <p:cNvSpPr txBox="1"/>
          <p:nvPr/>
        </p:nvSpPr>
        <p:spPr>
          <a:xfrm>
            <a:off x="1748333" y="3939235"/>
            <a:ext cx="4181551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Strategy: Upsell &amp; Remind </a:t>
            </a:r>
            <a:endParaRPr lang="en-US" sz="9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rcRect l="-133" r="-133"/>
          <a:stretch/>
        </p:blipFill>
        <p:spPr>
          <a:xfrm>
            <a:off x="1586484" y="3968496"/>
            <a:ext cx="85954" cy="11430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586484" y="4149547"/>
            <a:ext cx="442295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Convenience boosts, occasion reminders, add-ons.</a:t>
            </a:r>
            <a:endParaRPr lang="en-US" sz="1100" dirty="0"/>
          </a:p>
        </p:txBody>
      </p:sp>
      <p:sp>
        <p:nvSpPr>
          <p:cNvPr id="23" name="Shape 17"/>
          <p:cNvSpPr/>
          <p:nvPr/>
        </p:nvSpPr>
        <p:spPr>
          <a:xfrm>
            <a:off x="6365138" y="2133295"/>
            <a:ext cx="4953305" cy="2600554"/>
          </a:xfrm>
          <a:prstGeom prst="roundRect">
            <a:avLst>
              <a:gd name="adj" fmla="val 2061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8"/>
          <p:cNvSpPr/>
          <p:nvPr/>
        </p:nvSpPr>
        <p:spPr>
          <a:xfrm>
            <a:off x="6603797" y="2371954"/>
            <a:ext cx="533095" cy="533095"/>
          </a:xfrm>
          <a:prstGeom prst="roundRect">
            <a:avLst>
              <a:gd name="adj" fmla="val 36756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rcRect t="-45" b="-45"/>
          <a:stretch/>
        </p:blipFill>
        <p:spPr>
          <a:xfrm>
            <a:off x="6741871" y="2523744"/>
            <a:ext cx="256946" cy="228600"/>
          </a:xfrm>
          <a:prstGeom prst="rect">
            <a:avLst/>
          </a:prstGeom>
        </p:spPr>
      </p:pic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5385" y="2371954"/>
            <a:ext cx="914400" cy="247802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0165385" y="2371954"/>
            <a:ext cx="914400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True Loyalist</a:t>
            </a:r>
            <a:endParaRPr lang="en-US" sz="900" dirty="0"/>
          </a:p>
        </p:txBody>
      </p:sp>
      <p:sp>
        <p:nvSpPr>
          <p:cNvPr id="28" name="Text 20"/>
          <p:cNvSpPr txBox="1"/>
          <p:nvPr/>
        </p:nvSpPr>
        <p:spPr>
          <a:xfrm>
            <a:off x="6603797" y="3057754"/>
            <a:ext cx="45912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"The VIP"</a:t>
            </a:r>
            <a:endParaRPr lang="en-US" sz="1500" dirty="0"/>
          </a:p>
        </p:txBody>
      </p:sp>
      <p:sp>
        <p:nvSpPr>
          <p:cNvPr id="29" name="Text 21"/>
          <p:cNvSpPr txBox="1"/>
          <p:nvPr/>
        </p:nvSpPr>
        <p:spPr>
          <a:xfrm>
            <a:off x="6603797" y="3419856"/>
            <a:ext cx="51627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most valuable customers. High frequency and strong preference.</a:t>
            </a:r>
            <a:endParaRPr lang="en-US" sz="1000" dirty="0"/>
          </a:p>
        </p:txBody>
      </p:sp>
      <p:sp>
        <p:nvSpPr>
          <p:cNvPr id="30" name="Shape 22"/>
          <p:cNvSpPr/>
          <p:nvPr/>
        </p:nvSpPr>
        <p:spPr>
          <a:xfrm>
            <a:off x="6603797" y="3815791"/>
            <a:ext cx="4476902" cy="676656"/>
          </a:xfrm>
          <a:prstGeom prst="roundRect">
            <a:avLst>
              <a:gd name="adj" fmla="val 15226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000000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3"/>
          <p:cNvSpPr txBox="1"/>
          <p:nvPr/>
        </p:nvSpPr>
        <p:spPr>
          <a:xfrm>
            <a:off x="6936638" y="3939235"/>
            <a:ext cx="4134002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Strategy: Reward &amp; Retain </a:t>
            </a:r>
            <a:endParaRPr lang="en-US" sz="900" dirty="0"/>
          </a:p>
        </p:txBody>
      </p:sp>
      <p:pic>
        <p:nvPicPr>
          <p:cNvPr id="32" name="Image 6" descr="preencoded.png"/>
          <p:cNvPicPr>
            <a:picLocks noChangeAspect="1"/>
          </p:cNvPicPr>
          <p:nvPr/>
        </p:nvPicPr>
        <p:blipFill>
          <a:blip r:embed="rId9"/>
          <a:srcRect l="-1911" r="-1911"/>
          <a:stretch/>
        </p:blipFill>
        <p:spPr>
          <a:xfrm>
            <a:off x="6727241" y="3968496"/>
            <a:ext cx="133502" cy="114300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6727241" y="4149547"/>
            <a:ext cx="442295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VIP tiers, exclusive access, community building.</a:t>
            </a:r>
            <a:endParaRPr lang="en-US" sz="1100" dirty="0"/>
          </a:p>
        </p:txBody>
      </p:sp>
      <p:sp>
        <p:nvSpPr>
          <p:cNvPr id="34" name="Shape 25"/>
          <p:cNvSpPr/>
          <p:nvPr/>
        </p:nvSpPr>
        <p:spPr>
          <a:xfrm>
            <a:off x="1225296" y="4918558"/>
            <a:ext cx="4953305" cy="2600554"/>
          </a:xfrm>
          <a:prstGeom prst="roundRect">
            <a:avLst>
              <a:gd name="adj" fmla="val 2061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26"/>
          <p:cNvSpPr/>
          <p:nvPr/>
        </p:nvSpPr>
        <p:spPr>
          <a:xfrm>
            <a:off x="1463040" y="5157216"/>
            <a:ext cx="533095" cy="533095"/>
          </a:xfrm>
          <a:prstGeom prst="roundRect">
            <a:avLst>
              <a:gd name="adj" fmla="val 36756"/>
            </a:avLst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7" descr="preencoded.png"/>
          <p:cNvPicPr>
            <a:picLocks noChangeAspect="1"/>
          </p:cNvPicPr>
          <p:nvPr/>
        </p:nvPicPr>
        <p:blipFill>
          <a:blip r:embed="rId10"/>
          <a:srcRect l="-80" r="-80"/>
          <a:stretch/>
        </p:blipFill>
        <p:spPr>
          <a:xfrm>
            <a:off x="1586484" y="5309006"/>
            <a:ext cx="286207" cy="228600"/>
          </a:xfrm>
          <a:prstGeom prst="rect">
            <a:avLst/>
          </a:prstGeom>
        </p:spPr>
      </p:pic>
      <p:pic>
        <p:nvPicPr>
          <p:cNvPr id="3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13071" y="5157216"/>
            <a:ext cx="1028700" cy="247802"/>
          </a:xfrm>
          <a:prstGeom prst="rect">
            <a:avLst/>
          </a:prstGeom>
        </p:spPr>
      </p:pic>
      <p:sp>
        <p:nvSpPr>
          <p:cNvPr id="38" name="Text 27"/>
          <p:cNvSpPr/>
          <p:nvPr/>
        </p:nvSpPr>
        <p:spPr>
          <a:xfrm>
            <a:off x="4913071" y="5157216"/>
            <a:ext cx="1028700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Switcher / New</a:t>
            </a:r>
            <a:endParaRPr lang="en-US" sz="900" dirty="0"/>
          </a:p>
        </p:txBody>
      </p:sp>
      <p:sp>
        <p:nvSpPr>
          <p:cNvPr id="39" name="Text 28"/>
          <p:cNvSpPr txBox="1"/>
          <p:nvPr/>
        </p:nvSpPr>
        <p:spPr>
          <a:xfrm>
            <a:off x="1463040" y="5843016"/>
            <a:ext cx="45912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"The Prospect"</a:t>
            </a:r>
            <a:endParaRPr lang="en-US" sz="1500" dirty="0"/>
          </a:p>
        </p:txBody>
      </p:sp>
      <p:sp>
        <p:nvSpPr>
          <p:cNvPr id="40" name="Text 29"/>
          <p:cNvSpPr txBox="1"/>
          <p:nvPr/>
        </p:nvSpPr>
        <p:spPr>
          <a:xfrm>
            <a:off x="1463040" y="6204204"/>
            <a:ext cx="513527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Rarely buys, no brand preference. Price sensitive or unaware.</a:t>
            </a:r>
            <a:endParaRPr lang="en-US" sz="1000" dirty="0"/>
          </a:p>
        </p:txBody>
      </p:sp>
      <p:sp>
        <p:nvSpPr>
          <p:cNvPr id="41" name="Shape 30"/>
          <p:cNvSpPr/>
          <p:nvPr/>
        </p:nvSpPr>
        <p:spPr>
          <a:xfrm>
            <a:off x="1463040" y="6601054"/>
            <a:ext cx="4476902" cy="676656"/>
          </a:xfrm>
          <a:prstGeom prst="roundRect">
            <a:avLst>
              <a:gd name="adj" fmla="val 15226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000000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1"/>
          <p:cNvSpPr txBox="1"/>
          <p:nvPr/>
        </p:nvSpPr>
        <p:spPr>
          <a:xfrm>
            <a:off x="1795882" y="6724498"/>
            <a:ext cx="4134002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Strategy: Induce Trial </a:t>
            </a:r>
            <a:endParaRPr lang="en-US" sz="900" dirty="0"/>
          </a:p>
        </p:txBody>
      </p:sp>
      <p:pic>
        <p:nvPicPr>
          <p:cNvPr id="43" name="Image 9" descr="preencoded.png"/>
          <p:cNvPicPr>
            <a:picLocks noChangeAspect="1"/>
          </p:cNvPicPr>
          <p:nvPr/>
        </p:nvPicPr>
        <p:blipFill>
          <a:blip r:embed="rId12"/>
          <a:srcRect l="-1911" r="-1911"/>
          <a:stretch/>
        </p:blipFill>
        <p:spPr>
          <a:xfrm>
            <a:off x="1586484" y="6753758"/>
            <a:ext cx="133502" cy="114300"/>
          </a:xfrm>
          <a:prstGeom prst="rect">
            <a:avLst/>
          </a:prstGeom>
        </p:spPr>
      </p:pic>
      <p:sp>
        <p:nvSpPr>
          <p:cNvPr id="44" name="Text 32"/>
          <p:cNvSpPr txBox="1"/>
          <p:nvPr/>
        </p:nvSpPr>
        <p:spPr>
          <a:xfrm>
            <a:off x="1586484" y="6933895"/>
            <a:ext cx="451347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First-time coupons, awareness campaigns, samples.</a:t>
            </a:r>
            <a:endParaRPr lang="en-US" sz="1100" dirty="0"/>
          </a:p>
        </p:txBody>
      </p:sp>
      <p:sp>
        <p:nvSpPr>
          <p:cNvPr id="45" name="Shape 33"/>
          <p:cNvSpPr/>
          <p:nvPr/>
        </p:nvSpPr>
        <p:spPr>
          <a:xfrm>
            <a:off x="6365138" y="4918558"/>
            <a:ext cx="4953305" cy="2600554"/>
          </a:xfrm>
          <a:prstGeom prst="roundRect">
            <a:avLst>
              <a:gd name="adj" fmla="val 2061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34"/>
          <p:cNvSpPr/>
          <p:nvPr/>
        </p:nvSpPr>
        <p:spPr>
          <a:xfrm>
            <a:off x="6603797" y="5157216"/>
            <a:ext cx="533095" cy="533095"/>
          </a:xfrm>
          <a:prstGeom prst="roundRect">
            <a:avLst>
              <a:gd name="adj" fmla="val 36756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7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756502" y="5309006"/>
            <a:ext cx="228600" cy="228600"/>
          </a:xfrm>
          <a:prstGeom prst="rect">
            <a:avLst/>
          </a:prstGeom>
        </p:spPr>
      </p:pic>
      <p:pic>
        <p:nvPicPr>
          <p:cNvPr id="48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22992" y="5157216"/>
            <a:ext cx="857707" cy="247802"/>
          </a:xfrm>
          <a:prstGeom prst="rect">
            <a:avLst/>
          </a:prstGeom>
        </p:spPr>
      </p:pic>
      <p:sp>
        <p:nvSpPr>
          <p:cNvPr id="49" name="Text 35"/>
          <p:cNvSpPr/>
          <p:nvPr/>
        </p:nvSpPr>
        <p:spPr>
          <a:xfrm>
            <a:off x="10222992" y="5157216"/>
            <a:ext cx="857707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Deal Hunter</a:t>
            </a:r>
            <a:endParaRPr lang="en-US" sz="900" dirty="0"/>
          </a:p>
        </p:txBody>
      </p:sp>
      <p:sp>
        <p:nvSpPr>
          <p:cNvPr id="50" name="Text 36"/>
          <p:cNvSpPr txBox="1"/>
          <p:nvPr/>
        </p:nvSpPr>
        <p:spPr>
          <a:xfrm>
            <a:off x="6603797" y="5843016"/>
            <a:ext cx="45912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"The Switcher"</a:t>
            </a:r>
            <a:endParaRPr lang="en-US" sz="1500" dirty="0"/>
          </a:p>
        </p:txBody>
      </p:sp>
      <p:sp>
        <p:nvSpPr>
          <p:cNvPr id="51" name="Text 37"/>
          <p:cNvSpPr txBox="1"/>
          <p:nvPr/>
        </p:nvSpPr>
        <p:spPr>
          <a:xfrm>
            <a:off x="6603797" y="6204204"/>
            <a:ext cx="516270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Buys the category often, but switches brands based on price/deals.</a:t>
            </a:r>
            <a:endParaRPr lang="en-US" sz="1000" dirty="0"/>
          </a:p>
        </p:txBody>
      </p:sp>
      <p:sp>
        <p:nvSpPr>
          <p:cNvPr id="52" name="Shape 38"/>
          <p:cNvSpPr/>
          <p:nvPr/>
        </p:nvSpPr>
        <p:spPr>
          <a:xfrm>
            <a:off x="6603797" y="6601054"/>
            <a:ext cx="4476902" cy="676656"/>
          </a:xfrm>
          <a:prstGeom prst="roundRect">
            <a:avLst>
              <a:gd name="adj" fmla="val 15226"/>
            </a:avLst>
          </a:prstGeom>
          <a:solidFill>
            <a:srgbClr val="FFFFFF">
              <a:alpha val="60000"/>
            </a:srgbClr>
          </a:solidFill>
          <a:ln w="12700">
            <a:solidFill>
              <a:srgbClr val="000000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39"/>
          <p:cNvSpPr txBox="1"/>
          <p:nvPr/>
        </p:nvSpPr>
        <p:spPr>
          <a:xfrm>
            <a:off x="6908292" y="6724498"/>
            <a:ext cx="4162349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Strategy: Lock-In </a:t>
            </a:r>
            <a:endParaRPr lang="en-US" sz="900" dirty="0"/>
          </a:p>
        </p:txBody>
      </p:sp>
      <p:pic>
        <p:nvPicPr>
          <p:cNvPr id="54" name="Image 12" descr="preencoded.png"/>
          <p:cNvPicPr>
            <a:picLocks noChangeAspect="1"/>
          </p:cNvPicPr>
          <p:nvPr/>
        </p:nvPicPr>
        <p:blipFill>
          <a:blip r:embed="rId15"/>
          <a:srcRect l="-2571" r="-2571"/>
          <a:stretch/>
        </p:blipFill>
        <p:spPr>
          <a:xfrm>
            <a:off x="6727241" y="6753758"/>
            <a:ext cx="105156" cy="114300"/>
          </a:xfrm>
          <a:prstGeom prst="rect">
            <a:avLst/>
          </a:prstGeom>
        </p:spPr>
      </p:pic>
      <p:sp>
        <p:nvSpPr>
          <p:cNvPr id="55" name="Text 40"/>
          <p:cNvSpPr txBox="1"/>
          <p:nvPr/>
        </p:nvSpPr>
        <p:spPr>
          <a:xfrm>
            <a:off x="6727241" y="6933895"/>
            <a:ext cx="49149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Punch cards, frequency rewards, competitor comparison.</a:t>
            </a:r>
            <a:endParaRPr lang="en-US" sz="1100" dirty="0"/>
          </a:p>
        </p:txBody>
      </p:sp>
      <p:sp>
        <p:nvSpPr>
          <p:cNvPr id="56" name="Text 41"/>
          <p:cNvSpPr txBox="1"/>
          <p:nvPr/>
        </p:nvSpPr>
        <p:spPr>
          <a:xfrm>
            <a:off x="5710428" y="7688275"/>
            <a:ext cx="629107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6474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USAGE RATE </a:t>
            </a:r>
            <a:endParaRPr lang="en-US" sz="1000" dirty="0"/>
          </a:p>
        </p:txBody>
      </p:sp>
      <p:pic>
        <p:nvPicPr>
          <p:cNvPr id="57" name="Image 13" descr="preencoded.png"/>
          <p:cNvPicPr>
            <a:picLocks noChangeAspect="1"/>
          </p:cNvPicPr>
          <p:nvPr/>
        </p:nvPicPr>
        <p:blipFill>
          <a:blip r:embed="rId16"/>
          <a:srcRect l="-11057" r="-11057"/>
          <a:stretch/>
        </p:blipFill>
        <p:spPr>
          <a:xfrm>
            <a:off x="6948526" y="7715707"/>
            <a:ext cx="142646" cy="133502"/>
          </a:xfrm>
          <a:prstGeom prst="rect">
            <a:avLst/>
          </a:prstGeom>
        </p:spPr>
      </p:pic>
      <p:sp>
        <p:nvSpPr>
          <p:cNvPr id="58" name="Text 42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</a:t>
            </a:r>
            <a:endParaRPr lang="en-US" sz="1000" dirty="0"/>
          </a:p>
        </p:txBody>
      </p:sp>
      <p:sp>
        <p:nvSpPr>
          <p:cNvPr id="59" name="Shape 43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44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45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46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63" name="Text 47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64" name="Text 48"/>
          <p:cNvSpPr txBox="1"/>
          <p:nvPr/>
        </p:nvSpPr>
        <p:spPr>
          <a:xfrm>
            <a:off x="10310774" y="280721"/>
            <a:ext cx="142829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Basis 4: Behavioral</a:t>
            </a:r>
            <a:endParaRPr lang="en-US" sz="1000" dirty="0"/>
          </a:p>
        </p:txBody>
      </p:sp>
      <p:pic>
        <p:nvPicPr>
          <p:cNvPr id="65" name="Image 14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247802" y="1067105"/>
            <a:ext cx="116970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Targeting </a:t>
            </a:r>
            <a:r>
              <a:rPr lang="en-US" sz="22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Strategies</a:t>
            </a:r>
            <a:endParaRPr lang="en-US" sz="2200" dirty="0"/>
          </a:p>
        </p:txBody>
      </p:sp>
      <p:sp>
        <p:nvSpPr>
          <p:cNvPr id="5" name="Text 3"/>
          <p:cNvSpPr txBox="1"/>
          <p:nvPr/>
        </p:nvSpPr>
        <p:spPr>
          <a:xfrm>
            <a:off x="247802" y="1447495"/>
            <a:ext cx="116970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broadly or narrowly should you target your market?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80898" y="1904695"/>
            <a:ext cx="3390595" cy="5581498"/>
          </a:xfrm>
          <a:prstGeom prst="roundRect">
            <a:avLst>
              <a:gd name="adj" fmla="val 1212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90956" y="1914754"/>
            <a:ext cx="3372307" cy="933602"/>
          </a:xfrm>
          <a:prstGeom prst="roundRect">
            <a:avLst>
              <a:gd name="adj" fmla="val 1599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90956" y="2839212"/>
            <a:ext cx="3372307" cy="9144"/>
          </a:xfrm>
          <a:prstGeom prst="roundRect">
            <a:avLst>
              <a:gd name="adj" fmla="val 1632653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923544" y="2104949"/>
            <a:ext cx="31053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Undifferentiated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810512" y="2455164"/>
            <a:ext cx="13341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Mass Marketing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90956" y="2845613"/>
            <a:ext cx="3372307" cy="13331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90956" y="4169664"/>
            <a:ext cx="3372307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951" y="3322015"/>
            <a:ext cx="571500" cy="219456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666951" y="3322015"/>
            <a:ext cx="571500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</a:t>
            </a:r>
            <a:endParaRPr lang="en-US" sz="8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rcRect t="-360" b="-360"/>
          <a:stretch/>
        </p:blipFill>
        <p:spPr>
          <a:xfrm>
            <a:off x="1666951" y="3627425"/>
            <a:ext cx="381305" cy="1920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2333549" y="3032150"/>
            <a:ext cx="952805" cy="952805"/>
          </a:xfrm>
          <a:prstGeom prst="roundRect">
            <a:avLst>
              <a:gd name="adj" fmla="val 7678"/>
            </a:avLst>
          </a:prstGeom>
          <a:solidFill>
            <a:srgbClr val="F1F5F9"/>
          </a:solidFill>
          <a:ln w="254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2403958" y="34125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2526487" y="34125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2649017" y="34125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2771546" y="34125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2894076" y="34125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3016606" y="34125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3139135" y="34125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2557577" y="35268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1"/>
          <p:cNvSpPr/>
          <p:nvPr/>
        </p:nvSpPr>
        <p:spPr>
          <a:xfrm>
            <a:off x="2986430" y="3526841"/>
            <a:ext cx="75895" cy="75895"/>
          </a:xfrm>
          <a:prstGeom prst="ellipse">
            <a:avLst/>
          </a:prstGeom>
          <a:solidFill>
            <a:srgbClr val="64748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2"/>
          <p:cNvSpPr txBox="1"/>
          <p:nvPr/>
        </p:nvSpPr>
        <p:spPr>
          <a:xfrm>
            <a:off x="1019556" y="4408322"/>
            <a:ext cx="2991002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Ignores segment differences and targets the whole market with one offer. Focuses on common needs.</a:t>
            </a:r>
            <a:endParaRPr lang="en-US" sz="1100" dirty="0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19556" y="5278831"/>
            <a:ext cx="133502" cy="133502"/>
          </a:xfrm>
          <a:prstGeom prst="rect">
            <a:avLst/>
          </a:prstGeom>
        </p:spPr>
      </p:pic>
      <p:sp>
        <p:nvSpPr>
          <p:cNvPr id="28" name="Text 23"/>
          <p:cNvSpPr txBox="1"/>
          <p:nvPr/>
        </p:nvSpPr>
        <p:spPr>
          <a:xfrm>
            <a:off x="1248156" y="5250485"/>
            <a:ext cx="276240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Pros:</a:t>
            </a: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Low cost (production, inventory, marketing), economies of scale.</a:t>
            </a:r>
            <a:endParaRPr lang="en-US" sz="1000" dirty="0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19556" y="5762549"/>
            <a:ext cx="133502" cy="133502"/>
          </a:xfrm>
          <a:prstGeom prst="rect">
            <a:avLst/>
          </a:prstGeom>
        </p:spPr>
      </p:pic>
      <p:sp>
        <p:nvSpPr>
          <p:cNvPr id="30" name="Text 24"/>
          <p:cNvSpPr txBox="1"/>
          <p:nvPr/>
        </p:nvSpPr>
        <p:spPr>
          <a:xfrm>
            <a:off x="1248156" y="5734202"/>
            <a:ext cx="276240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Cons:</a:t>
            </a: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Low relevance, vulnerable to focused competitors.</a:t>
            </a:r>
            <a:endParaRPr lang="en-US" sz="1000" dirty="0"/>
          </a:p>
        </p:txBody>
      </p:sp>
      <p:sp>
        <p:nvSpPr>
          <p:cNvPr id="31" name="Shape 25"/>
          <p:cNvSpPr/>
          <p:nvPr/>
        </p:nvSpPr>
        <p:spPr>
          <a:xfrm>
            <a:off x="1019556" y="6408115"/>
            <a:ext cx="2915107" cy="838505"/>
          </a:xfrm>
          <a:prstGeom prst="roundRect">
            <a:avLst>
              <a:gd name="adj" fmla="val 9914"/>
            </a:avLst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26"/>
          <p:cNvSpPr/>
          <p:nvPr/>
        </p:nvSpPr>
        <p:spPr>
          <a:xfrm>
            <a:off x="1019556" y="6408115"/>
            <a:ext cx="38405" cy="838505"/>
          </a:xfrm>
          <a:prstGeom prst="roundRect">
            <a:avLst>
              <a:gd name="adj" fmla="val 216449"/>
            </a:avLst>
          </a:prstGeom>
          <a:solidFill>
            <a:srgbClr val="64748B"/>
          </a:solidFill>
          <a:ln w="12700">
            <a:solidFill>
              <a:srgbClr val="64748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7"/>
          <p:cNvSpPr txBox="1"/>
          <p:nvPr/>
        </p:nvSpPr>
        <p:spPr>
          <a:xfrm>
            <a:off x="1375258" y="6522415"/>
            <a:ext cx="255026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Example</a:t>
            </a:r>
            <a:endParaRPr lang="en-US" sz="1000" dirty="0"/>
          </a:p>
        </p:txBody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71346" y="6548018"/>
            <a:ext cx="133502" cy="133502"/>
          </a:xfrm>
          <a:prstGeom prst="rect">
            <a:avLst/>
          </a:prstGeom>
        </p:spPr>
      </p:pic>
      <p:sp>
        <p:nvSpPr>
          <p:cNvPr id="35" name="Text 28"/>
          <p:cNvSpPr txBox="1"/>
          <p:nvPr/>
        </p:nvSpPr>
        <p:spPr>
          <a:xfrm>
            <a:off x="1171346" y="6736385"/>
            <a:ext cx="272491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Staple commodities (Salt, Sugar), Early Model T Ford.</a:t>
            </a:r>
            <a:endParaRPr lang="en-US" sz="1000" dirty="0"/>
          </a:p>
        </p:txBody>
      </p:sp>
      <p:sp>
        <p:nvSpPr>
          <p:cNvPr id="36" name="Shape 29"/>
          <p:cNvSpPr/>
          <p:nvPr/>
        </p:nvSpPr>
        <p:spPr>
          <a:xfrm>
            <a:off x="4401007" y="1904695"/>
            <a:ext cx="3390595" cy="5581498"/>
          </a:xfrm>
          <a:prstGeom prst="roundRect">
            <a:avLst>
              <a:gd name="adj" fmla="val 1212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0"/>
          <p:cNvSpPr/>
          <p:nvPr/>
        </p:nvSpPr>
        <p:spPr>
          <a:xfrm>
            <a:off x="4410151" y="1914754"/>
            <a:ext cx="3372307" cy="972007"/>
          </a:xfrm>
          <a:prstGeom prst="roundRect">
            <a:avLst>
              <a:gd name="adj" fmla="val 14757"/>
            </a:avLst>
          </a:prstGeom>
          <a:solidFill>
            <a:srgbClr val="F8FAFC"/>
          </a:solidFill>
          <a:ln w="508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1"/>
          <p:cNvSpPr txBox="1"/>
          <p:nvPr/>
        </p:nvSpPr>
        <p:spPr>
          <a:xfrm>
            <a:off x="4543654" y="2143354"/>
            <a:ext cx="31053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Differentiated</a:t>
            </a:r>
            <a:endParaRPr lang="en-US" sz="1400" dirty="0"/>
          </a:p>
        </p:txBody>
      </p:sp>
      <p:sp>
        <p:nvSpPr>
          <p:cNvPr id="39" name="Text 32"/>
          <p:cNvSpPr txBox="1"/>
          <p:nvPr/>
        </p:nvSpPr>
        <p:spPr>
          <a:xfrm>
            <a:off x="5208422" y="2493569"/>
            <a:ext cx="17812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Segmented Marketing</a:t>
            </a:r>
            <a:endParaRPr lang="en-US" sz="1000" dirty="0"/>
          </a:p>
        </p:txBody>
      </p:sp>
      <p:sp>
        <p:nvSpPr>
          <p:cNvPr id="40" name="Shape 33"/>
          <p:cNvSpPr/>
          <p:nvPr/>
        </p:nvSpPr>
        <p:spPr>
          <a:xfrm>
            <a:off x="4410151" y="2884018"/>
            <a:ext cx="3372307" cy="13331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4"/>
          <p:cNvSpPr/>
          <p:nvPr/>
        </p:nvSpPr>
        <p:spPr>
          <a:xfrm>
            <a:off x="4410151" y="4208069"/>
            <a:ext cx="3372307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4298" y="3084271"/>
            <a:ext cx="571500" cy="219456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5124298" y="3084271"/>
            <a:ext cx="571500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 A</a:t>
            </a:r>
            <a:endParaRPr lang="en-US" sz="800" dirty="0"/>
          </a:p>
        </p:txBody>
      </p:sp>
      <p:pic>
        <p:nvPicPr>
          <p:cNvPr id="44" name="Image 6" descr="preencoded.png"/>
          <p:cNvPicPr>
            <a:picLocks noChangeAspect="1"/>
          </p:cNvPicPr>
          <p:nvPr/>
        </p:nvPicPr>
        <p:blipFill>
          <a:blip r:embed="rId9"/>
          <a:srcRect t="-320" b="-320"/>
          <a:stretch/>
        </p:blipFill>
        <p:spPr>
          <a:xfrm>
            <a:off x="5734202" y="3203143"/>
            <a:ext cx="286207" cy="19202"/>
          </a:xfrm>
          <a:prstGeom prst="rect">
            <a:avLst/>
          </a:prstGeom>
        </p:spPr>
      </p:pic>
      <p:pic>
        <p:nvPicPr>
          <p:cNvPr id="4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4298" y="3417113"/>
            <a:ext cx="571500" cy="219456"/>
          </a:xfrm>
          <a:prstGeom prst="rect">
            <a:avLst/>
          </a:prstGeom>
        </p:spPr>
      </p:pic>
      <p:sp>
        <p:nvSpPr>
          <p:cNvPr id="46" name="Text 36"/>
          <p:cNvSpPr/>
          <p:nvPr/>
        </p:nvSpPr>
        <p:spPr>
          <a:xfrm>
            <a:off x="5124298" y="3417113"/>
            <a:ext cx="571500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 B</a:t>
            </a:r>
            <a:endParaRPr lang="en-US" sz="800" dirty="0"/>
          </a:p>
        </p:txBody>
      </p:sp>
      <p:pic>
        <p:nvPicPr>
          <p:cNvPr id="47" name="Image 8" descr="preencoded.png"/>
          <p:cNvPicPr>
            <a:picLocks noChangeAspect="1"/>
          </p:cNvPicPr>
          <p:nvPr/>
        </p:nvPicPr>
        <p:blipFill>
          <a:blip r:embed="rId11"/>
          <a:srcRect t="-320" b="-320"/>
          <a:stretch/>
        </p:blipFill>
        <p:spPr>
          <a:xfrm>
            <a:off x="5734202" y="3536899"/>
            <a:ext cx="286207" cy="19202"/>
          </a:xfrm>
          <a:prstGeom prst="rect">
            <a:avLst/>
          </a:prstGeom>
        </p:spPr>
      </p:pic>
      <p:pic>
        <p:nvPicPr>
          <p:cNvPr id="48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4298" y="3750869"/>
            <a:ext cx="571500" cy="219456"/>
          </a:xfrm>
          <a:prstGeom prst="rect">
            <a:avLst/>
          </a:prstGeom>
        </p:spPr>
      </p:pic>
      <p:sp>
        <p:nvSpPr>
          <p:cNvPr id="49" name="Text 37"/>
          <p:cNvSpPr/>
          <p:nvPr/>
        </p:nvSpPr>
        <p:spPr>
          <a:xfrm>
            <a:off x="5124298" y="3750869"/>
            <a:ext cx="571500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 C</a:t>
            </a:r>
            <a:endParaRPr lang="en-US" sz="800" dirty="0"/>
          </a:p>
        </p:txBody>
      </p:sp>
      <p:pic>
        <p:nvPicPr>
          <p:cNvPr id="50" name="Image 10" descr="preencoded.png"/>
          <p:cNvPicPr>
            <a:picLocks noChangeAspect="1"/>
          </p:cNvPicPr>
          <p:nvPr/>
        </p:nvPicPr>
        <p:blipFill>
          <a:blip r:embed="rId13"/>
          <a:srcRect t="-320" b="-320"/>
          <a:stretch/>
        </p:blipFill>
        <p:spPr>
          <a:xfrm>
            <a:off x="5734202" y="3869741"/>
            <a:ext cx="286207" cy="19202"/>
          </a:xfrm>
          <a:prstGeom prst="rect">
            <a:avLst/>
          </a:prstGeom>
        </p:spPr>
      </p:pic>
      <p:sp>
        <p:nvSpPr>
          <p:cNvPr id="51" name="Shape 38"/>
          <p:cNvSpPr/>
          <p:nvPr/>
        </p:nvSpPr>
        <p:spPr>
          <a:xfrm>
            <a:off x="6115507" y="3069641"/>
            <a:ext cx="952805" cy="952805"/>
          </a:xfrm>
          <a:prstGeom prst="roundRect">
            <a:avLst>
              <a:gd name="adj" fmla="val 7678"/>
            </a:avLst>
          </a:prstGeom>
          <a:solidFill>
            <a:srgbClr val="F1F5F9"/>
          </a:solidFill>
          <a:ln w="254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39"/>
          <p:cNvSpPr/>
          <p:nvPr/>
        </p:nvSpPr>
        <p:spPr>
          <a:xfrm>
            <a:off x="6133795" y="3088843"/>
            <a:ext cx="914400" cy="314554"/>
          </a:xfrm>
          <a:prstGeom prst="rect">
            <a:avLst/>
          </a:prstGeom>
          <a:solidFill>
            <a:srgbClr val="FE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Shape 40"/>
          <p:cNvSpPr/>
          <p:nvPr/>
        </p:nvSpPr>
        <p:spPr>
          <a:xfrm>
            <a:off x="6133795" y="3394253"/>
            <a:ext cx="914400" cy="9144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 41"/>
          <p:cNvSpPr/>
          <p:nvPr/>
        </p:nvSpPr>
        <p:spPr>
          <a:xfrm>
            <a:off x="6280099" y="3200400"/>
            <a:ext cx="75895" cy="75895"/>
          </a:xfrm>
          <a:prstGeom prst="ellipse">
            <a:avLst/>
          </a:prstGeom>
          <a:solidFill>
            <a:srgbClr val="EF444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42"/>
          <p:cNvSpPr/>
          <p:nvPr/>
        </p:nvSpPr>
        <p:spPr>
          <a:xfrm>
            <a:off x="6553505" y="3200400"/>
            <a:ext cx="75895" cy="75895"/>
          </a:xfrm>
          <a:prstGeom prst="ellipse">
            <a:avLst/>
          </a:prstGeom>
          <a:solidFill>
            <a:srgbClr val="EF444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43"/>
          <p:cNvSpPr/>
          <p:nvPr/>
        </p:nvSpPr>
        <p:spPr>
          <a:xfrm>
            <a:off x="6825996" y="3200400"/>
            <a:ext cx="75895" cy="75895"/>
          </a:xfrm>
          <a:prstGeom prst="ellipse">
            <a:avLst/>
          </a:prstGeom>
          <a:solidFill>
            <a:srgbClr val="EF444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44"/>
          <p:cNvSpPr/>
          <p:nvPr/>
        </p:nvSpPr>
        <p:spPr>
          <a:xfrm>
            <a:off x="6133795" y="3396996"/>
            <a:ext cx="914400" cy="314554"/>
          </a:xfrm>
          <a:prstGeom prst="rect">
            <a:avLst/>
          </a:prstGeom>
          <a:solidFill>
            <a:srgbClr val="EFF6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45"/>
          <p:cNvSpPr/>
          <p:nvPr/>
        </p:nvSpPr>
        <p:spPr>
          <a:xfrm>
            <a:off x="6133795" y="3702406"/>
            <a:ext cx="914400" cy="9144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46"/>
          <p:cNvSpPr/>
          <p:nvPr/>
        </p:nvSpPr>
        <p:spPr>
          <a:xfrm>
            <a:off x="6280099" y="3507638"/>
            <a:ext cx="75895" cy="75895"/>
          </a:xfrm>
          <a:prstGeom prst="ellipse">
            <a:avLst/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47"/>
          <p:cNvSpPr/>
          <p:nvPr/>
        </p:nvSpPr>
        <p:spPr>
          <a:xfrm>
            <a:off x="6553505" y="3507638"/>
            <a:ext cx="75895" cy="75895"/>
          </a:xfrm>
          <a:prstGeom prst="ellipse">
            <a:avLst/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48"/>
          <p:cNvSpPr/>
          <p:nvPr/>
        </p:nvSpPr>
        <p:spPr>
          <a:xfrm>
            <a:off x="6825996" y="3507638"/>
            <a:ext cx="75895" cy="75895"/>
          </a:xfrm>
          <a:prstGeom prst="ellipse">
            <a:avLst/>
          </a:prstGeom>
          <a:solidFill>
            <a:srgbClr val="3B82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 49"/>
          <p:cNvSpPr/>
          <p:nvPr/>
        </p:nvSpPr>
        <p:spPr>
          <a:xfrm>
            <a:off x="6133795" y="3705149"/>
            <a:ext cx="914400" cy="304495"/>
          </a:xfrm>
          <a:prstGeom prst="rect">
            <a:avLst/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50"/>
          <p:cNvSpPr/>
          <p:nvPr/>
        </p:nvSpPr>
        <p:spPr>
          <a:xfrm>
            <a:off x="6280099" y="3815791"/>
            <a:ext cx="75895" cy="75895"/>
          </a:xfrm>
          <a:prstGeom prst="ellipse">
            <a:avLst/>
          </a:prstGeom>
          <a:solidFill>
            <a:srgbClr val="10B98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51"/>
          <p:cNvSpPr/>
          <p:nvPr/>
        </p:nvSpPr>
        <p:spPr>
          <a:xfrm>
            <a:off x="6553505" y="3815791"/>
            <a:ext cx="75895" cy="75895"/>
          </a:xfrm>
          <a:prstGeom prst="ellipse">
            <a:avLst/>
          </a:prstGeom>
          <a:solidFill>
            <a:srgbClr val="10B98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52"/>
          <p:cNvSpPr/>
          <p:nvPr/>
        </p:nvSpPr>
        <p:spPr>
          <a:xfrm>
            <a:off x="6825996" y="3815791"/>
            <a:ext cx="75895" cy="75895"/>
          </a:xfrm>
          <a:prstGeom prst="ellipse">
            <a:avLst/>
          </a:prstGeom>
          <a:solidFill>
            <a:srgbClr val="10B98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53"/>
          <p:cNvSpPr txBox="1"/>
          <p:nvPr/>
        </p:nvSpPr>
        <p:spPr>
          <a:xfrm>
            <a:off x="4638751" y="4445813"/>
            <a:ext cx="29910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Targets several market segments and designs separate offers for each.</a:t>
            </a:r>
            <a:endParaRPr lang="en-US" sz="1100" dirty="0"/>
          </a:p>
        </p:txBody>
      </p:sp>
      <p:pic>
        <p:nvPicPr>
          <p:cNvPr id="67" name="Image 1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38751" y="5099609"/>
            <a:ext cx="133502" cy="133502"/>
          </a:xfrm>
          <a:prstGeom prst="rect">
            <a:avLst/>
          </a:prstGeom>
        </p:spPr>
      </p:pic>
      <p:sp>
        <p:nvSpPr>
          <p:cNvPr id="68" name="Text 54"/>
          <p:cNvSpPr txBox="1"/>
          <p:nvPr/>
        </p:nvSpPr>
        <p:spPr>
          <a:xfrm>
            <a:off x="4867351" y="5071262"/>
            <a:ext cx="276240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Pros:</a:t>
            </a: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Higher total sales, stronger position within each segment.</a:t>
            </a:r>
            <a:endParaRPr lang="en-US" sz="1000" dirty="0"/>
          </a:p>
        </p:txBody>
      </p:sp>
      <p:pic>
        <p:nvPicPr>
          <p:cNvPr id="69" name="Image 1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638751" y="5583326"/>
            <a:ext cx="133502" cy="133502"/>
          </a:xfrm>
          <a:prstGeom prst="rect">
            <a:avLst/>
          </a:prstGeom>
        </p:spPr>
      </p:pic>
      <p:sp>
        <p:nvSpPr>
          <p:cNvPr id="70" name="Text 55"/>
          <p:cNvSpPr txBox="1"/>
          <p:nvPr/>
        </p:nvSpPr>
        <p:spPr>
          <a:xfrm>
            <a:off x="4867351" y="5554980"/>
            <a:ext cx="276240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Cons:</a:t>
            </a: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Increased costs for separate plans, research, and promo.</a:t>
            </a:r>
            <a:endParaRPr lang="en-US" sz="1000" dirty="0"/>
          </a:p>
        </p:txBody>
      </p:sp>
      <p:sp>
        <p:nvSpPr>
          <p:cNvPr id="71" name="Shape 56"/>
          <p:cNvSpPr/>
          <p:nvPr/>
        </p:nvSpPr>
        <p:spPr>
          <a:xfrm>
            <a:off x="4638751" y="6408115"/>
            <a:ext cx="2915107" cy="838505"/>
          </a:xfrm>
          <a:prstGeom prst="roundRect">
            <a:avLst>
              <a:gd name="adj" fmla="val 9914"/>
            </a:avLst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2" name="Shape 57"/>
          <p:cNvSpPr/>
          <p:nvPr/>
        </p:nvSpPr>
        <p:spPr>
          <a:xfrm>
            <a:off x="4638751" y="6408115"/>
            <a:ext cx="38405" cy="838505"/>
          </a:xfrm>
          <a:prstGeom prst="roundRect">
            <a:avLst>
              <a:gd name="adj" fmla="val 216449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58"/>
          <p:cNvSpPr txBox="1"/>
          <p:nvPr/>
        </p:nvSpPr>
        <p:spPr>
          <a:xfrm>
            <a:off x="5004511" y="6522415"/>
            <a:ext cx="254111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Example</a:t>
            </a:r>
            <a:endParaRPr lang="en-US" sz="1000" dirty="0"/>
          </a:p>
        </p:txBody>
      </p:sp>
      <p:pic>
        <p:nvPicPr>
          <p:cNvPr id="74" name="Image 13" descr="preencoded.png"/>
          <p:cNvPicPr>
            <a:picLocks noChangeAspect="1"/>
          </p:cNvPicPr>
          <p:nvPr/>
        </p:nvPicPr>
        <p:blipFill>
          <a:blip r:embed="rId14"/>
          <a:srcRect t="-2644" b="-2644"/>
          <a:stretch/>
        </p:blipFill>
        <p:spPr>
          <a:xfrm>
            <a:off x="4791456" y="6548018"/>
            <a:ext cx="142646" cy="133502"/>
          </a:xfrm>
          <a:prstGeom prst="rect">
            <a:avLst/>
          </a:prstGeom>
        </p:spPr>
      </p:pic>
      <p:sp>
        <p:nvSpPr>
          <p:cNvPr id="75" name="Text 59"/>
          <p:cNvSpPr txBox="1"/>
          <p:nvPr/>
        </p:nvSpPr>
        <p:spPr>
          <a:xfrm>
            <a:off x="4791456" y="6736385"/>
            <a:ext cx="272491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Toyota (Lexus, Toyota, Scion), P&amp;G Laundry Detergents.</a:t>
            </a:r>
            <a:endParaRPr lang="en-US" sz="1000" dirty="0"/>
          </a:p>
        </p:txBody>
      </p:sp>
      <p:sp>
        <p:nvSpPr>
          <p:cNvPr id="76" name="Shape 60"/>
          <p:cNvSpPr/>
          <p:nvPr/>
        </p:nvSpPr>
        <p:spPr>
          <a:xfrm>
            <a:off x="8020202" y="1904695"/>
            <a:ext cx="3390595" cy="5581498"/>
          </a:xfrm>
          <a:prstGeom prst="roundRect">
            <a:avLst>
              <a:gd name="adj" fmla="val 1212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7" name="Shape 61"/>
          <p:cNvSpPr/>
          <p:nvPr/>
        </p:nvSpPr>
        <p:spPr>
          <a:xfrm>
            <a:off x="8029346" y="1914754"/>
            <a:ext cx="3372307" cy="933602"/>
          </a:xfrm>
          <a:prstGeom prst="roundRect">
            <a:avLst>
              <a:gd name="adj" fmla="val 15991"/>
            </a:avLst>
          </a:pr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8" name="Shape 62"/>
          <p:cNvSpPr/>
          <p:nvPr/>
        </p:nvSpPr>
        <p:spPr>
          <a:xfrm>
            <a:off x="8029346" y="2839212"/>
            <a:ext cx="3372307" cy="9144"/>
          </a:xfrm>
          <a:prstGeom prst="roundRect">
            <a:avLst>
              <a:gd name="adj" fmla="val 1632653"/>
            </a:avLst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63"/>
          <p:cNvSpPr txBox="1"/>
          <p:nvPr/>
        </p:nvSpPr>
        <p:spPr>
          <a:xfrm>
            <a:off x="8162849" y="2104949"/>
            <a:ext cx="31053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Concentrated</a:t>
            </a:r>
            <a:endParaRPr lang="en-US" sz="1400" dirty="0"/>
          </a:p>
        </p:txBody>
      </p:sp>
      <p:sp>
        <p:nvSpPr>
          <p:cNvPr id="80" name="Text 64"/>
          <p:cNvSpPr txBox="1"/>
          <p:nvPr/>
        </p:nvSpPr>
        <p:spPr>
          <a:xfrm>
            <a:off x="9034272" y="2455164"/>
            <a:ext cx="13716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Niche Marketing</a:t>
            </a:r>
            <a:endParaRPr lang="en-US" sz="1000" dirty="0"/>
          </a:p>
        </p:txBody>
      </p:sp>
      <p:sp>
        <p:nvSpPr>
          <p:cNvPr id="81" name="Shape 65"/>
          <p:cNvSpPr/>
          <p:nvPr/>
        </p:nvSpPr>
        <p:spPr>
          <a:xfrm>
            <a:off x="8029346" y="2845613"/>
            <a:ext cx="3372307" cy="13331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2" name="Shape 66"/>
          <p:cNvSpPr/>
          <p:nvPr/>
        </p:nvSpPr>
        <p:spPr>
          <a:xfrm>
            <a:off x="8029346" y="4169664"/>
            <a:ext cx="3372307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3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44407" y="3546043"/>
            <a:ext cx="571500" cy="219456"/>
          </a:xfrm>
          <a:prstGeom prst="rect">
            <a:avLst/>
          </a:prstGeom>
        </p:spPr>
      </p:pic>
      <p:sp>
        <p:nvSpPr>
          <p:cNvPr id="84" name="Text 67"/>
          <p:cNvSpPr/>
          <p:nvPr/>
        </p:nvSpPr>
        <p:spPr>
          <a:xfrm>
            <a:off x="8744407" y="3546043"/>
            <a:ext cx="571500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</a:t>
            </a:r>
            <a:endParaRPr lang="en-US" sz="800" dirty="0"/>
          </a:p>
        </p:txBody>
      </p:sp>
      <p:pic>
        <p:nvPicPr>
          <p:cNvPr id="85" name="Image 15" descr="preencoded.png"/>
          <p:cNvPicPr>
            <a:picLocks noChangeAspect="1"/>
          </p:cNvPicPr>
          <p:nvPr/>
        </p:nvPicPr>
        <p:blipFill>
          <a:blip r:embed="rId16"/>
          <a:srcRect t="-320" b="-320"/>
          <a:stretch/>
        </p:blipFill>
        <p:spPr>
          <a:xfrm>
            <a:off x="9353398" y="3498494"/>
            <a:ext cx="286207" cy="19202"/>
          </a:xfrm>
          <a:prstGeom prst="rect">
            <a:avLst/>
          </a:prstGeom>
        </p:spPr>
      </p:pic>
      <p:sp>
        <p:nvSpPr>
          <p:cNvPr id="86" name="Shape 68"/>
          <p:cNvSpPr/>
          <p:nvPr/>
        </p:nvSpPr>
        <p:spPr>
          <a:xfrm>
            <a:off x="9734702" y="3032150"/>
            <a:ext cx="952805" cy="952805"/>
          </a:xfrm>
          <a:prstGeom prst="roundRect">
            <a:avLst>
              <a:gd name="adj" fmla="val 7678"/>
            </a:avLst>
          </a:prstGeom>
          <a:solidFill>
            <a:srgbClr val="F1F5F9"/>
          </a:solidFill>
          <a:ln w="254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69"/>
          <p:cNvSpPr/>
          <p:nvPr/>
        </p:nvSpPr>
        <p:spPr>
          <a:xfrm>
            <a:off x="9753905" y="3050438"/>
            <a:ext cx="914400" cy="304495"/>
          </a:xfrm>
          <a:prstGeom prst="rect">
            <a:avLst/>
          </a:prstGeom>
          <a:solidFill>
            <a:srgbClr val="F9FAFB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8" name="Shape 70"/>
          <p:cNvSpPr/>
          <p:nvPr/>
        </p:nvSpPr>
        <p:spPr>
          <a:xfrm>
            <a:off x="9753905" y="3345790"/>
            <a:ext cx="914400" cy="9144"/>
          </a:xfrm>
          <a:prstGeom prst="rect">
            <a:avLst/>
          </a:prstGeom>
          <a:solidFill>
            <a:srgbClr val="CBD5E1"/>
          </a:solidFill>
          <a:ln w="12700">
            <a:solidFill>
              <a:srgbClr val="CBD5E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hape 71"/>
          <p:cNvSpPr/>
          <p:nvPr/>
        </p:nvSpPr>
        <p:spPr>
          <a:xfrm>
            <a:off x="9967874" y="3157423"/>
            <a:ext cx="75895" cy="75895"/>
          </a:xfrm>
          <a:prstGeom prst="ellipse">
            <a:avLst/>
          </a:prstGeom>
          <a:solidFill>
            <a:srgbClr val="94A3B8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Shape 72"/>
          <p:cNvSpPr/>
          <p:nvPr/>
        </p:nvSpPr>
        <p:spPr>
          <a:xfrm>
            <a:off x="10377526" y="3157423"/>
            <a:ext cx="75895" cy="75895"/>
          </a:xfrm>
          <a:prstGeom prst="ellipse">
            <a:avLst/>
          </a:prstGeom>
          <a:solidFill>
            <a:srgbClr val="94A3B8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Shape 73"/>
          <p:cNvSpPr/>
          <p:nvPr/>
        </p:nvSpPr>
        <p:spPr>
          <a:xfrm>
            <a:off x="9753905" y="3676802"/>
            <a:ext cx="914400" cy="295351"/>
          </a:xfrm>
          <a:prstGeom prst="rect">
            <a:avLst/>
          </a:prstGeom>
          <a:solidFill>
            <a:srgbClr val="F9FAFB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 74"/>
          <p:cNvSpPr/>
          <p:nvPr/>
        </p:nvSpPr>
        <p:spPr>
          <a:xfrm>
            <a:off x="9967874" y="3782873"/>
            <a:ext cx="75895" cy="75895"/>
          </a:xfrm>
          <a:prstGeom prst="ellipse">
            <a:avLst/>
          </a:prstGeom>
          <a:solidFill>
            <a:srgbClr val="94A3B8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 75"/>
          <p:cNvSpPr/>
          <p:nvPr/>
        </p:nvSpPr>
        <p:spPr>
          <a:xfrm>
            <a:off x="10377526" y="3782873"/>
            <a:ext cx="75895" cy="75895"/>
          </a:xfrm>
          <a:prstGeom prst="ellipse">
            <a:avLst/>
          </a:prstGeom>
          <a:solidFill>
            <a:srgbClr val="94A3B8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76"/>
          <p:cNvSpPr txBox="1"/>
          <p:nvPr/>
        </p:nvSpPr>
        <p:spPr>
          <a:xfrm>
            <a:off x="8257946" y="4408322"/>
            <a:ext cx="29910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Goes after a large share of one or a few smaller segments or niches.</a:t>
            </a:r>
            <a:endParaRPr lang="en-US" sz="1100" dirty="0"/>
          </a:p>
        </p:txBody>
      </p:sp>
      <p:pic>
        <p:nvPicPr>
          <p:cNvPr id="95" name="Image 1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57946" y="5061204"/>
            <a:ext cx="133502" cy="133502"/>
          </a:xfrm>
          <a:prstGeom prst="rect">
            <a:avLst/>
          </a:prstGeom>
        </p:spPr>
      </p:pic>
      <p:sp>
        <p:nvSpPr>
          <p:cNvPr id="96" name="Text 77"/>
          <p:cNvSpPr txBox="1"/>
          <p:nvPr/>
        </p:nvSpPr>
        <p:spPr>
          <a:xfrm>
            <a:off x="8486546" y="5032858"/>
            <a:ext cx="276240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Pros:</a:t>
            </a: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Strong market position, deep knowledge of needs, efficiency.</a:t>
            </a:r>
            <a:endParaRPr lang="en-US" sz="1000" dirty="0"/>
          </a:p>
        </p:txBody>
      </p:sp>
      <p:pic>
        <p:nvPicPr>
          <p:cNvPr id="97" name="Image 17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257946" y="5545836"/>
            <a:ext cx="133502" cy="133502"/>
          </a:xfrm>
          <a:prstGeom prst="rect">
            <a:avLst/>
          </a:prstGeom>
        </p:spPr>
      </p:pic>
      <p:sp>
        <p:nvSpPr>
          <p:cNvPr id="98" name="Text 78"/>
          <p:cNvSpPr txBox="1"/>
          <p:nvPr/>
        </p:nvSpPr>
        <p:spPr>
          <a:xfrm>
            <a:off x="8486546" y="5516575"/>
            <a:ext cx="276240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Cons:</a:t>
            </a: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Higher risk if segment fails or large competitor enters.</a:t>
            </a:r>
            <a:endParaRPr lang="en-US" sz="1000" dirty="0"/>
          </a:p>
        </p:txBody>
      </p:sp>
      <p:sp>
        <p:nvSpPr>
          <p:cNvPr id="99" name="Shape 79"/>
          <p:cNvSpPr/>
          <p:nvPr/>
        </p:nvSpPr>
        <p:spPr>
          <a:xfrm>
            <a:off x="8257946" y="6408115"/>
            <a:ext cx="2915107" cy="838505"/>
          </a:xfrm>
          <a:prstGeom prst="roundRect">
            <a:avLst>
              <a:gd name="adj" fmla="val 9914"/>
            </a:avLst>
          </a:prstGeom>
          <a:solidFill>
            <a:srgbClr val="F9FA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0" name="Shape 80"/>
          <p:cNvSpPr/>
          <p:nvPr/>
        </p:nvSpPr>
        <p:spPr>
          <a:xfrm>
            <a:off x="8257946" y="6408115"/>
            <a:ext cx="38405" cy="838505"/>
          </a:xfrm>
          <a:prstGeom prst="roundRect">
            <a:avLst>
              <a:gd name="adj" fmla="val 216449"/>
            </a:avLst>
          </a:prstGeom>
          <a:solidFill>
            <a:srgbClr val="8B5CF6"/>
          </a:solidFill>
          <a:ln w="12700">
            <a:solidFill>
              <a:srgbClr val="8B5C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Text 81"/>
          <p:cNvSpPr txBox="1"/>
          <p:nvPr/>
        </p:nvSpPr>
        <p:spPr>
          <a:xfrm>
            <a:off x="8614562" y="6522415"/>
            <a:ext cx="255026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Example</a:t>
            </a:r>
            <a:endParaRPr lang="en-US" sz="1000" dirty="0"/>
          </a:p>
        </p:txBody>
      </p:sp>
      <p:pic>
        <p:nvPicPr>
          <p:cNvPr id="102" name="Image 18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8410651" y="6548018"/>
            <a:ext cx="133502" cy="133502"/>
          </a:xfrm>
          <a:prstGeom prst="rect">
            <a:avLst/>
          </a:prstGeom>
        </p:spPr>
      </p:pic>
      <p:sp>
        <p:nvSpPr>
          <p:cNvPr id="103" name="Text 82"/>
          <p:cNvSpPr txBox="1"/>
          <p:nvPr/>
        </p:nvSpPr>
        <p:spPr>
          <a:xfrm>
            <a:off x="8410651" y="6736385"/>
            <a:ext cx="272491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Whole Foods (originally), Left-handed Store, OshKosh B'Gosh.</a:t>
            </a:r>
            <a:endParaRPr lang="en-US" sz="1000" dirty="0"/>
          </a:p>
        </p:txBody>
      </p:sp>
      <p:sp>
        <p:nvSpPr>
          <p:cNvPr id="104" name="Text 83"/>
          <p:cNvSpPr txBox="1"/>
          <p:nvPr/>
        </p:nvSpPr>
        <p:spPr>
          <a:xfrm>
            <a:off x="11582705" y="7591349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13</a:t>
            </a:r>
            <a:endParaRPr lang="en-US" sz="1000" dirty="0"/>
          </a:p>
        </p:txBody>
      </p:sp>
      <p:sp>
        <p:nvSpPr>
          <p:cNvPr id="105" name="Shape 84"/>
          <p:cNvSpPr/>
          <p:nvPr/>
        </p:nvSpPr>
        <p:spPr>
          <a:xfrm>
            <a:off x="9753905" y="3349447"/>
            <a:ext cx="914400" cy="333756"/>
          </a:xfrm>
          <a:prstGeom prst="rect">
            <a:avLst/>
          </a:prstGeom>
          <a:solidFill>
            <a:srgbClr val="F5F3FF"/>
          </a:solidFill>
          <a:ln w="25400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hape 85"/>
          <p:cNvSpPr/>
          <p:nvPr/>
        </p:nvSpPr>
        <p:spPr>
          <a:xfrm>
            <a:off x="9912096" y="3474720"/>
            <a:ext cx="75895" cy="75895"/>
          </a:xfrm>
          <a:prstGeom prst="ellipse">
            <a:avLst/>
          </a:prstGeom>
          <a:solidFill>
            <a:srgbClr val="8B5C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 86"/>
          <p:cNvSpPr/>
          <p:nvPr/>
        </p:nvSpPr>
        <p:spPr>
          <a:xfrm>
            <a:off x="10172700" y="3474720"/>
            <a:ext cx="75895" cy="75895"/>
          </a:xfrm>
          <a:prstGeom prst="ellipse">
            <a:avLst/>
          </a:prstGeom>
          <a:solidFill>
            <a:srgbClr val="8B5C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hape 87"/>
          <p:cNvSpPr/>
          <p:nvPr/>
        </p:nvSpPr>
        <p:spPr>
          <a:xfrm>
            <a:off x="10433304" y="3474720"/>
            <a:ext cx="75895" cy="75895"/>
          </a:xfrm>
          <a:prstGeom prst="ellipse">
            <a:avLst/>
          </a:prstGeom>
          <a:solidFill>
            <a:srgbClr val="8B5C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Shape 88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" name="Shape 89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 90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Text 91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113" name="Text 92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114" name="Text 93"/>
          <p:cNvSpPr txBox="1"/>
          <p:nvPr/>
        </p:nvSpPr>
        <p:spPr>
          <a:xfrm>
            <a:off x="10233050" y="280721"/>
            <a:ext cx="151973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Targeting Strategies</a:t>
            </a:r>
            <a:endParaRPr lang="en-US" sz="1000" dirty="0"/>
          </a:p>
        </p:txBody>
      </p:sp>
      <p:pic>
        <p:nvPicPr>
          <p:cNvPr id="115" name="Image 19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761695"/>
            <a:ext cx="12191695" cy="6096305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-57607" y="1067105"/>
            <a:ext cx="123069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Understanding Buyer </a:t>
            </a:r>
            <a:r>
              <a:rPr lang="en-US" sz="22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Behavior</a:t>
            </a:r>
            <a:endParaRPr lang="en-US" sz="2200" dirty="0"/>
          </a:p>
        </p:txBody>
      </p:sp>
      <p:sp>
        <p:nvSpPr>
          <p:cNvPr id="6" name="Text 4"/>
          <p:cNvSpPr txBox="1"/>
          <p:nvPr/>
        </p:nvSpPr>
        <p:spPr>
          <a:xfrm>
            <a:off x="-57607" y="1447495"/>
            <a:ext cx="123069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Purchases aren't just transactions; they are the result of complex inputs.</a:t>
            </a:r>
            <a:endParaRPr lang="en-US" sz="1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 t="-10" b="-10"/>
          <a:stretch/>
        </p:blipFill>
        <p:spPr>
          <a:xfrm>
            <a:off x="381305" y="2336292"/>
            <a:ext cx="2578608" cy="3238805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36853" y="2622499"/>
            <a:ext cx="666598" cy="666598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17904" y="2803550"/>
            <a:ext cx="304495" cy="304495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1181405" y="3441802"/>
            <a:ext cx="978408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Rational</a:t>
            </a:r>
            <a:endParaRPr lang="en-US" sz="1500" dirty="0"/>
          </a:p>
        </p:txBody>
      </p:sp>
      <p:sp>
        <p:nvSpPr>
          <p:cNvPr id="11" name="Text 6"/>
          <p:cNvSpPr txBox="1"/>
          <p:nvPr/>
        </p:nvSpPr>
        <p:spPr>
          <a:xfrm>
            <a:off x="533095" y="3802990"/>
            <a:ext cx="2276856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Logic, functionality, and economic value.</a:t>
            </a:r>
            <a:endParaRPr lang="en-US" sz="1000" dirty="0"/>
          </a:p>
        </p:txBody>
      </p:sp>
      <p:sp>
        <p:nvSpPr>
          <p:cNvPr id="12" name="Shape 7"/>
          <p:cNvSpPr/>
          <p:nvPr/>
        </p:nvSpPr>
        <p:spPr>
          <a:xfrm>
            <a:off x="571500" y="4420210"/>
            <a:ext cx="2200046" cy="933602"/>
          </a:xfrm>
          <a:prstGeom prst="roundRect">
            <a:avLst>
              <a:gd name="adj" fmla="val 7995"/>
            </a:avLst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l="-1648" r="-1648"/>
          <a:stretch/>
        </p:blipFill>
        <p:spPr>
          <a:xfrm>
            <a:off x="685800" y="4534510"/>
            <a:ext cx="85954" cy="95098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901598" y="4534510"/>
            <a:ext cx="104973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the price right?</a:t>
            </a:r>
            <a:endParaRPr lang="en-US" sz="10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6"/>
          <a:srcRect l="-1648" r="-1648"/>
          <a:stretch/>
        </p:blipFill>
        <p:spPr>
          <a:xfrm>
            <a:off x="685800" y="4785970"/>
            <a:ext cx="85954" cy="95098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901598" y="4785970"/>
            <a:ext cx="98115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it convenient?</a:t>
            </a:r>
            <a:endParaRPr lang="en-US" sz="10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 l="-1648" r="-1648"/>
          <a:stretch/>
        </p:blipFill>
        <p:spPr>
          <a:xfrm>
            <a:off x="685800" y="5037430"/>
            <a:ext cx="85954" cy="95098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901598" y="5037430"/>
            <a:ext cx="167243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it solve my problem?</a:t>
            </a:r>
            <a:endParaRPr lang="en-US" sz="1000" dirty="0"/>
          </a:p>
        </p:txBody>
      </p:sp>
      <p:sp>
        <p:nvSpPr>
          <p:cNvPr id="19" name="Text 11"/>
          <p:cNvSpPr txBox="1"/>
          <p:nvPr/>
        </p:nvSpPr>
        <p:spPr>
          <a:xfrm>
            <a:off x="3102559" y="3670402"/>
            <a:ext cx="31455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BD5E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</a:t>
            </a:r>
            <a:endParaRPr lang="en-US" sz="30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 t="-13" b="-13"/>
          <a:stretch/>
        </p:blipFill>
        <p:spPr>
          <a:xfrm>
            <a:off x="3477463" y="2336292"/>
            <a:ext cx="2578608" cy="3238805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433926" y="2622499"/>
            <a:ext cx="666598" cy="666598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614977" y="2803550"/>
            <a:ext cx="304495" cy="304495"/>
          </a:xfrm>
          <a:prstGeom prst="rect">
            <a:avLst/>
          </a:prstGeom>
        </p:spPr>
      </p:pic>
      <p:sp>
        <p:nvSpPr>
          <p:cNvPr id="23" name="Text 12"/>
          <p:cNvSpPr txBox="1"/>
          <p:nvPr/>
        </p:nvSpPr>
        <p:spPr>
          <a:xfrm>
            <a:off x="4216298" y="3441802"/>
            <a:ext cx="110551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Emotional</a:t>
            </a:r>
            <a:endParaRPr lang="en-US" sz="1500" dirty="0"/>
          </a:p>
        </p:txBody>
      </p:sp>
      <p:sp>
        <p:nvSpPr>
          <p:cNvPr id="24" name="Text 13"/>
          <p:cNvSpPr txBox="1"/>
          <p:nvPr/>
        </p:nvSpPr>
        <p:spPr>
          <a:xfrm>
            <a:off x="3630168" y="3802990"/>
            <a:ext cx="2276856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Feelings, aspirations, and brand connection.</a:t>
            </a:r>
            <a:endParaRPr lang="en-US" sz="1000" dirty="0"/>
          </a:p>
        </p:txBody>
      </p:sp>
      <p:sp>
        <p:nvSpPr>
          <p:cNvPr id="25" name="Shape 14"/>
          <p:cNvSpPr/>
          <p:nvPr/>
        </p:nvSpPr>
        <p:spPr>
          <a:xfrm>
            <a:off x="3668573" y="4420210"/>
            <a:ext cx="2200046" cy="933602"/>
          </a:xfrm>
          <a:prstGeom prst="roundRect">
            <a:avLst>
              <a:gd name="adj" fmla="val 7995"/>
            </a:avLst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10"/>
          <a:srcRect l="-1648" r="-1648"/>
          <a:stretch/>
        </p:blipFill>
        <p:spPr>
          <a:xfrm>
            <a:off x="3782873" y="4534510"/>
            <a:ext cx="85954" cy="95098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3997757" y="4534510"/>
            <a:ext cx="129844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I trust this brand?</a:t>
            </a:r>
            <a:endParaRPr lang="en-US" sz="1000" dirty="0"/>
          </a:p>
        </p:txBody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10"/>
          <a:srcRect l="-1648" r="-1648"/>
          <a:stretch/>
        </p:blipFill>
        <p:spPr>
          <a:xfrm>
            <a:off x="3782873" y="4785970"/>
            <a:ext cx="85954" cy="95098"/>
          </a:xfrm>
          <a:prstGeom prst="rect">
            <a:avLst/>
          </a:prstGeom>
        </p:spPr>
      </p:pic>
      <p:sp>
        <p:nvSpPr>
          <p:cNvPr id="29" name="Text 16"/>
          <p:cNvSpPr txBox="1"/>
          <p:nvPr/>
        </p:nvSpPr>
        <p:spPr>
          <a:xfrm>
            <a:off x="3997757" y="4785970"/>
            <a:ext cx="177485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it make me feel good?</a:t>
            </a:r>
            <a:endParaRPr lang="en-US" sz="1000" dirty="0"/>
          </a:p>
        </p:txBody>
      </p:sp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10"/>
          <a:srcRect l="-1648" r="-1648"/>
          <a:stretch/>
        </p:blipFill>
        <p:spPr>
          <a:xfrm>
            <a:off x="3782873" y="5037430"/>
            <a:ext cx="85954" cy="95098"/>
          </a:xfrm>
          <a:prstGeom prst="rect">
            <a:avLst/>
          </a:prstGeom>
        </p:spPr>
      </p:pic>
      <p:sp>
        <p:nvSpPr>
          <p:cNvPr id="31" name="Text 17"/>
          <p:cNvSpPr txBox="1"/>
          <p:nvPr/>
        </p:nvSpPr>
        <p:spPr>
          <a:xfrm>
            <a:off x="3997757" y="5037430"/>
            <a:ext cx="168432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it match my identity?</a:t>
            </a:r>
            <a:endParaRPr lang="en-US" sz="1000" dirty="0"/>
          </a:p>
        </p:txBody>
      </p:sp>
      <p:sp>
        <p:nvSpPr>
          <p:cNvPr id="32" name="Text 18"/>
          <p:cNvSpPr txBox="1"/>
          <p:nvPr/>
        </p:nvSpPr>
        <p:spPr>
          <a:xfrm>
            <a:off x="6199632" y="3670402"/>
            <a:ext cx="31455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BD5E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</a:t>
            </a:r>
            <a:endParaRPr lang="en-US" sz="3000" dirty="0"/>
          </a:p>
        </p:txBody>
      </p:sp>
      <p:pic>
        <p:nvPicPr>
          <p:cNvPr id="33" name="Image 12" descr="preencoded.png"/>
          <p:cNvPicPr>
            <a:picLocks noChangeAspect="1"/>
          </p:cNvPicPr>
          <p:nvPr/>
        </p:nvPicPr>
        <p:blipFill>
          <a:blip r:embed="rId11"/>
          <a:srcRect t="-10" b="-10"/>
          <a:stretch/>
        </p:blipFill>
        <p:spPr>
          <a:xfrm>
            <a:off x="6574536" y="2336292"/>
            <a:ext cx="2578608" cy="3238805"/>
          </a:xfrm>
          <a:prstGeom prst="rect">
            <a:avLst/>
          </a:prstGeom>
        </p:spPr>
      </p:pic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530998" y="2622499"/>
            <a:ext cx="666598" cy="666598"/>
          </a:xfrm>
          <a:prstGeom prst="rect">
            <a:avLst/>
          </a:prstGeom>
        </p:spPr>
      </p:pic>
      <p:pic>
        <p:nvPicPr>
          <p:cNvPr id="35" name="Image 14" descr="preencoded.png"/>
          <p:cNvPicPr>
            <a:picLocks noChangeAspect="1"/>
          </p:cNvPicPr>
          <p:nvPr/>
        </p:nvPicPr>
        <p:blipFill>
          <a:blip r:embed="rId13"/>
          <a:srcRect l="-90" r="-90"/>
          <a:stretch/>
        </p:blipFill>
        <p:spPr>
          <a:xfrm>
            <a:off x="7673645" y="2803550"/>
            <a:ext cx="381305" cy="304495"/>
          </a:xfrm>
          <a:prstGeom prst="rect">
            <a:avLst/>
          </a:prstGeom>
        </p:spPr>
      </p:pic>
      <p:sp>
        <p:nvSpPr>
          <p:cNvPr id="36" name="Text 19"/>
          <p:cNvSpPr txBox="1"/>
          <p:nvPr/>
        </p:nvSpPr>
        <p:spPr>
          <a:xfrm>
            <a:off x="7512710" y="3441802"/>
            <a:ext cx="70317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</a:t>
            </a:r>
            <a:endParaRPr lang="en-US" sz="1500" dirty="0"/>
          </a:p>
        </p:txBody>
      </p:sp>
      <p:sp>
        <p:nvSpPr>
          <p:cNvPr id="37" name="Text 20"/>
          <p:cNvSpPr txBox="1"/>
          <p:nvPr/>
        </p:nvSpPr>
        <p:spPr>
          <a:xfrm>
            <a:off x="6727241" y="3802990"/>
            <a:ext cx="2276856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Peer influence, trends, and cultural norms.</a:t>
            </a:r>
            <a:endParaRPr lang="en-US" sz="1000" dirty="0"/>
          </a:p>
        </p:txBody>
      </p:sp>
      <p:sp>
        <p:nvSpPr>
          <p:cNvPr id="38" name="Shape 21"/>
          <p:cNvSpPr/>
          <p:nvPr/>
        </p:nvSpPr>
        <p:spPr>
          <a:xfrm>
            <a:off x="6765646" y="4420210"/>
            <a:ext cx="2200046" cy="933602"/>
          </a:xfrm>
          <a:prstGeom prst="roundRect">
            <a:avLst>
              <a:gd name="adj" fmla="val 7995"/>
            </a:avLst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15" descr="preencoded.png"/>
          <p:cNvPicPr>
            <a:picLocks noChangeAspect="1"/>
          </p:cNvPicPr>
          <p:nvPr/>
        </p:nvPicPr>
        <p:blipFill>
          <a:blip r:embed="rId10"/>
          <a:srcRect l="-1648" r="-1648"/>
          <a:stretch/>
        </p:blipFill>
        <p:spPr>
          <a:xfrm>
            <a:off x="6879946" y="4534510"/>
            <a:ext cx="85954" cy="95098"/>
          </a:xfrm>
          <a:prstGeom prst="rect">
            <a:avLst/>
          </a:prstGeom>
        </p:spPr>
      </p:pic>
      <p:sp>
        <p:nvSpPr>
          <p:cNvPr id="40" name="Text 22"/>
          <p:cNvSpPr txBox="1"/>
          <p:nvPr/>
        </p:nvSpPr>
        <p:spPr>
          <a:xfrm>
            <a:off x="7094830" y="4534510"/>
            <a:ext cx="145755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will friends think?</a:t>
            </a:r>
            <a:endParaRPr lang="en-US" sz="1000" dirty="0"/>
          </a:p>
        </p:txBody>
      </p:sp>
      <p:pic>
        <p:nvPicPr>
          <p:cNvPr id="41" name="Image 16" descr="preencoded.png"/>
          <p:cNvPicPr>
            <a:picLocks noChangeAspect="1"/>
          </p:cNvPicPr>
          <p:nvPr/>
        </p:nvPicPr>
        <p:blipFill>
          <a:blip r:embed="rId10"/>
          <a:srcRect l="-1648" r="-1648"/>
          <a:stretch/>
        </p:blipFill>
        <p:spPr>
          <a:xfrm>
            <a:off x="6879946" y="4785970"/>
            <a:ext cx="85954" cy="95098"/>
          </a:xfrm>
          <a:prstGeom prst="rect">
            <a:avLst/>
          </a:prstGeom>
        </p:spPr>
      </p:pic>
      <p:sp>
        <p:nvSpPr>
          <p:cNvPr id="42" name="Text 23"/>
          <p:cNvSpPr txBox="1"/>
          <p:nvPr/>
        </p:nvSpPr>
        <p:spPr>
          <a:xfrm>
            <a:off x="7094830" y="4785970"/>
            <a:ext cx="155905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it popular on campus?</a:t>
            </a:r>
            <a:endParaRPr lang="en-US" sz="1000" dirty="0"/>
          </a:p>
        </p:txBody>
      </p:sp>
      <p:pic>
        <p:nvPicPr>
          <p:cNvPr id="43" name="Image 17" descr="preencoded.png"/>
          <p:cNvPicPr>
            <a:picLocks noChangeAspect="1"/>
          </p:cNvPicPr>
          <p:nvPr/>
        </p:nvPicPr>
        <p:blipFill>
          <a:blip r:embed="rId10"/>
          <a:srcRect l="-1648" r="-1648"/>
          <a:stretch/>
        </p:blipFill>
        <p:spPr>
          <a:xfrm>
            <a:off x="6879946" y="5037430"/>
            <a:ext cx="85954" cy="95098"/>
          </a:xfrm>
          <a:prstGeom prst="rect">
            <a:avLst/>
          </a:prstGeom>
        </p:spPr>
      </p:pic>
      <p:sp>
        <p:nvSpPr>
          <p:cNvPr id="44" name="Text 24"/>
          <p:cNvSpPr txBox="1"/>
          <p:nvPr/>
        </p:nvSpPr>
        <p:spPr>
          <a:xfrm>
            <a:off x="7094830" y="5037430"/>
            <a:ext cx="162763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I belong to this group?</a:t>
            </a:r>
            <a:endParaRPr lang="en-US" sz="1000" dirty="0"/>
          </a:p>
        </p:txBody>
      </p:sp>
      <p:sp>
        <p:nvSpPr>
          <p:cNvPr id="45" name="Text 25"/>
          <p:cNvSpPr txBox="1"/>
          <p:nvPr/>
        </p:nvSpPr>
        <p:spPr>
          <a:xfrm>
            <a:off x="9296705" y="3670402"/>
            <a:ext cx="31455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</a:t>
            </a:r>
            <a:endParaRPr lang="en-US" sz="3000" dirty="0"/>
          </a:p>
        </p:txBody>
      </p:sp>
      <p:pic>
        <p:nvPicPr>
          <p:cNvPr id="46" name="Image 18" descr="preencoded.png"/>
          <p:cNvPicPr>
            <a:picLocks noChangeAspect="1"/>
          </p:cNvPicPr>
          <p:nvPr/>
        </p:nvPicPr>
        <p:blipFill>
          <a:blip r:embed="rId14"/>
          <a:srcRect l="-12" r="-12"/>
          <a:stretch/>
        </p:blipFill>
        <p:spPr>
          <a:xfrm>
            <a:off x="9671609" y="2431390"/>
            <a:ext cx="2139696" cy="3047695"/>
          </a:xfrm>
          <a:prstGeom prst="rect">
            <a:avLst/>
          </a:prstGeom>
        </p:spPr>
      </p:pic>
      <p:pic>
        <p:nvPicPr>
          <p:cNvPr id="47" name="Image 19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407701" y="2717597"/>
            <a:ext cx="666598" cy="666598"/>
          </a:xfrm>
          <a:prstGeom prst="rect">
            <a:avLst/>
          </a:prstGeom>
        </p:spPr>
      </p:pic>
      <p:pic>
        <p:nvPicPr>
          <p:cNvPr id="48" name="Image 20" descr="preencoded.png"/>
          <p:cNvPicPr>
            <a:picLocks noChangeAspect="1"/>
          </p:cNvPicPr>
          <p:nvPr/>
        </p:nvPicPr>
        <p:blipFill>
          <a:blip r:embed="rId16"/>
          <a:srcRect l="-50" r="-50"/>
          <a:stretch/>
        </p:blipFill>
        <p:spPr>
          <a:xfrm>
            <a:off x="10569550" y="2898648"/>
            <a:ext cx="342900" cy="304495"/>
          </a:xfrm>
          <a:prstGeom prst="rect">
            <a:avLst/>
          </a:prstGeom>
        </p:spPr>
      </p:pic>
      <p:sp>
        <p:nvSpPr>
          <p:cNvPr id="49" name="Text 26"/>
          <p:cNvSpPr txBox="1"/>
          <p:nvPr/>
        </p:nvSpPr>
        <p:spPr>
          <a:xfrm>
            <a:off x="10254082" y="3536899"/>
            <a:ext cx="980237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</a:t>
            </a:r>
            <a:endParaRPr lang="en-US" sz="1500" dirty="0"/>
          </a:p>
        </p:txBody>
      </p:sp>
      <p:sp>
        <p:nvSpPr>
          <p:cNvPr id="50" name="Text 27"/>
          <p:cNvSpPr txBox="1"/>
          <p:nvPr/>
        </p:nvSpPr>
        <p:spPr>
          <a:xfrm>
            <a:off x="9807854" y="3899002"/>
            <a:ext cx="187086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final purchase action.</a:t>
            </a:r>
            <a:endParaRPr lang="en-US" sz="1000" dirty="0"/>
          </a:p>
        </p:txBody>
      </p:sp>
      <p:sp>
        <p:nvSpPr>
          <p:cNvPr id="51" name="Text 28"/>
          <p:cNvSpPr txBox="1"/>
          <p:nvPr/>
        </p:nvSpPr>
        <p:spPr>
          <a:xfrm>
            <a:off x="9824314" y="4507992"/>
            <a:ext cx="18388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5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Outcome</a:t>
            </a:r>
            <a:endParaRPr lang="en-US" sz="1000" dirty="0"/>
          </a:p>
        </p:txBody>
      </p:sp>
      <p:pic>
        <p:nvPicPr>
          <p:cNvPr id="52" name="Image 21" descr="preencoded.png"/>
          <p:cNvPicPr>
            <a:picLocks noChangeAspect="1"/>
          </p:cNvPicPr>
          <p:nvPr/>
        </p:nvPicPr>
        <p:blipFill>
          <a:blip r:embed="rId17"/>
          <a:srcRect t="-16" b="-16"/>
          <a:stretch/>
        </p:blipFill>
        <p:spPr>
          <a:xfrm>
            <a:off x="9861804" y="4774997"/>
            <a:ext cx="1758391" cy="476402"/>
          </a:xfrm>
          <a:prstGeom prst="rect">
            <a:avLst/>
          </a:prstGeom>
        </p:spPr>
      </p:pic>
      <p:sp>
        <p:nvSpPr>
          <p:cNvPr id="53" name="Text 29"/>
          <p:cNvSpPr txBox="1"/>
          <p:nvPr/>
        </p:nvSpPr>
        <p:spPr>
          <a:xfrm>
            <a:off x="10314432" y="4898441"/>
            <a:ext cx="126278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Purchase </a:t>
            </a:r>
            <a:endParaRPr lang="en-US" sz="1200" dirty="0"/>
          </a:p>
        </p:txBody>
      </p:sp>
      <p:pic>
        <p:nvPicPr>
          <p:cNvPr id="54" name="Image 22" descr="preencoded.png"/>
          <p:cNvPicPr>
            <a:picLocks noChangeAspect="1"/>
          </p:cNvPicPr>
          <p:nvPr/>
        </p:nvPicPr>
        <p:blipFill>
          <a:blip r:embed="rId18"/>
          <a:srcRect t="-43" b="-43"/>
          <a:stretch/>
        </p:blipFill>
        <p:spPr>
          <a:xfrm>
            <a:off x="11034979" y="4927702"/>
            <a:ext cx="133502" cy="152705"/>
          </a:xfrm>
          <a:prstGeom prst="rect">
            <a:avLst/>
          </a:prstGeom>
        </p:spPr>
      </p:pic>
      <p:sp>
        <p:nvSpPr>
          <p:cNvPr id="55" name="Shape 30"/>
          <p:cNvSpPr/>
          <p:nvPr/>
        </p:nvSpPr>
        <p:spPr>
          <a:xfrm>
            <a:off x="0" y="6158484"/>
            <a:ext cx="12191695" cy="705002"/>
          </a:xfrm>
          <a:prstGeom prst="rect">
            <a:avLst/>
          </a:prstGeom>
          <a:solidFill>
            <a:srgbClr val="F0F9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Shape 31"/>
          <p:cNvSpPr/>
          <p:nvPr/>
        </p:nvSpPr>
        <p:spPr>
          <a:xfrm>
            <a:off x="0" y="6158484"/>
            <a:ext cx="12191695" cy="9144"/>
          </a:xfrm>
          <a:prstGeom prst="rect">
            <a:avLst/>
          </a:prstGeom>
          <a:solidFill>
            <a:srgbClr val="E0F2FE"/>
          </a:solidFill>
          <a:ln w="12700">
            <a:solidFill>
              <a:srgbClr val="E0F2F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7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6402" y="6358738"/>
            <a:ext cx="1600200" cy="314554"/>
          </a:xfrm>
          <a:prstGeom prst="rect">
            <a:avLst/>
          </a:prstGeom>
        </p:spPr>
      </p:pic>
      <p:sp>
        <p:nvSpPr>
          <p:cNvPr id="58" name="Text 32"/>
          <p:cNvSpPr/>
          <p:nvPr/>
        </p:nvSpPr>
        <p:spPr>
          <a:xfrm>
            <a:off x="832104" y="6358738"/>
            <a:ext cx="1244498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Smoothie Example</a:t>
            </a:r>
            <a:endParaRPr lang="en-US" sz="1000" dirty="0"/>
          </a:p>
        </p:txBody>
      </p:sp>
      <p:pic>
        <p:nvPicPr>
          <p:cNvPr id="59" name="Image 24" descr="preencoded.png"/>
          <p:cNvPicPr>
            <a:picLocks noChangeAspect="1"/>
          </p:cNvPicPr>
          <p:nvPr/>
        </p:nvPicPr>
        <p:blipFill>
          <a:blip r:embed="rId20"/>
          <a:srcRect t="-2644" b="-2644"/>
          <a:stretch/>
        </p:blipFill>
        <p:spPr>
          <a:xfrm>
            <a:off x="629107" y="6441948"/>
            <a:ext cx="95098" cy="133502"/>
          </a:xfrm>
          <a:prstGeom prst="rect">
            <a:avLst/>
          </a:prstGeom>
        </p:spPr>
      </p:pic>
      <p:sp>
        <p:nvSpPr>
          <p:cNvPr id="60" name="Text 33"/>
          <p:cNvSpPr txBox="1"/>
          <p:nvPr/>
        </p:nvSpPr>
        <p:spPr>
          <a:xfrm>
            <a:off x="2263140" y="6398971"/>
            <a:ext cx="1014435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"I'm buying this smoothie because it's </a:t>
            </a:r>
            <a:r>
              <a:rPr lang="en-US" sz="1200" b="1" dirty="0">
                <a:solidFill>
                  <a:srgbClr val="2563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affordable (Rational)</a:t>
            </a: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it makes me feel </a:t>
            </a:r>
            <a:r>
              <a:rPr lang="en-US" sz="1200" b="1" dirty="0">
                <a:solidFill>
                  <a:srgbClr val="E11D4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(Emotional)</a:t>
            </a: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and my </a:t>
            </a:r>
            <a:r>
              <a:rPr lang="en-US" sz="1200" b="1" dirty="0">
                <a:solidFill>
                  <a:srgbClr val="0596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study group goes there (Social)</a:t>
            </a:r>
            <a:r>
              <a:rPr lang="en-US" sz="1200" dirty="0">
                <a:solidFill>
                  <a:srgbClr val="3341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." </a:t>
            </a:r>
            <a:endParaRPr lang="en-US" sz="1200" dirty="0"/>
          </a:p>
        </p:txBody>
      </p:sp>
      <p:sp>
        <p:nvSpPr>
          <p:cNvPr id="61" name="Text 34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</a:t>
            </a:r>
            <a:endParaRPr lang="en-US" sz="1000" dirty="0"/>
          </a:p>
        </p:txBody>
      </p:sp>
      <p:sp>
        <p:nvSpPr>
          <p:cNvPr id="62" name="Shape 35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3" name="Shape 36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37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38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66" name="Text 39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67" name="Text 40"/>
          <p:cNvSpPr txBox="1"/>
          <p:nvPr/>
        </p:nvSpPr>
        <p:spPr>
          <a:xfrm>
            <a:off x="10012680" y="280721"/>
            <a:ext cx="182514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Buyer Behavior Equation</a:t>
            </a:r>
            <a:endParaRPr lang="en-US" sz="1000" dirty="0"/>
          </a:p>
        </p:txBody>
      </p:sp>
      <p:pic>
        <p:nvPicPr>
          <p:cNvPr id="68" name="Image 25" descr="preencoded.png"/>
          <p:cNvPicPr>
            <a:picLocks noChangeAspect="1"/>
          </p:cNvPicPr>
          <p:nvPr/>
        </p:nvPicPr>
        <p:blipFill>
          <a:blip r:embed="rId21"/>
          <a:srcRect t="-100" b="-100"/>
          <a:stretch/>
        </p:blipFill>
        <p:spPr>
          <a:xfrm>
            <a:off x="11620195" y="299923"/>
            <a:ext cx="114300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761695"/>
            <a:ext cx="12191695" cy="60963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705002" y="1143000"/>
            <a:ext cx="107826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Buyer Decision </a:t>
            </a:r>
            <a:r>
              <a:rPr lang="en-US" sz="22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Process</a:t>
            </a:r>
            <a:endParaRPr lang="en-US" sz="2200" dirty="0"/>
          </a:p>
        </p:txBody>
      </p:sp>
      <p:sp>
        <p:nvSpPr>
          <p:cNvPr id="6" name="Text 4"/>
          <p:cNvSpPr txBox="1"/>
          <p:nvPr/>
        </p:nvSpPr>
        <p:spPr>
          <a:xfrm>
            <a:off x="1790395" y="1600200"/>
            <a:ext cx="8610905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Consumers pass through five stages with every purchase. Marketers must understand and influence each step, not just the sale.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6094476"/>
            <a:ext cx="11277295" cy="552298"/>
          </a:xfrm>
          <a:prstGeom prst="roundRect">
            <a:avLst>
              <a:gd name="adj" fmla="val 22836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67028" y="6275527"/>
            <a:ext cx="142646" cy="190195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623974" y="6094476"/>
            <a:ext cx="9287561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Marketing Insight:</a:t>
            </a:r>
            <a:r>
              <a:rPr lang="en-US" sz="1200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The process starts long before the purchase and continues long after. Marketers must reduce friction at every stage. </a:t>
            </a:r>
            <a:endParaRPr lang="en-US" sz="1200" dirty="0"/>
          </a:p>
        </p:txBody>
      </p:sp>
      <p:sp>
        <p:nvSpPr>
          <p:cNvPr id="10" name="Text 7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</a:t>
            </a:r>
            <a:endParaRPr lang="en-US" sz="10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rcRect t="-400" b="-400"/>
          <a:stretch/>
        </p:blipFill>
        <p:spPr>
          <a:xfrm>
            <a:off x="952805" y="3524098"/>
            <a:ext cx="10287000" cy="38405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2560320" y="3467405"/>
            <a:ext cx="286207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4999025" y="3467405"/>
            <a:ext cx="286207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7436815" y="3467405"/>
            <a:ext cx="286207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9875520" y="3467405"/>
            <a:ext cx="286207" cy="1527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571500" y="3752698"/>
            <a:ext cx="1904695" cy="1772107"/>
          </a:xfrm>
          <a:prstGeom prst="roundRect">
            <a:avLst>
              <a:gd name="adj" fmla="val 3329"/>
            </a:avLst>
          </a:prstGeom>
          <a:solidFill>
            <a:srgbClr val="F9FAFB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571500" y="3752698"/>
            <a:ext cx="1904695" cy="38405"/>
          </a:xfrm>
          <a:prstGeom prst="roundRect">
            <a:avLst>
              <a:gd name="adj" fmla="val 153609"/>
            </a:avLst>
          </a:prstGeom>
          <a:solidFill>
            <a:srgbClr val="64748B"/>
          </a:solidFill>
          <a:ln w="12700">
            <a:solidFill>
              <a:srgbClr val="64748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 txBox="1"/>
          <p:nvPr/>
        </p:nvSpPr>
        <p:spPr>
          <a:xfrm>
            <a:off x="682142" y="3981298"/>
            <a:ext cx="1684325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Problem Recognition</a:t>
            </a:r>
            <a:endParaRPr lang="en-US" sz="1300" dirty="0"/>
          </a:p>
        </p:txBody>
      </p:sp>
      <p:sp>
        <p:nvSpPr>
          <p:cNvPr id="19" name="Text 15"/>
          <p:cNvSpPr txBox="1"/>
          <p:nvPr/>
        </p:nvSpPr>
        <p:spPr>
          <a:xfrm>
            <a:off x="682142" y="4478731"/>
            <a:ext cx="1684325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Perceiving a need or a difference between current state and ideal state.</a:t>
            </a:r>
            <a:endParaRPr lang="en-US" sz="1000" dirty="0"/>
          </a:p>
        </p:txBody>
      </p:sp>
      <p:sp>
        <p:nvSpPr>
          <p:cNvPr id="20" name="Text 16"/>
          <p:cNvSpPr txBox="1"/>
          <p:nvPr/>
        </p:nvSpPr>
        <p:spPr>
          <a:xfrm>
            <a:off x="676656" y="5176418"/>
            <a:ext cx="1696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Trigger</a:t>
            </a:r>
            <a:endParaRPr lang="en-US" sz="900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95451" y="2667305"/>
            <a:ext cx="857707" cy="857707"/>
          </a:xfrm>
          <a:prstGeom prst="rect">
            <a:avLst/>
          </a:prstGeom>
        </p:spPr>
      </p:pic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rcRect l="-450" r="-450"/>
          <a:stretch/>
        </p:blipFill>
        <p:spPr>
          <a:xfrm>
            <a:off x="1505102" y="2943454"/>
            <a:ext cx="38405" cy="304495"/>
          </a:xfrm>
          <a:prstGeom prst="rect">
            <a:avLst/>
          </a:prstGeom>
        </p:spPr>
      </p:pic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095" y="2657246"/>
            <a:ext cx="286207" cy="286207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676095" y="2657246"/>
            <a:ext cx="286207" cy="286207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1000" dirty="0"/>
          </a:p>
        </p:txBody>
      </p:sp>
      <p:sp>
        <p:nvSpPr>
          <p:cNvPr id="25" name="Shape 18"/>
          <p:cNvSpPr/>
          <p:nvPr/>
        </p:nvSpPr>
        <p:spPr>
          <a:xfrm>
            <a:off x="2857500" y="3752698"/>
            <a:ext cx="1904695" cy="1772107"/>
          </a:xfrm>
          <a:prstGeom prst="roundRect">
            <a:avLst>
              <a:gd name="adj" fmla="val 3329"/>
            </a:avLst>
          </a:prstGeom>
          <a:solidFill>
            <a:srgbClr val="F9FAFB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2857500" y="3752698"/>
            <a:ext cx="1904695" cy="38405"/>
          </a:xfrm>
          <a:prstGeom prst="roundRect">
            <a:avLst>
              <a:gd name="adj" fmla="val 153609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0"/>
          <p:cNvSpPr txBox="1"/>
          <p:nvPr/>
        </p:nvSpPr>
        <p:spPr>
          <a:xfrm>
            <a:off x="2968142" y="3981298"/>
            <a:ext cx="1684325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Information Search</a:t>
            </a:r>
            <a:endParaRPr lang="en-US" sz="1300" dirty="0"/>
          </a:p>
        </p:txBody>
      </p:sp>
      <p:sp>
        <p:nvSpPr>
          <p:cNvPr id="28" name="Text 21"/>
          <p:cNvSpPr txBox="1"/>
          <p:nvPr/>
        </p:nvSpPr>
        <p:spPr>
          <a:xfrm>
            <a:off x="2968142" y="4478731"/>
            <a:ext cx="1684325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Seeking value via internal memory or external sources (Google, friends).</a:t>
            </a:r>
            <a:endParaRPr lang="en-US" sz="1000" dirty="0"/>
          </a:p>
        </p:txBody>
      </p:sp>
      <p:sp>
        <p:nvSpPr>
          <p:cNvPr id="29" name="Text 22"/>
          <p:cNvSpPr txBox="1"/>
          <p:nvPr/>
        </p:nvSpPr>
        <p:spPr>
          <a:xfrm>
            <a:off x="2962656" y="5176418"/>
            <a:ext cx="1696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93C5F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Research</a:t>
            </a:r>
            <a:endParaRPr lang="en-US" sz="900" dirty="0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381451" y="2667305"/>
            <a:ext cx="857707" cy="857707"/>
          </a:xfrm>
          <a:prstGeom prst="rect">
            <a:avLst/>
          </a:prstGeom>
        </p:spPr>
      </p:pic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657600" y="2943454"/>
            <a:ext cx="304495" cy="304495"/>
          </a:xfrm>
          <a:prstGeom prst="rect">
            <a:avLst/>
          </a:prstGeom>
        </p:spPr>
      </p:pic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095" y="2657246"/>
            <a:ext cx="286207" cy="286207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3962095" y="2657246"/>
            <a:ext cx="286207" cy="286207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1000" dirty="0"/>
          </a:p>
        </p:txBody>
      </p:sp>
      <p:sp>
        <p:nvSpPr>
          <p:cNvPr id="34" name="Shape 24"/>
          <p:cNvSpPr/>
          <p:nvPr/>
        </p:nvSpPr>
        <p:spPr>
          <a:xfrm>
            <a:off x="5143500" y="3752698"/>
            <a:ext cx="1904695" cy="1962302"/>
          </a:xfrm>
          <a:prstGeom prst="roundRect">
            <a:avLst>
              <a:gd name="adj" fmla="val 2880"/>
            </a:avLst>
          </a:prstGeom>
          <a:solidFill>
            <a:srgbClr val="F9FAFB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25"/>
          <p:cNvSpPr/>
          <p:nvPr/>
        </p:nvSpPr>
        <p:spPr>
          <a:xfrm>
            <a:off x="5143500" y="3752698"/>
            <a:ext cx="1904695" cy="38405"/>
          </a:xfrm>
          <a:prstGeom prst="roundRect">
            <a:avLst>
              <a:gd name="adj" fmla="val 142856"/>
            </a:avLst>
          </a:prstGeom>
          <a:solidFill>
            <a:srgbClr val="8B5CF6"/>
          </a:solidFill>
          <a:ln w="12700">
            <a:solidFill>
              <a:srgbClr val="8B5C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6"/>
          <p:cNvSpPr txBox="1"/>
          <p:nvPr/>
        </p:nvSpPr>
        <p:spPr>
          <a:xfrm>
            <a:off x="5254142" y="3981298"/>
            <a:ext cx="1684325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Evaluation of Alternatives</a:t>
            </a:r>
            <a:endParaRPr lang="en-US" sz="1300" dirty="0"/>
          </a:p>
        </p:txBody>
      </p:sp>
      <p:sp>
        <p:nvSpPr>
          <p:cNvPr id="37" name="Text 27"/>
          <p:cNvSpPr txBox="1"/>
          <p:nvPr/>
        </p:nvSpPr>
        <p:spPr>
          <a:xfrm>
            <a:off x="5254142" y="4478731"/>
            <a:ext cx="1684325" cy="7818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Assessing value by comparing attributes against criteria (price vs. quality).</a:t>
            </a:r>
            <a:endParaRPr lang="en-US" sz="1000" dirty="0"/>
          </a:p>
        </p:txBody>
      </p:sp>
      <p:sp>
        <p:nvSpPr>
          <p:cNvPr id="38" name="Text 28"/>
          <p:cNvSpPr txBox="1"/>
          <p:nvPr/>
        </p:nvSpPr>
        <p:spPr>
          <a:xfrm>
            <a:off x="5248656" y="5371186"/>
            <a:ext cx="1696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4B5F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Compare</a:t>
            </a:r>
            <a:endParaRPr lang="en-US" sz="900" dirty="0"/>
          </a:p>
        </p:txBody>
      </p:sp>
      <p:pic>
        <p:nvPicPr>
          <p:cNvPr id="39" name="Image 8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667451" y="2667305"/>
            <a:ext cx="857707" cy="857707"/>
          </a:xfrm>
          <a:prstGeom prst="rect">
            <a:avLst/>
          </a:prstGeom>
        </p:spPr>
      </p:pic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11"/>
          <a:srcRect l="-90" r="-90"/>
          <a:stretch/>
        </p:blipFill>
        <p:spPr>
          <a:xfrm>
            <a:off x="5905195" y="2943454"/>
            <a:ext cx="381305" cy="304495"/>
          </a:xfrm>
          <a:prstGeom prst="rect">
            <a:avLst/>
          </a:prstGeom>
        </p:spPr>
      </p:pic>
      <p:pic>
        <p:nvPicPr>
          <p:cNvPr id="41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095" y="2657246"/>
            <a:ext cx="286207" cy="286207"/>
          </a:xfrm>
          <a:prstGeom prst="rect">
            <a:avLst/>
          </a:prstGeom>
        </p:spPr>
      </p:pic>
      <p:sp>
        <p:nvSpPr>
          <p:cNvPr id="42" name="Text 29"/>
          <p:cNvSpPr/>
          <p:nvPr/>
        </p:nvSpPr>
        <p:spPr>
          <a:xfrm>
            <a:off x="6248095" y="2657246"/>
            <a:ext cx="286207" cy="286207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1000" dirty="0"/>
          </a:p>
        </p:txBody>
      </p:sp>
      <p:sp>
        <p:nvSpPr>
          <p:cNvPr id="43" name="Shape 30"/>
          <p:cNvSpPr/>
          <p:nvPr/>
        </p:nvSpPr>
        <p:spPr>
          <a:xfrm>
            <a:off x="7429500" y="3752698"/>
            <a:ext cx="1904695" cy="1772107"/>
          </a:xfrm>
          <a:prstGeom prst="roundRect">
            <a:avLst>
              <a:gd name="adj" fmla="val 3329"/>
            </a:avLst>
          </a:prstGeom>
          <a:solidFill>
            <a:srgbClr val="F9FAFB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31"/>
          <p:cNvSpPr/>
          <p:nvPr/>
        </p:nvSpPr>
        <p:spPr>
          <a:xfrm>
            <a:off x="7429500" y="3752698"/>
            <a:ext cx="1904695" cy="38405"/>
          </a:xfrm>
          <a:prstGeom prst="roundRect">
            <a:avLst>
              <a:gd name="adj" fmla="val 153609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32"/>
          <p:cNvSpPr txBox="1"/>
          <p:nvPr/>
        </p:nvSpPr>
        <p:spPr>
          <a:xfrm>
            <a:off x="7540142" y="3981298"/>
            <a:ext cx="1684325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Purchase Decision</a:t>
            </a:r>
            <a:endParaRPr lang="en-US" sz="1300" dirty="0"/>
          </a:p>
        </p:txBody>
      </p:sp>
      <p:sp>
        <p:nvSpPr>
          <p:cNvPr id="46" name="Text 33"/>
          <p:cNvSpPr txBox="1"/>
          <p:nvPr/>
        </p:nvSpPr>
        <p:spPr>
          <a:xfrm>
            <a:off x="7540142" y="4478731"/>
            <a:ext cx="1684325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Buying value. Transforming purchase intent into actual action.</a:t>
            </a:r>
            <a:endParaRPr lang="en-US" sz="1000" dirty="0"/>
          </a:p>
        </p:txBody>
      </p:sp>
      <p:sp>
        <p:nvSpPr>
          <p:cNvPr id="47" name="Text 34"/>
          <p:cNvSpPr txBox="1"/>
          <p:nvPr/>
        </p:nvSpPr>
        <p:spPr>
          <a:xfrm>
            <a:off x="7534656" y="5176418"/>
            <a:ext cx="1696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0B9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</a:t>
            </a:r>
            <a:endParaRPr lang="en-US" sz="900" dirty="0"/>
          </a:p>
        </p:txBody>
      </p:sp>
      <p:pic>
        <p:nvPicPr>
          <p:cNvPr id="48" name="Image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953451" y="2667305"/>
            <a:ext cx="857707" cy="857707"/>
          </a:xfrm>
          <a:prstGeom prst="rect">
            <a:avLst/>
          </a:prstGeom>
        </p:spPr>
      </p:pic>
      <p:pic>
        <p:nvPicPr>
          <p:cNvPr id="49" name="Image 12" descr="preencoded.png"/>
          <p:cNvPicPr>
            <a:picLocks noChangeAspect="1"/>
          </p:cNvPicPr>
          <p:nvPr/>
        </p:nvPicPr>
        <p:blipFill>
          <a:blip r:embed="rId13"/>
          <a:srcRect l="-50" r="-50"/>
          <a:stretch/>
        </p:blipFill>
        <p:spPr>
          <a:xfrm>
            <a:off x="8210398" y="2943454"/>
            <a:ext cx="342900" cy="304495"/>
          </a:xfrm>
          <a:prstGeom prst="rect">
            <a:avLst/>
          </a:prstGeom>
        </p:spPr>
      </p:pic>
      <p:pic>
        <p:nvPicPr>
          <p:cNvPr id="50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095" y="2657246"/>
            <a:ext cx="286207" cy="286207"/>
          </a:xfrm>
          <a:prstGeom prst="rect">
            <a:avLst/>
          </a:prstGeom>
        </p:spPr>
      </p:pic>
      <p:sp>
        <p:nvSpPr>
          <p:cNvPr id="51" name="Text 35"/>
          <p:cNvSpPr/>
          <p:nvPr/>
        </p:nvSpPr>
        <p:spPr>
          <a:xfrm>
            <a:off x="8534095" y="2657246"/>
            <a:ext cx="286207" cy="286207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1000" dirty="0"/>
          </a:p>
        </p:txBody>
      </p:sp>
      <p:sp>
        <p:nvSpPr>
          <p:cNvPr id="52" name="Shape 36"/>
          <p:cNvSpPr/>
          <p:nvPr/>
        </p:nvSpPr>
        <p:spPr>
          <a:xfrm>
            <a:off x="9715500" y="3752698"/>
            <a:ext cx="1904695" cy="1772107"/>
          </a:xfrm>
          <a:prstGeom prst="roundRect">
            <a:avLst>
              <a:gd name="adj" fmla="val 3329"/>
            </a:avLst>
          </a:prstGeom>
          <a:solidFill>
            <a:srgbClr val="F9FAFB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3" name="Shape 37"/>
          <p:cNvSpPr/>
          <p:nvPr/>
        </p:nvSpPr>
        <p:spPr>
          <a:xfrm>
            <a:off x="9715500" y="3752698"/>
            <a:ext cx="1904695" cy="38405"/>
          </a:xfrm>
          <a:prstGeom prst="roundRect">
            <a:avLst>
              <a:gd name="adj" fmla="val 153609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38"/>
          <p:cNvSpPr txBox="1"/>
          <p:nvPr/>
        </p:nvSpPr>
        <p:spPr>
          <a:xfrm>
            <a:off x="9826142" y="3981298"/>
            <a:ext cx="1684325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Post-Purchase Behavior</a:t>
            </a:r>
            <a:endParaRPr lang="en-US" sz="1300" dirty="0"/>
          </a:p>
        </p:txBody>
      </p:sp>
      <p:sp>
        <p:nvSpPr>
          <p:cNvPr id="55" name="Text 39"/>
          <p:cNvSpPr txBox="1"/>
          <p:nvPr/>
        </p:nvSpPr>
        <p:spPr>
          <a:xfrm>
            <a:off x="9826142" y="4478731"/>
            <a:ext cx="1684325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Consuming value. Satisfaction, word-of-mouth, and potential loyalty.</a:t>
            </a:r>
            <a:endParaRPr lang="en-US" sz="1000" dirty="0"/>
          </a:p>
        </p:txBody>
      </p:sp>
      <p:sp>
        <p:nvSpPr>
          <p:cNvPr id="56" name="Text 40"/>
          <p:cNvSpPr txBox="1"/>
          <p:nvPr/>
        </p:nvSpPr>
        <p:spPr>
          <a:xfrm>
            <a:off x="9820656" y="5176418"/>
            <a:ext cx="1696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Reflect</a:t>
            </a:r>
            <a:endParaRPr lang="en-US" sz="900" dirty="0"/>
          </a:p>
        </p:txBody>
      </p:sp>
      <p:pic>
        <p:nvPicPr>
          <p:cNvPr id="57" name="Image 14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239451" y="2667305"/>
            <a:ext cx="857707" cy="857707"/>
          </a:xfrm>
          <a:prstGeom prst="rect">
            <a:avLst/>
          </a:prstGeom>
        </p:spPr>
      </p:pic>
      <p:pic>
        <p:nvPicPr>
          <p:cNvPr id="58" name="Image 1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515600" y="2943454"/>
            <a:ext cx="304495" cy="304495"/>
          </a:xfrm>
          <a:prstGeom prst="rect">
            <a:avLst/>
          </a:prstGeom>
        </p:spPr>
      </p:pic>
      <p:pic>
        <p:nvPicPr>
          <p:cNvPr id="59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0095" y="2657246"/>
            <a:ext cx="286207" cy="286207"/>
          </a:xfrm>
          <a:prstGeom prst="rect">
            <a:avLst/>
          </a:prstGeom>
        </p:spPr>
      </p:pic>
      <p:sp>
        <p:nvSpPr>
          <p:cNvPr id="60" name="Text 41"/>
          <p:cNvSpPr/>
          <p:nvPr/>
        </p:nvSpPr>
        <p:spPr>
          <a:xfrm>
            <a:off x="10820095" y="2657246"/>
            <a:ext cx="286207" cy="286207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FFFF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1000" dirty="0"/>
          </a:p>
        </p:txBody>
      </p:sp>
      <p:sp>
        <p:nvSpPr>
          <p:cNvPr id="61" name="Shape 42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Shape 43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44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45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65" name="Text 46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66" name="Text 47"/>
          <p:cNvSpPr txBox="1"/>
          <p:nvPr/>
        </p:nvSpPr>
        <p:spPr>
          <a:xfrm>
            <a:off x="10026396" y="280721"/>
            <a:ext cx="176845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Buyer Decision Process</a:t>
            </a:r>
            <a:endParaRPr lang="en-US" sz="1000" dirty="0"/>
          </a:p>
        </p:txBody>
      </p:sp>
      <p:pic>
        <p:nvPicPr>
          <p:cNvPr id="67" name="Image 17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 t="12515" b="12515"/>
          <a:stretch/>
        </p:blipFill>
        <p:spPr>
          <a:xfrm>
            <a:off x="0" y="761695"/>
            <a:ext cx="12191695" cy="609630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761695"/>
            <a:ext cx="12191695" cy="6096305"/>
          </a:xfrm>
          <a:prstGeom prst="rect">
            <a:avLst/>
          </a:prstGeom>
          <a:solidFill>
            <a:srgbClr val="111827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 txBox="1"/>
          <p:nvPr/>
        </p:nvSpPr>
        <p:spPr>
          <a:xfrm>
            <a:off x="2343607" y="743407"/>
            <a:ext cx="75063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 Barriers to Action</a:t>
            </a:r>
            <a:endParaRPr lang="en-US" sz="2700" dirty="0"/>
          </a:p>
        </p:txBody>
      </p:sp>
      <p:sp>
        <p:nvSpPr>
          <p:cNvPr id="7" name="Text 4"/>
          <p:cNvSpPr txBox="1"/>
          <p:nvPr/>
        </p:nvSpPr>
        <p:spPr>
          <a:xfrm>
            <a:off x="2400300" y="1200607"/>
            <a:ext cx="7392010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if you target the right segment with the right product, invisible friction can stop them from buying.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857707" y="2115007"/>
            <a:ext cx="3343046" cy="2266798"/>
          </a:xfrm>
          <a:prstGeom prst="roundRect">
            <a:avLst>
              <a:gd name="adj" fmla="val 2034"/>
            </a:avLst>
          </a:prstGeom>
          <a:solidFill>
            <a:srgbClr val="FFFFFF">
              <a:alpha val="95000"/>
            </a:srgbClr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57707" y="4343400"/>
            <a:ext cx="3343046" cy="38405"/>
          </a:xfrm>
          <a:prstGeom prst="roundRect">
            <a:avLst>
              <a:gd name="adj" fmla="val 120047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241194" y="2306117"/>
            <a:ext cx="571500" cy="571500"/>
          </a:xfrm>
          <a:prstGeom prst="ellipse">
            <a:avLst/>
          </a:prstGeom>
          <a:solidFill>
            <a:srgbClr val="FEF2F2"/>
          </a:solidFill>
          <a:ln w="2540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rcRect l="-80" r="-80"/>
          <a:stretch/>
        </p:blipFill>
        <p:spPr>
          <a:xfrm>
            <a:off x="2384755" y="2477110"/>
            <a:ext cx="286207" cy="228600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1804111" y="2991917"/>
            <a:ext cx="14484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Awareness</a:t>
            </a:r>
            <a:endParaRPr lang="en-US" sz="1300" dirty="0"/>
          </a:p>
        </p:txBody>
      </p:sp>
      <p:sp>
        <p:nvSpPr>
          <p:cNvPr id="13" name="Text 9"/>
          <p:cNvSpPr txBox="1"/>
          <p:nvPr/>
        </p:nvSpPr>
        <p:spPr>
          <a:xfrm>
            <a:off x="1009498" y="3319272"/>
            <a:ext cx="3038551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target audience simply doesn't know the solution exists.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4425696" y="2115007"/>
            <a:ext cx="3343046" cy="2266798"/>
          </a:xfrm>
          <a:prstGeom prst="roundRect">
            <a:avLst>
              <a:gd name="adj" fmla="val 2034"/>
            </a:avLst>
          </a:prstGeom>
          <a:solidFill>
            <a:srgbClr val="FFFFFF">
              <a:alpha val="95000"/>
            </a:srgbClr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4425696" y="4343400"/>
            <a:ext cx="3343046" cy="38405"/>
          </a:xfrm>
          <a:prstGeom prst="roundRect">
            <a:avLst>
              <a:gd name="adj" fmla="val 120047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5810098" y="2306117"/>
            <a:ext cx="571500" cy="571500"/>
          </a:xfrm>
          <a:prstGeom prst="ellipse">
            <a:avLst/>
          </a:prstGeom>
          <a:solidFill>
            <a:srgbClr val="FEF2F2"/>
          </a:solidFill>
          <a:ln w="2540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82005" y="2477110"/>
            <a:ext cx="228600" cy="228600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5124298" y="2991917"/>
            <a:ext cx="194310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 &amp; Convenience</a:t>
            </a:r>
            <a:endParaRPr lang="en-US" sz="1300" dirty="0"/>
          </a:p>
        </p:txBody>
      </p:sp>
      <p:sp>
        <p:nvSpPr>
          <p:cNvPr id="19" name="Text 14"/>
          <p:cNvSpPr txBox="1"/>
          <p:nvPr/>
        </p:nvSpPr>
        <p:spPr>
          <a:xfrm>
            <a:off x="4578401" y="3319272"/>
            <a:ext cx="3038551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Scheduling conflicts or location friction prevent usage.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7994599" y="2115007"/>
            <a:ext cx="3343046" cy="2266798"/>
          </a:xfrm>
          <a:prstGeom prst="roundRect">
            <a:avLst>
              <a:gd name="adj" fmla="val 2034"/>
            </a:avLst>
          </a:prstGeom>
          <a:solidFill>
            <a:srgbClr val="FFFFFF">
              <a:alpha val="95000"/>
            </a:srgbClr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7994599" y="4343400"/>
            <a:ext cx="3343046" cy="38405"/>
          </a:xfrm>
          <a:prstGeom prst="roundRect">
            <a:avLst>
              <a:gd name="adj" fmla="val 120047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9379001" y="2306117"/>
            <a:ext cx="571500" cy="571500"/>
          </a:xfrm>
          <a:prstGeom prst="ellipse">
            <a:avLst/>
          </a:prstGeom>
          <a:solidFill>
            <a:srgbClr val="FEF2F2"/>
          </a:solidFill>
          <a:ln w="2540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rcRect l="-80" r="-80"/>
          <a:stretch/>
        </p:blipFill>
        <p:spPr>
          <a:xfrm>
            <a:off x="9521647" y="2477110"/>
            <a:ext cx="286207" cy="228600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8967521" y="2991917"/>
            <a:ext cx="139446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Stigma / Fear</a:t>
            </a:r>
            <a:endParaRPr lang="en-US" sz="1300" dirty="0"/>
          </a:p>
        </p:txBody>
      </p:sp>
      <p:sp>
        <p:nvSpPr>
          <p:cNvPr id="25" name="Text 19"/>
          <p:cNvSpPr txBox="1"/>
          <p:nvPr/>
        </p:nvSpPr>
        <p:spPr>
          <a:xfrm>
            <a:off x="8147304" y="3319272"/>
            <a:ext cx="3038551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Psychological barriers related to identity or embarrassment.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2619756" y="4610405"/>
            <a:ext cx="3362249" cy="2266798"/>
          </a:xfrm>
          <a:prstGeom prst="roundRect">
            <a:avLst>
              <a:gd name="adj" fmla="val 2034"/>
            </a:avLst>
          </a:prstGeom>
          <a:solidFill>
            <a:srgbClr val="FFFFFF">
              <a:alpha val="95000"/>
            </a:srgbClr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2619756" y="6838798"/>
            <a:ext cx="3362249" cy="38405"/>
          </a:xfrm>
          <a:prstGeom prst="roundRect">
            <a:avLst>
              <a:gd name="adj" fmla="val 120047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4015130" y="4800600"/>
            <a:ext cx="571500" cy="571500"/>
          </a:xfrm>
          <a:prstGeom prst="ellipse">
            <a:avLst/>
          </a:prstGeom>
          <a:solidFill>
            <a:srgbClr val="FEF2F2"/>
          </a:solidFill>
          <a:ln w="2540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186123" y="4972507"/>
            <a:ext cx="228600" cy="228600"/>
          </a:xfrm>
          <a:prstGeom prst="rect">
            <a:avLst/>
          </a:prstGeom>
        </p:spPr>
      </p:pic>
      <p:sp>
        <p:nvSpPr>
          <p:cNvPr id="30" name="Text 23"/>
          <p:cNvSpPr txBox="1"/>
          <p:nvPr/>
        </p:nvSpPr>
        <p:spPr>
          <a:xfrm>
            <a:off x="3764585" y="5486400"/>
            <a:ext cx="1079906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Complexity</a:t>
            </a:r>
            <a:endParaRPr lang="en-US" sz="1300" dirty="0"/>
          </a:p>
        </p:txBody>
      </p:sp>
      <p:sp>
        <p:nvSpPr>
          <p:cNvPr id="31" name="Text 24"/>
          <p:cNvSpPr txBox="1"/>
          <p:nvPr/>
        </p:nvSpPr>
        <p:spPr>
          <a:xfrm>
            <a:off x="2771546" y="5813755"/>
            <a:ext cx="3057754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process to sign up or purchase is too confusing.</a:t>
            </a:r>
            <a:endParaRPr lang="en-US" sz="1000" dirty="0"/>
          </a:p>
        </p:txBody>
      </p:sp>
      <p:sp>
        <p:nvSpPr>
          <p:cNvPr id="32" name="Shape 25"/>
          <p:cNvSpPr/>
          <p:nvPr/>
        </p:nvSpPr>
        <p:spPr>
          <a:xfrm>
            <a:off x="6210605" y="4610405"/>
            <a:ext cx="3362249" cy="2266798"/>
          </a:xfrm>
          <a:prstGeom prst="roundRect">
            <a:avLst>
              <a:gd name="adj" fmla="val 2034"/>
            </a:avLst>
          </a:prstGeom>
          <a:solidFill>
            <a:srgbClr val="FFFFFF">
              <a:alpha val="95000"/>
            </a:srgbClr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6"/>
          <p:cNvSpPr/>
          <p:nvPr/>
        </p:nvSpPr>
        <p:spPr>
          <a:xfrm>
            <a:off x="6210605" y="6838798"/>
            <a:ext cx="3362249" cy="38405"/>
          </a:xfrm>
          <a:prstGeom prst="roundRect">
            <a:avLst>
              <a:gd name="adj" fmla="val 120047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7"/>
          <p:cNvSpPr/>
          <p:nvPr/>
        </p:nvSpPr>
        <p:spPr>
          <a:xfrm>
            <a:off x="7605979" y="4800600"/>
            <a:ext cx="571500" cy="571500"/>
          </a:xfrm>
          <a:prstGeom prst="ellipse">
            <a:avLst/>
          </a:prstGeom>
          <a:solidFill>
            <a:srgbClr val="FEF2F2"/>
          </a:solidFill>
          <a:ln w="2540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8"/>
          <a:srcRect l="-57" r="-57"/>
          <a:stretch/>
        </p:blipFill>
        <p:spPr>
          <a:xfrm>
            <a:off x="7791602" y="4972507"/>
            <a:ext cx="200254" cy="228600"/>
          </a:xfrm>
          <a:prstGeom prst="rect">
            <a:avLst/>
          </a:prstGeom>
        </p:spPr>
      </p:pic>
      <p:sp>
        <p:nvSpPr>
          <p:cNvPr id="36" name="Text 28"/>
          <p:cNvSpPr txBox="1"/>
          <p:nvPr/>
        </p:nvSpPr>
        <p:spPr>
          <a:xfrm>
            <a:off x="7140550" y="5486400"/>
            <a:ext cx="1507846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Perceived Cost</a:t>
            </a:r>
            <a:endParaRPr lang="en-US" sz="1300" dirty="0"/>
          </a:p>
        </p:txBody>
      </p:sp>
      <p:sp>
        <p:nvSpPr>
          <p:cNvPr id="37" name="Text 29"/>
          <p:cNvSpPr txBox="1"/>
          <p:nvPr/>
        </p:nvSpPr>
        <p:spPr>
          <a:xfrm>
            <a:off x="6362395" y="5813755"/>
            <a:ext cx="3057754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Assuming it's expensive, even if it might be free or cheap.</a:t>
            </a:r>
            <a:endParaRPr lang="en-US" sz="1000" dirty="0"/>
          </a:p>
        </p:txBody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902" y="3817620"/>
            <a:ext cx="2962656" cy="342900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1047902" y="3817620"/>
            <a:ext cx="2962656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didn't know we had a tutoring center.</a:t>
            </a:r>
            <a:endParaRPr lang="en-US" sz="900" dirty="0"/>
          </a:p>
        </p:txBody>
      </p:sp>
      <p:pic>
        <p:nvPicPr>
          <p:cNvPr id="40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6806" y="3817620"/>
            <a:ext cx="2962656" cy="342900"/>
          </a:xfrm>
          <a:prstGeom prst="rect">
            <a:avLst/>
          </a:prstGeom>
        </p:spPr>
      </p:pic>
      <p:sp>
        <p:nvSpPr>
          <p:cNvPr id="41" name="Text 31"/>
          <p:cNvSpPr/>
          <p:nvPr/>
        </p:nvSpPr>
        <p:spPr>
          <a:xfrm>
            <a:off x="4616806" y="3817620"/>
            <a:ext cx="2962656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It's only open when I'm in class.</a:t>
            </a:r>
            <a:endParaRPr lang="en-US" sz="900" dirty="0"/>
          </a:p>
        </p:txBody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4794" y="3817620"/>
            <a:ext cx="2962656" cy="342900"/>
          </a:xfrm>
          <a:prstGeom prst="rect">
            <a:avLst/>
          </a:prstGeom>
        </p:spPr>
      </p:pic>
      <p:sp>
        <p:nvSpPr>
          <p:cNvPr id="43" name="Text 32"/>
          <p:cNvSpPr/>
          <p:nvPr/>
        </p:nvSpPr>
        <p:spPr>
          <a:xfrm>
            <a:off x="8184794" y="3817620"/>
            <a:ext cx="2962656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don't want to look dumb asking for help.</a:t>
            </a:r>
            <a:endParaRPr lang="en-US" sz="900" dirty="0"/>
          </a:p>
        </p:txBody>
      </p:sp>
      <p:pic>
        <p:nvPicPr>
          <p:cNvPr id="44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9951" y="6312103"/>
            <a:ext cx="2980944" cy="342900"/>
          </a:xfrm>
          <a:prstGeom prst="rect">
            <a:avLst/>
          </a:prstGeom>
        </p:spPr>
      </p:pic>
      <p:sp>
        <p:nvSpPr>
          <p:cNvPr id="45" name="Text 33"/>
          <p:cNvSpPr/>
          <p:nvPr/>
        </p:nvSpPr>
        <p:spPr>
          <a:xfrm>
            <a:off x="2809951" y="6312103"/>
            <a:ext cx="2981858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tried to book online but gave up.</a:t>
            </a:r>
            <a:endParaRPr lang="en-US" sz="900" dirty="0"/>
          </a:p>
        </p:txBody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6312103"/>
            <a:ext cx="2980944" cy="342900"/>
          </a:xfrm>
          <a:prstGeom prst="rect">
            <a:avLst/>
          </a:prstGeom>
        </p:spPr>
      </p:pic>
      <p:sp>
        <p:nvSpPr>
          <p:cNvPr id="47" name="Text 34"/>
          <p:cNvSpPr/>
          <p:nvPr/>
        </p:nvSpPr>
        <p:spPr>
          <a:xfrm>
            <a:off x="6400800" y="6312103"/>
            <a:ext cx="2981858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 can't afford a private tutor right now.</a:t>
            </a:r>
            <a:endParaRPr lang="en-US" sz="900" dirty="0"/>
          </a:p>
        </p:txBody>
      </p:sp>
      <p:sp>
        <p:nvSpPr>
          <p:cNvPr id="48" name="Shape 35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36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37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38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52" name="Text 39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53" name="Text 40"/>
          <p:cNvSpPr txBox="1"/>
          <p:nvPr/>
        </p:nvSpPr>
        <p:spPr>
          <a:xfrm>
            <a:off x="10403129" y="280721"/>
            <a:ext cx="13149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Barriers to Action</a:t>
            </a:r>
            <a:endParaRPr lang="en-US" sz="1000" dirty="0"/>
          </a:p>
        </p:txBody>
      </p:sp>
      <p:pic>
        <p:nvPicPr>
          <p:cNvPr id="54" name="Image 1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  <p:sp>
        <p:nvSpPr>
          <p:cNvPr id="55" name="Text 41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705002" y="1143000"/>
            <a:ext cx="107826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Marketing </a:t>
            </a:r>
            <a:r>
              <a:rPr lang="en-US" sz="22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Reduces Friction</a:t>
            </a:r>
            <a:endParaRPr lang="en-US" sz="2200" dirty="0"/>
          </a:p>
        </p:txBody>
      </p:sp>
      <p:sp>
        <p:nvSpPr>
          <p:cNvPr id="5" name="Text 3"/>
          <p:cNvSpPr txBox="1"/>
          <p:nvPr/>
        </p:nvSpPr>
        <p:spPr>
          <a:xfrm>
            <a:off x="418795" y="1561795"/>
            <a:ext cx="113541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Identifying barriers is only the first step. The goal is to design specific marketing interventions to remove them.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17</a:t>
            </a:r>
            <a:endParaRPr lang="en-US" sz="10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 t="-420" b="-420"/>
          <a:stretch/>
        </p:blipFill>
        <p:spPr>
          <a:xfrm>
            <a:off x="4172407" y="2822753"/>
            <a:ext cx="761695" cy="3840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895698" y="2746858"/>
            <a:ext cx="133502" cy="190195"/>
          </a:xfrm>
          <a:prstGeom prst="rect">
            <a:avLst/>
          </a:prstGeom>
          <a:noFill/>
          <a:ln w="1270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4401007" y="2689250"/>
            <a:ext cx="304495" cy="30449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86046" y="2775204"/>
            <a:ext cx="133502" cy="133502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t="-420" b="-420"/>
          <a:stretch/>
        </p:blipFill>
        <p:spPr>
          <a:xfrm>
            <a:off x="4172407" y="4372661"/>
            <a:ext cx="761695" cy="38405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4895698" y="4296766"/>
            <a:ext cx="133502" cy="190195"/>
          </a:xfrm>
          <a:prstGeom prst="rect">
            <a:avLst/>
          </a:prstGeom>
          <a:noFill/>
          <a:ln w="1270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8"/>
          <p:cNvSpPr/>
          <p:nvPr/>
        </p:nvSpPr>
        <p:spPr>
          <a:xfrm>
            <a:off x="4401007" y="4239158"/>
            <a:ext cx="304495" cy="30449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rcRect t="-1100" b="-1100"/>
          <a:stretch/>
        </p:blipFill>
        <p:spPr>
          <a:xfrm>
            <a:off x="4496105" y="4325112"/>
            <a:ext cx="114300" cy="133502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/>
          <a:srcRect t="-420" b="-420"/>
          <a:stretch/>
        </p:blipFill>
        <p:spPr>
          <a:xfrm>
            <a:off x="4172407" y="5922569"/>
            <a:ext cx="761695" cy="3840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4895698" y="5846674"/>
            <a:ext cx="133502" cy="190195"/>
          </a:xfrm>
          <a:prstGeom prst="rect">
            <a:avLst/>
          </a:prstGeom>
          <a:noFill/>
          <a:ln w="1270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0"/>
          <p:cNvSpPr/>
          <p:nvPr/>
        </p:nvSpPr>
        <p:spPr>
          <a:xfrm>
            <a:off x="4401007" y="5789066"/>
            <a:ext cx="304495" cy="30449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 l="-1507" r="-1507"/>
          <a:stretch/>
        </p:blipFill>
        <p:spPr>
          <a:xfrm>
            <a:off x="4466844" y="5875020"/>
            <a:ext cx="171907" cy="133502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1218895" y="2420417"/>
            <a:ext cx="3047695" cy="847649"/>
          </a:xfrm>
          <a:prstGeom prst="roundRect">
            <a:avLst>
              <a:gd name="adj" fmla="val 9697"/>
            </a:avLst>
          </a:prstGeom>
          <a:solidFill>
            <a:srgbClr val="FEF2F2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2"/>
          <p:cNvSpPr/>
          <p:nvPr/>
        </p:nvSpPr>
        <p:spPr>
          <a:xfrm>
            <a:off x="1218895" y="2420417"/>
            <a:ext cx="57607" cy="847649"/>
          </a:xfrm>
          <a:prstGeom prst="roundRect">
            <a:avLst>
              <a:gd name="adj" fmla="val 142679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3"/>
          <p:cNvSpPr/>
          <p:nvPr/>
        </p:nvSpPr>
        <p:spPr>
          <a:xfrm>
            <a:off x="1505102" y="2613355"/>
            <a:ext cx="457200" cy="457200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14830" y="2746858"/>
            <a:ext cx="237744" cy="190195"/>
          </a:xfrm>
          <a:prstGeom prst="rect">
            <a:avLst/>
          </a:prstGeom>
        </p:spPr>
      </p:pic>
      <p:sp>
        <p:nvSpPr>
          <p:cNvPr id="23" name="Text 14"/>
          <p:cNvSpPr txBox="1"/>
          <p:nvPr/>
        </p:nvSpPr>
        <p:spPr>
          <a:xfrm>
            <a:off x="2115007" y="2611526"/>
            <a:ext cx="144841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75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Barrier</a:t>
            </a:r>
            <a:endParaRPr lang="en-US" sz="900" dirty="0"/>
          </a:p>
        </p:txBody>
      </p:sp>
      <p:sp>
        <p:nvSpPr>
          <p:cNvPr id="24" name="Text 15"/>
          <p:cNvSpPr txBox="1"/>
          <p:nvPr/>
        </p:nvSpPr>
        <p:spPr>
          <a:xfrm>
            <a:off x="2115007" y="2820924"/>
            <a:ext cx="14484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Awareness</a:t>
            </a:r>
            <a:endParaRPr lang="en-US" sz="1300" dirty="0"/>
          </a:p>
        </p:txBody>
      </p:sp>
      <p:sp>
        <p:nvSpPr>
          <p:cNvPr id="25" name="Shape 16"/>
          <p:cNvSpPr/>
          <p:nvPr/>
        </p:nvSpPr>
        <p:spPr>
          <a:xfrm>
            <a:off x="4839005" y="2210105"/>
            <a:ext cx="6133795" cy="1266444"/>
          </a:xfrm>
          <a:prstGeom prst="roundRect">
            <a:avLst>
              <a:gd name="adj" fmla="val 4343"/>
            </a:avLst>
          </a:prstGeom>
          <a:solidFill>
            <a:srgbClr val="ECFDF5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17"/>
          <p:cNvSpPr/>
          <p:nvPr/>
        </p:nvSpPr>
        <p:spPr>
          <a:xfrm>
            <a:off x="10915193" y="2210105"/>
            <a:ext cx="57607" cy="1266444"/>
          </a:xfrm>
          <a:prstGeom prst="roundRect">
            <a:avLst>
              <a:gd name="adj" fmla="val 95477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18"/>
          <p:cNvSpPr/>
          <p:nvPr/>
        </p:nvSpPr>
        <p:spPr>
          <a:xfrm>
            <a:off x="5067605" y="2613355"/>
            <a:ext cx="457200" cy="457200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01107" y="2746858"/>
            <a:ext cx="190195" cy="190195"/>
          </a:xfrm>
          <a:prstGeom prst="rect">
            <a:avLst/>
          </a:prstGeom>
        </p:spPr>
      </p:pic>
      <p:sp>
        <p:nvSpPr>
          <p:cNvPr id="29" name="Text 19"/>
          <p:cNvSpPr txBox="1"/>
          <p:nvPr/>
        </p:nvSpPr>
        <p:spPr>
          <a:xfrm>
            <a:off x="5676595" y="2400300"/>
            <a:ext cx="5125212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75" dirty="0">
                <a:solidFill>
                  <a:srgbClr val="10B9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Marketing Solution</a:t>
            </a:r>
            <a:endParaRPr lang="en-US" sz="900" dirty="0"/>
          </a:p>
        </p:txBody>
      </p:sp>
      <p:sp>
        <p:nvSpPr>
          <p:cNvPr id="30" name="Text 20"/>
          <p:cNvSpPr txBox="1"/>
          <p:nvPr/>
        </p:nvSpPr>
        <p:spPr>
          <a:xfrm>
            <a:off x="5676595" y="2609698"/>
            <a:ext cx="5125212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Targeted Outreach</a:t>
            </a:r>
            <a:endParaRPr lang="en-US" sz="1300" dirty="0"/>
          </a:p>
        </p:txBody>
      </p:sp>
      <p:sp>
        <p:nvSpPr>
          <p:cNvPr id="31" name="Text 21"/>
          <p:cNvSpPr txBox="1"/>
          <p:nvPr/>
        </p:nvSpPr>
        <p:spPr>
          <a:xfrm>
            <a:off x="5676595" y="2899562"/>
            <a:ext cx="5086807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Send personalized emails, place signage in high-traffic dorms, and make in-class announcements.</a:t>
            </a:r>
            <a:endParaRPr lang="en-US" sz="1000" dirty="0"/>
          </a:p>
        </p:txBody>
      </p:sp>
      <p:sp>
        <p:nvSpPr>
          <p:cNvPr id="32" name="Shape 22"/>
          <p:cNvSpPr/>
          <p:nvPr/>
        </p:nvSpPr>
        <p:spPr>
          <a:xfrm>
            <a:off x="1218895" y="3970325"/>
            <a:ext cx="3047695" cy="847649"/>
          </a:xfrm>
          <a:prstGeom prst="roundRect">
            <a:avLst>
              <a:gd name="adj" fmla="val 9697"/>
            </a:avLst>
          </a:prstGeom>
          <a:solidFill>
            <a:srgbClr val="FEF2F2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3"/>
          <p:cNvSpPr/>
          <p:nvPr/>
        </p:nvSpPr>
        <p:spPr>
          <a:xfrm>
            <a:off x="1218895" y="3970325"/>
            <a:ext cx="57607" cy="847649"/>
          </a:xfrm>
          <a:prstGeom prst="roundRect">
            <a:avLst>
              <a:gd name="adj" fmla="val 142679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4"/>
          <p:cNvSpPr/>
          <p:nvPr/>
        </p:nvSpPr>
        <p:spPr>
          <a:xfrm>
            <a:off x="1505102" y="4163263"/>
            <a:ext cx="457200" cy="457200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638605" y="4296766"/>
            <a:ext cx="190195" cy="190195"/>
          </a:xfrm>
          <a:prstGeom prst="rect">
            <a:avLst/>
          </a:prstGeom>
        </p:spPr>
      </p:pic>
      <p:sp>
        <p:nvSpPr>
          <p:cNvPr id="36" name="Text 25"/>
          <p:cNvSpPr txBox="1"/>
          <p:nvPr/>
        </p:nvSpPr>
        <p:spPr>
          <a:xfrm>
            <a:off x="2115007" y="4161434"/>
            <a:ext cx="1571854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75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Barrier</a:t>
            </a:r>
            <a:endParaRPr lang="en-US" sz="900" dirty="0"/>
          </a:p>
        </p:txBody>
      </p:sp>
      <p:sp>
        <p:nvSpPr>
          <p:cNvPr id="37" name="Text 26"/>
          <p:cNvSpPr txBox="1"/>
          <p:nvPr/>
        </p:nvSpPr>
        <p:spPr>
          <a:xfrm>
            <a:off x="2115007" y="4370832"/>
            <a:ext cx="1723644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 Constraints</a:t>
            </a:r>
            <a:endParaRPr lang="en-US" sz="1300" dirty="0"/>
          </a:p>
        </p:txBody>
      </p:sp>
      <p:sp>
        <p:nvSpPr>
          <p:cNvPr id="38" name="Shape 27"/>
          <p:cNvSpPr/>
          <p:nvPr/>
        </p:nvSpPr>
        <p:spPr>
          <a:xfrm>
            <a:off x="4839005" y="3760013"/>
            <a:ext cx="6133795" cy="1266444"/>
          </a:xfrm>
          <a:prstGeom prst="roundRect">
            <a:avLst>
              <a:gd name="adj" fmla="val 4343"/>
            </a:avLst>
          </a:prstGeom>
          <a:solidFill>
            <a:srgbClr val="ECFDF5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Shape 28"/>
          <p:cNvSpPr/>
          <p:nvPr/>
        </p:nvSpPr>
        <p:spPr>
          <a:xfrm>
            <a:off x="10915193" y="3760013"/>
            <a:ext cx="57607" cy="1266444"/>
          </a:xfrm>
          <a:prstGeom prst="roundRect">
            <a:avLst>
              <a:gd name="adj" fmla="val 95477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29"/>
          <p:cNvSpPr/>
          <p:nvPr/>
        </p:nvSpPr>
        <p:spPr>
          <a:xfrm>
            <a:off x="5067605" y="4163263"/>
            <a:ext cx="457200" cy="457200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224882" y="4296766"/>
            <a:ext cx="142646" cy="190195"/>
          </a:xfrm>
          <a:prstGeom prst="rect">
            <a:avLst/>
          </a:prstGeom>
        </p:spPr>
      </p:pic>
      <p:sp>
        <p:nvSpPr>
          <p:cNvPr id="42" name="Text 30"/>
          <p:cNvSpPr txBox="1"/>
          <p:nvPr/>
        </p:nvSpPr>
        <p:spPr>
          <a:xfrm>
            <a:off x="5676595" y="3950208"/>
            <a:ext cx="5125212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75" dirty="0">
                <a:solidFill>
                  <a:srgbClr val="10B9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Marketing Solution</a:t>
            </a:r>
            <a:endParaRPr lang="en-US" sz="900" dirty="0"/>
          </a:p>
        </p:txBody>
      </p:sp>
      <p:sp>
        <p:nvSpPr>
          <p:cNvPr id="43" name="Text 31"/>
          <p:cNvSpPr txBox="1"/>
          <p:nvPr/>
        </p:nvSpPr>
        <p:spPr>
          <a:xfrm>
            <a:off x="5676595" y="4159606"/>
            <a:ext cx="5125212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Convenience &amp; Accessibility</a:t>
            </a:r>
            <a:endParaRPr lang="en-US" sz="1300" dirty="0"/>
          </a:p>
        </p:txBody>
      </p:sp>
      <p:sp>
        <p:nvSpPr>
          <p:cNvPr id="44" name="Text 32"/>
          <p:cNvSpPr txBox="1"/>
          <p:nvPr/>
        </p:nvSpPr>
        <p:spPr>
          <a:xfrm>
            <a:off x="5676595" y="4449470"/>
            <a:ext cx="5086807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flexible drop-in hours, enable one-click mobile booking, and extend evening availability.</a:t>
            </a:r>
            <a:endParaRPr lang="en-US" sz="1000" dirty="0"/>
          </a:p>
        </p:txBody>
      </p:sp>
      <p:sp>
        <p:nvSpPr>
          <p:cNvPr id="45" name="Shape 33"/>
          <p:cNvSpPr/>
          <p:nvPr/>
        </p:nvSpPr>
        <p:spPr>
          <a:xfrm>
            <a:off x="1218895" y="5520233"/>
            <a:ext cx="3047695" cy="847649"/>
          </a:xfrm>
          <a:prstGeom prst="roundRect">
            <a:avLst>
              <a:gd name="adj" fmla="val 9697"/>
            </a:avLst>
          </a:prstGeom>
          <a:solidFill>
            <a:srgbClr val="FEF2F2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34"/>
          <p:cNvSpPr/>
          <p:nvPr/>
        </p:nvSpPr>
        <p:spPr>
          <a:xfrm>
            <a:off x="1218895" y="5520233"/>
            <a:ext cx="57607" cy="847649"/>
          </a:xfrm>
          <a:prstGeom prst="roundRect">
            <a:avLst>
              <a:gd name="adj" fmla="val 142679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35"/>
          <p:cNvSpPr/>
          <p:nvPr/>
        </p:nvSpPr>
        <p:spPr>
          <a:xfrm>
            <a:off x="1505102" y="5713171"/>
            <a:ext cx="457200" cy="457200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8" name="Image 1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614830" y="5846674"/>
            <a:ext cx="237744" cy="190195"/>
          </a:xfrm>
          <a:prstGeom prst="rect">
            <a:avLst/>
          </a:prstGeom>
        </p:spPr>
      </p:pic>
      <p:sp>
        <p:nvSpPr>
          <p:cNvPr id="49" name="Text 36"/>
          <p:cNvSpPr txBox="1"/>
          <p:nvPr/>
        </p:nvSpPr>
        <p:spPr>
          <a:xfrm>
            <a:off x="2115007" y="5711342"/>
            <a:ext cx="1248156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75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Barrier</a:t>
            </a:r>
            <a:endParaRPr lang="en-US" sz="900" dirty="0"/>
          </a:p>
        </p:txBody>
      </p:sp>
      <p:sp>
        <p:nvSpPr>
          <p:cNvPr id="50" name="Text 37"/>
          <p:cNvSpPr txBox="1"/>
          <p:nvPr/>
        </p:nvSpPr>
        <p:spPr>
          <a:xfrm>
            <a:off x="2115007" y="5920740"/>
            <a:ext cx="139446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Stigma / Fear</a:t>
            </a:r>
            <a:endParaRPr lang="en-US" sz="1300" dirty="0"/>
          </a:p>
        </p:txBody>
      </p:sp>
      <p:sp>
        <p:nvSpPr>
          <p:cNvPr id="51" name="Shape 38"/>
          <p:cNvSpPr/>
          <p:nvPr/>
        </p:nvSpPr>
        <p:spPr>
          <a:xfrm>
            <a:off x="4839005" y="5309921"/>
            <a:ext cx="6133795" cy="1266444"/>
          </a:xfrm>
          <a:prstGeom prst="roundRect">
            <a:avLst>
              <a:gd name="adj" fmla="val 4343"/>
            </a:avLst>
          </a:prstGeom>
          <a:solidFill>
            <a:srgbClr val="ECFDF5"/>
          </a:solidFill>
          <a:ln/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2" name="Shape 39"/>
          <p:cNvSpPr/>
          <p:nvPr/>
        </p:nvSpPr>
        <p:spPr>
          <a:xfrm>
            <a:off x="10915193" y="5309921"/>
            <a:ext cx="57607" cy="1266444"/>
          </a:xfrm>
          <a:prstGeom prst="roundRect">
            <a:avLst>
              <a:gd name="adj" fmla="val 95477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40"/>
          <p:cNvSpPr/>
          <p:nvPr/>
        </p:nvSpPr>
        <p:spPr>
          <a:xfrm>
            <a:off x="5067605" y="5713171"/>
            <a:ext cx="457200" cy="457200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4" name="Image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201107" y="5846674"/>
            <a:ext cx="190195" cy="190195"/>
          </a:xfrm>
          <a:prstGeom prst="rect">
            <a:avLst/>
          </a:prstGeom>
        </p:spPr>
      </p:pic>
      <p:sp>
        <p:nvSpPr>
          <p:cNvPr id="55" name="Text 41"/>
          <p:cNvSpPr txBox="1"/>
          <p:nvPr/>
        </p:nvSpPr>
        <p:spPr>
          <a:xfrm>
            <a:off x="5676595" y="5500116"/>
            <a:ext cx="5125212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75" dirty="0">
                <a:solidFill>
                  <a:srgbClr val="10B98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Marketing Solution</a:t>
            </a:r>
            <a:endParaRPr lang="en-US" sz="900" dirty="0"/>
          </a:p>
        </p:txBody>
      </p:sp>
      <p:sp>
        <p:nvSpPr>
          <p:cNvPr id="56" name="Text 42"/>
          <p:cNvSpPr txBox="1"/>
          <p:nvPr/>
        </p:nvSpPr>
        <p:spPr>
          <a:xfrm>
            <a:off x="5676595" y="5709514"/>
            <a:ext cx="5125212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Social Proof &amp; Trust</a:t>
            </a:r>
            <a:endParaRPr lang="en-US" sz="1300" dirty="0"/>
          </a:p>
        </p:txBody>
      </p:sp>
      <p:sp>
        <p:nvSpPr>
          <p:cNvPr id="57" name="Text 43"/>
          <p:cNvSpPr txBox="1"/>
          <p:nvPr/>
        </p:nvSpPr>
        <p:spPr>
          <a:xfrm>
            <a:off x="5676595" y="5999378"/>
            <a:ext cx="5086807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Deploy peer ambassadors, share student testimonials ("Normalizing help"), and ensure privacy cues.</a:t>
            </a:r>
            <a:endParaRPr lang="en-US" sz="1000" dirty="0"/>
          </a:p>
        </p:txBody>
      </p:sp>
      <p:sp>
        <p:nvSpPr>
          <p:cNvPr id="58" name="Shape 44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9" name="Shape 45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46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47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62" name="Text 48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63" name="Text 49"/>
          <p:cNvSpPr txBox="1"/>
          <p:nvPr/>
        </p:nvSpPr>
        <p:spPr>
          <a:xfrm>
            <a:off x="10359238" y="280721"/>
            <a:ext cx="1371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Friction Reduction</a:t>
            </a:r>
            <a:endParaRPr lang="en-US" sz="1000" dirty="0"/>
          </a:p>
        </p:txBody>
      </p:sp>
      <p:pic>
        <p:nvPicPr>
          <p:cNvPr id="64" name="Image 12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2937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71500" y="1143000"/>
            <a:ext cx="57607" cy="104790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 txBox="1"/>
          <p:nvPr/>
        </p:nvSpPr>
        <p:spPr>
          <a:xfrm>
            <a:off x="819302" y="1143000"/>
            <a:ext cx="10916107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50" dirty="0">
                <a:solidFill>
                  <a:srgbClr val="F59E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Real World Application</a:t>
            </a:r>
            <a:endParaRPr lang="en-US" sz="1000" dirty="0"/>
          </a:p>
        </p:txBody>
      </p:sp>
      <p:sp>
        <p:nvSpPr>
          <p:cNvPr id="8" name="Text 5"/>
          <p:cNvSpPr txBox="1"/>
          <p:nvPr/>
        </p:nvSpPr>
        <p:spPr>
          <a:xfrm>
            <a:off x="819302" y="1387145"/>
            <a:ext cx="109920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Case: Gym Beginner Program</a:t>
            </a:r>
            <a:endParaRPr lang="en-US" sz="3000" dirty="0"/>
          </a:p>
        </p:txBody>
      </p:sp>
      <p:sp>
        <p:nvSpPr>
          <p:cNvPr id="9" name="Text 6"/>
          <p:cNvSpPr txBox="1"/>
          <p:nvPr/>
        </p:nvSpPr>
        <p:spPr>
          <a:xfrm>
            <a:off x="819302" y="1920240"/>
            <a:ext cx="109161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1D5D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segmentation turned intimidated freshmen into loyal gym members.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71500" y="2567635"/>
            <a:ext cx="3209544" cy="3914546"/>
          </a:xfrm>
          <a:prstGeom prst="roundRect">
            <a:avLst>
              <a:gd name="adj" fmla="val 1014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571500" y="2567635"/>
            <a:ext cx="3209544" cy="57607"/>
          </a:xfrm>
          <a:prstGeom prst="roundRect">
            <a:avLst>
              <a:gd name="adj" fmla="val 56521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809244" y="2910535"/>
            <a:ext cx="476402" cy="476402"/>
          </a:xfrm>
          <a:prstGeom prst="roundRect">
            <a:avLst>
              <a:gd name="adj" fmla="val 30710"/>
            </a:avLst>
          </a:prstGeom>
          <a:solidFill>
            <a:srgbClr val="EF4444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33602" y="3034894"/>
            <a:ext cx="228600" cy="228600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809244" y="3578047"/>
            <a:ext cx="284378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CA5A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Problem</a:t>
            </a:r>
            <a:endParaRPr lang="en-US" sz="1500" dirty="0"/>
          </a:p>
        </p:txBody>
      </p:sp>
      <p:sp>
        <p:nvSpPr>
          <p:cNvPr id="15" name="Text 11"/>
          <p:cNvSpPr txBox="1"/>
          <p:nvPr/>
        </p:nvSpPr>
        <p:spPr>
          <a:xfrm>
            <a:off x="809244" y="3977640"/>
            <a:ext cx="2809951" cy="2019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5E7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First-Time Usage.</a:t>
            </a:r>
            <a:r>
              <a:rPr lang="en-US" sz="1200" dirty="0">
                <a:solidFill>
                  <a:srgbClr val="E5E7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Data showed 65% of freshmen never entered the campus rec center, citing "intimidating atmosphere" and "not knowing how to use equipment" as primary barriers. </a:t>
            </a:r>
            <a:endParaRPr lang="en-US" sz="12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rcRect t="-80" b="-80"/>
          <a:stretch/>
        </p:blipFill>
        <p:spPr>
          <a:xfrm>
            <a:off x="4063594" y="4884725"/>
            <a:ext cx="142646" cy="22860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4492447" y="2567635"/>
            <a:ext cx="3209544" cy="3914546"/>
          </a:xfrm>
          <a:prstGeom prst="roundRect">
            <a:avLst>
              <a:gd name="adj" fmla="val 1014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4492447" y="2567635"/>
            <a:ext cx="3209544" cy="57607"/>
          </a:xfrm>
          <a:prstGeom prst="roundRect">
            <a:avLst>
              <a:gd name="adj" fmla="val 56521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4731106" y="2910535"/>
            <a:ext cx="476402" cy="476402"/>
          </a:xfrm>
          <a:prstGeom prst="roundRect">
            <a:avLst>
              <a:gd name="adj" fmla="val 30710"/>
            </a:avLst>
          </a:prstGeom>
          <a:solidFill>
            <a:srgbClr val="3B82F6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rcRect l="-80" r="-80"/>
          <a:stretch/>
        </p:blipFill>
        <p:spPr>
          <a:xfrm>
            <a:off x="4826203" y="3034894"/>
            <a:ext cx="286207" cy="228600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4731106" y="3578047"/>
            <a:ext cx="284378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93C5F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Solution</a:t>
            </a:r>
            <a:endParaRPr lang="en-US" sz="1500" dirty="0"/>
          </a:p>
        </p:txBody>
      </p:sp>
      <p:sp>
        <p:nvSpPr>
          <p:cNvPr id="22" name="Text 16"/>
          <p:cNvSpPr txBox="1"/>
          <p:nvPr/>
        </p:nvSpPr>
        <p:spPr>
          <a:xfrm>
            <a:off x="4731106" y="3977640"/>
            <a:ext cx="2809951" cy="2019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5E7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 &amp; Target.</a:t>
            </a:r>
            <a:r>
              <a:rPr lang="en-US" sz="1200" dirty="0">
                <a:solidFill>
                  <a:srgbClr val="E5E7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Identified "Intimidated Beginners" segment. Launched a 4-week "Gym 101" cohort program with buddy sign-ups, private trainer-led intro hours, and motivational SMS nudges. </a:t>
            </a:r>
            <a:endParaRPr lang="en-US" sz="1200" dirty="0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5"/>
          <a:srcRect t="-80" b="-80"/>
          <a:stretch/>
        </p:blipFill>
        <p:spPr>
          <a:xfrm>
            <a:off x="7985455" y="4884725"/>
            <a:ext cx="142646" cy="228600"/>
          </a:xfrm>
          <a:prstGeom prst="rect">
            <a:avLst/>
          </a:prstGeom>
        </p:spPr>
      </p:pic>
      <p:sp>
        <p:nvSpPr>
          <p:cNvPr id="24" name="Shape 17"/>
          <p:cNvSpPr/>
          <p:nvPr/>
        </p:nvSpPr>
        <p:spPr>
          <a:xfrm>
            <a:off x="8413394" y="2567635"/>
            <a:ext cx="3209544" cy="3914546"/>
          </a:xfrm>
          <a:prstGeom prst="roundRect">
            <a:avLst>
              <a:gd name="adj" fmla="val 1014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18"/>
          <p:cNvSpPr/>
          <p:nvPr/>
        </p:nvSpPr>
        <p:spPr>
          <a:xfrm>
            <a:off x="8413394" y="2567635"/>
            <a:ext cx="3209544" cy="57607"/>
          </a:xfrm>
          <a:prstGeom prst="roundRect">
            <a:avLst>
              <a:gd name="adj" fmla="val 56521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8652053" y="2910535"/>
            <a:ext cx="476402" cy="476402"/>
          </a:xfrm>
          <a:prstGeom prst="roundRect">
            <a:avLst>
              <a:gd name="adj" fmla="val 30710"/>
            </a:avLst>
          </a:prstGeom>
          <a:solidFill>
            <a:srgbClr val="10B981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775497" y="3034894"/>
            <a:ext cx="228600" cy="228600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8652053" y="3578047"/>
            <a:ext cx="284378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6EE7B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Results</a:t>
            </a:r>
            <a:endParaRPr lang="en-US" sz="1500" dirty="0"/>
          </a:p>
        </p:txBody>
      </p:sp>
      <p:sp>
        <p:nvSpPr>
          <p:cNvPr id="29" name="Shape 21"/>
          <p:cNvSpPr/>
          <p:nvPr/>
        </p:nvSpPr>
        <p:spPr>
          <a:xfrm>
            <a:off x="8652053" y="4390949"/>
            <a:ext cx="2734056" cy="533095"/>
          </a:xfrm>
          <a:prstGeom prst="roundRect">
            <a:avLst>
              <a:gd name="adj" fmla="val 24504"/>
            </a:avLst>
          </a:prstGeom>
          <a:solidFill>
            <a:srgbClr val="10B981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2"/>
          <p:cNvSpPr txBox="1"/>
          <p:nvPr/>
        </p:nvSpPr>
        <p:spPr>
          <a:xfrm>
            <a:off x="8671255" y="4486046"/>
            <a:ext cx="81930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6EE7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+45%</a:t>
            </a:r>
            <a:endParaRPr lang="en-US" sz="1800" dirty="0"/>
          </a:p>
        </p:txBody>
      </p:sp>
      <p:sp>
        <p:nvSpPr>
          <p:cNvPr id="31" name="Text 23"/>
          <p:cNvSpPr txBox="1"/>
          <p:nvPr/>
        </p:nvSpPr>
        <p:spPr>
          <a:xfrm>
            <a:off x="9583826" y="4502506"/>
            <a:ext cx="1773936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FAE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in freshman sign-ups</a:t>
            </a:r>
            <a:endParaRPr lang="en-US" sz="1000" dirty="0"/>
          </a:p>
        </p:txBody>
      </p:sp>
      <p:sp>
        <p:nvSpPr>
          <p:cNvPr id="32" name="Shape 24"/>
          <p:cNvSpPr/>
          <p:nvPr/>
        </p:nvSpPr>
        <p:spPr>
          <a:xfrm>
            <a:off x="8652053" y="5020056"/>
            <a:ext cx="2734056" cy="533095"/>
          </a:xfrm>
          <a:prstGeom prst="roundRect">
            <a:avLst>
              <a:gd name="adj" fmla="val 24504"/>
            </a:avLst>
          </a:prstGeom>
          <a:solidFill>
            <a:srgbClr val="10B981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5"/>
          <p:cNvSpPr txBox="1"/>
          <p:nvPr/>
        </p:nvSpPr>
        <p:spPr>
          <a:xfrm>
            <a:off x="8671255" y="5115154"/>
            <a:ext cx="8385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6EE7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+30%</a:t>
            </a:r>
            <a:endParaRPr lang="en-US" sz="1800" dirty="0"/>
          </a:p>
        </p:txBody>
      </p:sp>
      <p:sp>
        <p:nvSpPr>
          <p:cNvPr id="34" name="Text 26"/>
          <p:cNvSpPr txBox="1"/>
          <p:nvPr/>
        </p:nvSpPr>
        <p:spPr>
          <a:xfrm>
            <a:off x="9603943" y="5208422"/>
            <a:ext cx="193852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FAE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Retention rate after 4 weeks</a:t>
            </a:r>
            <a:endParaRPr lang="en-US" sz="1000" dirty="0"/>
          </a:p>
        </p:txBody>
      </p:sp>
      <p:sp>
        <p:nvSpPr>
          <p:cNvPr id="35" name="Shape 27"/>
          <p:cNvSpPr/>
          <p:nvPr/>
        </p:nvSpPr>
        <p:spPr>
          <a:xfrm>
            <a:off x="8652053" y="5648249"/>
            <a:ext cx="2734056" cy="533095"/>
          </a:xfrm>
          <a:prstGeom prst="roundRect">
            <a:avLst>
              <a:gd name="adj" fmla="val 24504"/>
            </a:avLst>
          </a:prstGeom>
          <a:solidFill>
            <a:srgbClr val="10B981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8"/>
          <p:cNvSpPr txBox="1"/>
          <p:nvPr/>
        </p:nvSpPr>
        <p:spPr>
          <a:xfrm>
            <a:off x="8671255" y="5743346"/>
            <a:ext cx="8385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6EE7B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4.8/5</a:t>
            </a:r>
            <a:endParaRPr lang="en-US" sz="1800" dirty="0"/>
          </a:p>
        </p:txBody>
      </p:sp>
      <p:sp>
        <p:nvSpPr>
          <p:cNvPr id="37" name="Text 29"/>
          <p:cNvSpPr txBox="1"/>
          <p:nvPr/>
        </p:nvSpPr>
        <p:spPr>
          <a:xfrm>
            <a:off x="9597542" y="5759806"/>
            <a:ext cx="1763878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FAE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Participant satisfaction score</a:t>
            </a:r>
            <a:endParaRPr lang="en-US" sz="1000" dirty="0"/>
          </a:p>
        </p:txBody>
      </p:sp>
      <p:sp>
        <p:nvSpPr>
          <p:cNvPr id="38" name="Shape 30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111827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1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374151"/>
          </a:solidFill>
          <a:ln w="12700">
            <a:solidFill>
              <a:srgbClr val="37415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2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F59E0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3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42" name="Text 34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43" name="Text 35"/>
          <p:cNvSpPr txBox="1"/>
          <p:nvPr/>
        </p:nvSpPr>
        <p:spPr>
          <a:xfrm>
            <a:off x="10762488" y="280721"/>
            <a:ext cx="85039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</a:t>
            </a:r>
            <a:endParaRPr lang="en-US" sz="1000" dirty="0"/>
          </a:p>
        </p:txBody>
      </p:sp>
      <p:pic>
        <p:nvPicPr>
          <p:cNvPr id="44" name="Image 6" descr="preencoded.png"/>
          <p:cNvPicPr>
            <a:picLocks noChangeAspect="1"/>
          </p:cNvPicPr>
          <p:nvPr/>
        </p:nvPicPr>
        <p:blipFill>
          <a:blip r:embed="rId8"/>
          <a:srcRect t="-180" b="-180"/>
          <a:stretch/>
        </p:blipFill>
        <p:spPr>
          <a:xfrm>
            <a:off x="11544300" y="299923"/>
            <a:ext cx="190195" cy="152705"/>
          </a:xfrm>
          <a:prstGeom prst="rect">
            <a:avLst/>
          </a:prstGeom>
        </p:spPr>
      </p:pic>
      <p:sp>
        <p:nvSpPr>
          <p:cNvPr id="45" name="Text 36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362102" y="1143000"/>
            <a:ext cx="114684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</a:t>
            </a:r>
            <a:r>
              <a:rPr lang="en-US" sz="27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Takeaways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2381098" y="1638605"/>
            <a:ext cx="74295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concepts to apply in your marketing strategy.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457200" y="2286000"/>
            <a:ext cx="2648102" cy="38862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2273198" y="2438705"/>
            <a:ext cx="75895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45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3333902" y="2286000"/>
            <a:ext cx="2648102" cy="3886200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5070348" y="2438705"/>
            <a:ext cx="81015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45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6210605" y="2286000"/>
            <a:ext cx="2648102" cy="3886200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7947050" y="2438705"/>
            <a:ext cx="81015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45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9087307" y="2286000"/>
            <a:ext cx="2648102" cy="3886200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0762488" y="2438705"/>
            <a:ext cx="87691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4500" dirty="0"/>
          </a:p>
        </p:txBody>
      </p:sp>
      <p:sp>
        <p:nvSpPr>
          <p:cNvPr id="14" name="Text 8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</a:t>
            </a:r>
            <a:endParaRPr lang="en-US" sz="1000" dirty="0"/>
          </a:p>
        </p:txBody>
      </p:sp>
      <p:sp>
        <p:nvSpPr>
          <p:cNvPr id="15" name="Shape 9"/>
          <p:cNvSpPr/>
          <p:nvPr/>
        </p:nvSpPr>
        <p:spPr>
          <a:xfrm>
            <a:off x="1399946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28546" y="2857500"/>
            <a:ext cx="304495" cy="304495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922630" y="3619195"/>
            <a:ext cx="171724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Resource Focus</a:t>
            </a:r>
            <a:endParaRPr lang="en-US" sz="1500" dirty="0"/>
          </a:p>
        </p:txBody>
      </p:sp>
      <p:sp>
        <p:nvSpPr>
          <p:cNvPr id="18" name="Text 11"/>
          <p:cNvSpPr txBox="1"/>
          <p:nvPr/>
        </p:nvSpPr>
        <p:spPr>
          <a:xfrm>
            <a:off x="609905" y="4000500"/>
            <a:ext cx="2343607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 is about efficiency. It focuses limited resources where they matter most.</a:t>
            </a:r>
            <a:endParaRPr lang="en-US" sz="10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1591056" y="4803343"/>
            <a:ext cx="381305" cy="38405"/>
          </a:xfrm>
          <a:prstGeom prst="rect">
            <a:avLst/>
          </a:prstGeom>
        </p:spPr>
      </p:pic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743407" y="5176418"/>
            <a:ext cx="105156" cy="114300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923544" y="5136185"/>
            <a:ext cx="73700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ROI</a:t>
            </a:r>
            <a:endParaRPr lang="en-US" sz="100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743407" y="5427878"/>
            <a:ext cx="105156" cy="114300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923544" y="5387645"/>
            <a:ext cx="129296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 budget waste</a:t>
            </a:r>
            <a:endParaRPr lang="en-US" sz="1000" dirty="0"/>
          </a:p>
        </p:txBody>
      </p:sp>
      <p:sp>
        <p:nvSpPr>
          <p:cNvPr id="24" name="Shape 14"/>
          <p:cNvSpPr/>
          <p:nvPr/>
        </p:nvSpPr>
        <p:spPr>
          <a:xfrm>
            <a:off x="4276649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7"/>
          <a:srcRect l="-50" r="-50"/>
          <a:stretch/>
        </p:blipFill>
        <p:spPr>
          <a:xfrm>
            <a:off x="4486046" y="2857500"/>
            <a:ext cx="342900" cy="304495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3678631" y="3619195"/>
            <a:ext cx="195955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Multidimensional</a:t>
            </a:r>
            <a:endParaRPr lang="en-US" sz="1500" dirty="0"/>
          </a:p>
        </p:txBody>
      </p:sp>
      <p:sp>
        <p:nvSpPr>
          <p:cNvPr id="27" name="Text 16"/>
          <p:cNvSpPr txBox="1"/>
          <p:nvPr/>
        </p:nvSpPr>
        <p:spPr>
          <a:xfrm>
            <a:off x="3486607" y="4000500"/>
            <a:ext cx="23436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rely on just one factor. Combine all four lenses for robust segments.</a:t>
            </a:r>
            <a:endParaRPr lang="en-US" sz="10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4466844" y="4586630"/>
            <a:ext cx="381305" cy="38405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3619195" y="4959706"/>
            <a:ext cx="105156" cy="114300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3800246" y="4919472"/>
            <a:ext cx="188183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Demographic &amp; Geographic</a:t>
            </a:r>
            <a:endParaRPr lang="en-US" sz="1000" dirty="0"/>
          </a:p>
        </p:txBody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3619195" y="5211166"/>
            <a:ext cx="105156" cy="114300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3800246" y="5170932"/>
            <a:ext cx="190469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Psychographic &amp; Behavioral</a:t>
            </a:r>
            <a:endParaRPr lang="en-US" sz="1000" dirty="0"/>
          </a:p>
        </p:txBody>
      </p:sp>
      <p:sp>
        <p:nvSpPr>
          <p:cNvPr id="33" name="Shape 19"/>
          <p:cNvSpPr/>
          <p:nvPr/>
        </p:nvSpPr>
        <p:spPr>
          <a:xfrm>
            <a:off x="7153351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8"/>
          <a:srcRect l="-107" r="-107"/>
          <a:stretch/>
        </p:blipFill>
        <p:spPr>
          <a:xfrm>
            <a:off x="7401154" y="2857500"/>
            <a:ext cx="267005" cy="304495"/>
          </a:xfrm>
          <a:prstGeom prst="rect">
            <a:avLst/>
          </a:prstGeom>
        </p:spPr>
      </p:pic>
      <p:sp>
        <p:nvSpPr>
          <p:cNvPr id="35" name="Text 20"/>
          <p:cNvSpPr txBox="1"/>
          <p:nvPr/>
        </p:nvSpPr>
        <p:spPr>
          <a:xfrm>
            <a:off x="6810451" y="3619195"/>
            <a:ext cx="145115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Fit</a:t>
            </a:r>
            <a:endParaRPr lang="en-US" sz="1500" dirty="0"/>
          </a:p>
        </p:txBody>
      </p:sp>
      <p:sp>
        <p:nvSpPr>
          <p:cNvPr id="36" name="Text 21"/>
          <p:cNvSpPr txBox="1"/>
          <p:nvPr/>
        </p:nvSpPr>
        <p:spPr>
          <a:xfrm>
            <a:off x="6362395" y="4000500"/>
            <a:ext cx="2343607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Pick a targeting strategy (Mass, Segmented, or Niche) that fits your specific goals.</a:t>
            </a:r>
            <a:endParaRPr lang="en-US" sz="1000" dirty="0"/>
          </a:p>
        </p:txBody>
      </p:sp>
      <p:pic>
        <p:nvPicPr>
          <p:cNvPr id="37" name="Image 13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7343546" y="4803343"/>
            <a:ext cx="381305" cy="38405"/>
          </a:xfrm>
          <a:prstGeom prst="rect">
            <a:avLst/>
          </a:prstGeom>
        </p:spPr>
      </p:pic>
      <p:pic>
        <p:nvPicPr>
          <p:cNvPr id="38" name="Image 14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6495898" y="5176418"/>
            <a:ext cx="105156" cy="114300"/>
          </a:xfrm>
          <a:prstGeom prst="rect">
            <a:avLst/>
          </a:prstGeom>
        </p:spPr>
      </p:pic>
      <p:sp>
        <p:nvSpPr>
          <p:cNvPr id="39" name="Text 22"/>
          <p:cNvSpPr txBox="1"/>
          <p:nvPr/>
        </p:nvSpPr>
        <p:spPr>
          <a:xfrm>
            <a:off x="6676949" y="5136185"/>
            <a:ext cx="125821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Match capabilities</a:t>
            </a:r>
            <a:endParaRPr lang="en-US" sz="1000" dirty="0"/>
          </a:p>
        </p:txBody>
      </p:sp>
      <p:pic>
        <p:nvPicPr>
          <p:cNvPr id="40" name="Image 15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6495898" y="5427878"/>
            <a:ext cx="105156" cy="114300"/>
          </a:xfrm>
          <a:prstGeom prst="rect">
            <a:avLst/>
          </a:prstGeom>
        </p:spPr>
      </p:pic>
      <p:sp>
        <p:nvSpPr>
          <p:cNvPr id="41" name="Text 23"/>
          <p:cNvSpPr txBox="1"/>
          <p:nvPr/>
        </p:nvSpPr>
        <p:spPr>
          <a:xfrm>
            <a:off x="6676949" y="5387645"/>
            <a:ext cx="145115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Evaluate competition</a:t>
            </a:r>
            <a:endParaRPr lang="en-US" sz="1000" dirty="0"/>
          </a:p>
        </p:txBody>
      </p:sp>
      <p:sp>
        <p:nvSpPr>
          <p:cNvPr id="42" name="Shape 24"/>
          <p:cNvSpPr/>
          <p:nvPr/>
        </p:nvSpPr>
        <p:spPr>
          <a:xfrm>
            <a:off x="10030054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16" descr="preencoded.png"/>
          <p:cNvPicPr>
            <a:picLocks noChangeAspect="1"/>
          </p:cNvPicPr>
          <p:nvPr/>
        </p:nvPicPr>
        <p:blipFill>
          <a:blip r:embed="rId9"/>
          <a:srcRect l="-107" r="-107"/>
          <a:stretch/>
        </p:blipFill>
        <p:spPr>
          <a:xfrm>
            <a:off x="10277856" y="2857500"/>
            <a:ext cx="267005" cy="304495"/>
          </a:xfrm>
          <a:prstGeom prst="rect">
            <a:avLst/>
          </a:prstGeom>
        </p:spPr>
      </p:pic>
      <p:sp>
        <p:nvSpPr>
          <p:cNvPr id="44" name="Text 25"/>
          <p:cNvSpPr txBox="1"/>
          <p:nvPr/>
        </p:nvSpPr>
        <p:spPr>
          <a:xfrm>
            <a:off x="9678010" y="3619195"/>
            <a:ext cx="14676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Drive Action</a:t>
            </a:r>
            <a:endParaRPr lang="en-US" sz="1500" dirty="0"/>
          </a:p>
        </p:txBody>
      </p:sp>
      <p:sp>
        <p:nvSpPr>
          <p:cNvPr id="45" name="Text 26"/>
          <p:cNvSpPr txBox="1"/>
          <p:nvPr/>
        </p:nvSpPr>
        <p:spPr>
          <a:xfrm>
            <a:off x="9239098" y="4000500"/>
            <a:ext cx="2343607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Marketing isn't just messaging; it's reducing real-world barriers to facilitate action.</a:t>
            </a:r>
            <a:endParaRPr lang="en-US" sz="1000" dirty="0"/>
          </a:p>
        </p:txBody>
      </p:sp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10220249" y="4803343"/>
            <a:ext cx="381305" cy="38405"/>
          </a:xfrm>
          <a:prstGeom prst="rect">
            <a:avLst/>
          </a:prstGeom>
        </p:spPr>
      </p:pic>
      <p:pic>
        <p:nvPicPr>
          <p:cNvPr id="47" name="Image 18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9372600" y="5176418"/>
            <a:ext cx="105156" cy="114300"/>
          </a:xfrm>
          <a:prstGeom prst="rect">
            <a:avLst/>
          </a:prstGeom>
        </p:spPr>
      </p:pic>
      <p:sp>
        <p:nvSpPr>
          <p:cNvPr id="48" name="Text 27"/>
          <p:cNvSpPr txBox="1"/>
          <p:nvPr/>
        </p:nvSpPr>
        <p:spPr>
          <a:xfrm>
            <a:off x="9553651" y="5136185"/>
            <a:ext cx="108813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Remove friction</a:t>
            </a:r>
            <a:endParaRPr lang="en-US" sz="1000" dirty="0"/>
          </a:p>
        </p:txBody>
      </p:sp>
      <p:pic>
        <p:nvPicPr>
          <p:cNvPr id="49" name="Image 19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9372600" y="5427878"/>
            <a:ext cx="105156" cy="114300"/>
          </a:xfrm>
          <a:prstGeom prst="rect">
            <a:avLst/>
          </a:prstGeom>
        </p:spPr>
      </p:pic>
      <p:sp>
        <p:nvSpPr>
          <p:cNvPr id="50" name="Text 28"/>
          <p:cNvSpPr txBox="1"/>
          <p:nvPr/>
        </p:nvSpPr>
        <p:spPr>
          <a:xfrm>
            <a:off x="9553651" y="5387645"/>
            <a:ext cx="82753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 loyalty</a:t>
            </a:r>
            <a:endParaRPr lang="en-US" sz="1000" dirty="0"/>
          </a:p>
        </p:txBody>
      </p:sp>
      <p:sp>
        <p:nvSpPr>
          <p:cNvPr id="51" name="Shape 29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30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31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32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55" name="Text 33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56" name="Text 34"/>
          <p:cNvSpPr txBox="1"/>
          <p:nvPr/>
        </p:nvSpPr>
        <p:spPr>
          <a:xfrm>
            <a:off x="10406786" y="280721"/>
            <a:ext cx="120792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Module Summary</a:t>
            </a:r>
            <a:endParaRPr lang="en-US" sz="1000" dirty="0"/>
          </a:p>
        </p:txBody>
      </p:sp>
      <p:pic>
        <p:nvPicPr>
          <p:cNvPr id="57" name="Image 20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/>
        </p:blipFill>
        <p:spPr>
          <a:xfrm>
            <a:off x="10591495" y="1143000"/>
            <a:ext cx="1218895" cy="12188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l="-200" r="-200"/>
          <a:stretch/>
        </p:blipFill>
        <p:spPr>
          <a:xfrm>
            <a:off x="0" y="6782105"/>
            <a:ext cx="12191695" cy="758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l="-188" r="-188"/>
          <a:stretch/>
        </p:blipFill>
        <p:spPr>
          <a:xfrm>
            <a:off x="0" y="6782105"/>
            <a:ext cx="1218895" cy="75895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1000" dirty="0"/>
          </a:p>
        </p:txBody>
      </p:sp>
      <p:sp>
        <p:nvSpPr>
          <p:cNvPr id="8" name="Shape 3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4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5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12" name="Text 7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043770" y="299923"/>
            <a:ext cx="152705" cy="152705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0272370" y="280721"/>
            <a:ext cx="17455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Principles of Marketing</a:t>
            </a:r>
            <a:endParaRPr lang="en-US" sz="1000" dirty="0"/>
          </a:p>
        </p:txBody>
      </p:sp>
      <p:sp>
        <p:nvSpPr>
          <p:cNvPr id="15" name="Text 9"/>
          <p:cNvSpPr txBox="1"/>
          <p:nvPr/>
        </p:nvSpPr>
        <p:spPr>
          <a:xfrm>
            <a:off x="457200" y="1218895"/>
            <a:ext cx="113925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68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Overview</a:t>
            </a:r>
            <a:endParaRPr lang="en-US" sz="1300" dirty="0"/>
          </a:p>
        </p:txBody>
      </p:sp>
      <p:sp>
        <p:nvSpPr>
          <p:cNvPr id="16" name="Text 10"/>
          <p:cNvSpPr txBox="1"/>
          <p:nvPr/>
        </p:nvSpPr>
        <p:spPr>
          <a:xfrm>
            <a:off x="457200" y="1561795"/>
            <a:ext cx="115296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"Everyone" Is </a:t>
            </a:r>
            <a:r>
              <a:rPr lang="en-US" sz="3600" b="1" dirty="0">
                <a:solidFill>
                  <a:srgbClr val="DC26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</a:t>
            </a:r>
            <a:r>
              <a:rPr lang="en-US" sz="36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Your Target Market</a:t>
            </a:r>
            <a:endParaRPr lang="en-US" sz="36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rcRect t="-2" b="-2"/>
          <a:stretch/>
        </p:blipFill>
        <p:spPr>
          <a:xfrm>
            <a:off x="457200" y="2400300"/>
            <a:ext cx="11277295" cy="1690726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rcRect l="-9" r="-9"/>
          <a:stretch/>
        </p:blipFill>
        <p:spPr>
          <a:xfrm>
            <a:off x="647395" y="2210105"/>
            <a:ext cx="666598" cy="7616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3057754" y="2781605"/>
            <a:ext cx="6079846" cy="933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i="1" kern="0" spc="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"If you try to be everything to everyone, 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i="1" kern="0" spc="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you’ll be nothing to anyone." </a:t>
            </a:r>
            <a:endParaRPr lang="en-US" sz="22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rcRect l="-6" r="-6"/>
          <a:stretch/>
        </p:blipFill>
        <p:spPr>
          <a:xfrm>
            <a:off x="457200" y="4548226"/>
            <a:ext cx="3556102" cy="1809598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724205" y="4776826"/>
            <a:ext cx="457200" cy="4572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57707" y="4910328"/>
            <a:ext cx="190195" cy="190195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1333195" y="4871923"/>
            <a:ext cx="209214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Relevance &amp; Results</a:t>
            </a:r>
            <a:endParaRPr lang="en-US" sz="1300" dirty="0"/>
          </a:p>
        </p:txBody>
      </p:sp>
      <p:sp>
        <p:nvSpPr>
          <p:cNvPr id="24" name="Text 14"/>
          <p:cNvSpPr txBox="1"/>
          <p:nvPr/>
        </p:nvSpPr>
        <p:spPr>
          <a:xfrm>
            <a:off x="724205" y="5386730"/>
            <a:ext cx="3143707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drives relevance. By narrowing your scope, you deepen your impact on the customers who matter most.</a:t>
            </a:r>
            <a:endParaRPr lang="en-US" sz="1200" dirty="0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11"/>
          <a:srcRect l="-6" r="-6"/>
          <a:stretch/>
        </p:blipFill>
        <p:spPr>
          <a:xfrm>
            <a:off x="4317797" y="4548226"/>
            <a:ext cx="3556102" cy="1809598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4584802" y="4776826"/>
            <a:ext cx="457200" cy="4572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718304" y="4910328"/>
            <a:ext cx="190195" cy="190195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5194706" y="4871923"/>
            <a:ext cx="209306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Alignment</a:t>
            </a:r>
            <a:endParaRPr lang="en-US" sz="1300" dirty="0"/>
          </a:p>
        </p:txBody>
      </p:sp>
      <p:sp>
        <p:nvSpPr>
          <p:cNvPr id="29" name="Text 17"/>
          <p:cNvSpPr txBox="1"/>
          <p:nvPr/>
        </p:nvSpPr>
        <p:spPr>
          <a:xfrm>
            <a:off x="4584802" y="5386730"/>
            <a:ext cx="3143707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 ensures your product features, messaging, and channel selection are perfectly aligned.</a:t>
            </a:r>
            <a:endParaRPr lang="en-US" sz="12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3"/>
          <a:srcRect l="-4" r="-4"/>
          <a:stretch/>
        </p:blipFill>
        <p:spPr>
          <a:xfrm>
            <a:off x="8178394" y="4548226"/>
            <a:ext cx="3556102" cy="1809598"/>
          </a:xfrm>
          <a:prstGeom prst="rect">
            <a:avLst/>
          </a:prstGeom>
        </p:spPr>
      </p:pic>
      <p:sp>
        <p:nvSpPr>
          <p:cNvPr id="31" name="Shape 18"/>
          <p:cNvSpPr/>
          <p:nvPr/>
        </p:nvSpPr>
        <p:spPr>
          <a:xfrm>
            <a:off x="8445398" y="4776826"/>
            <a:ext cx="457200" cy="4572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578901" y="4910328"/>
            <a:ext cx="190195" cy="190195"/>
          </a:xfrm>
          <a:prstGeom prst="rect">
            <a:avLst/>
          </a:prstGeom>
        </p:spPr>
      </p:pic>
      <p:sp>
        <p:nvSpPr>
          <p:cNvPr id="33" name="Text 19"/>
          <p:cNvSpPr txBox="1"/>
          <p:nvPr/>
        </p:nvSpPr>
        <p:spPr>
          <a:xfrm>
            <a:off x="9055303" y="4871923"/>
            <a:ext cx="23152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Resource Optimization</a:t>
            </a:r>
            <a:endParaRPr lang="en-US" sz="1300" dirty="0"/>
          </a:p>
        </p:txBody>
      </p:sp>
      <p:sp>
        <p:nvSpPr>
          <p:cNvPr id="34" name="Text 20"/>
          <p:cNvSpPr txBox="1"/>
          <p:nvPr/>
        </p:nvSpPr>
        <p:spPr>
          <a:xfrm>
            <a:off x="8445398" y="5386730"/>
            <a:ext cx="3143707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Targeting prevents budget waste by directing limited resources only toward high-potential segments.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 txBox="1"/>
          <p:nvPr/>
        </p:nvSpPr>
        <p:spPr>
          <a:xfrm>
            <a:off x="11245291" y="5143500"/>
            <a:ext cx="1272845" cy="1905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F1F5F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096305" y="0"/>
            <a:ext cx="6096305" cy="6858000"/>
          </a:xfrm>
          <a:custGeom>
            <a:avLst/>
            <a:gdLst/>
            <a:ahLst/>
            <a:cxnLst/>
            <a:rect l="l" t="t" r="r" b="b"/>
            <a:pathLst>
              <a:path w="6096305" h="6858000">
                <a:moveTo>
                  <a:pt x="1219261" y="0"/>
                </a:moveTo>
                <a:lnTo>
                  <a:pt x="6096305" y="0"/>
                </a:lnTo>
                <a:lnTo>
                  <a:pt x="60963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761695" y="2069287"/>
            <a:ext cx="600120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You!</a:t>
            </a:r>
            <a:endParaRPr lang="en-US" sz="3600" dirty="0"/>
          </a:p>
        </p:txBody>
      </p:sp>
      <p:sp>
        <p:nvSpPr>
          <p:cNvPr id="7" name="Text 5"/>
          <p:cNvSpPr txBox="1"/>
          <p:nvPr/>
        </p:nvSpPr>
        <p:spPr>
          <a:xfrm>
            <a:off x="761695" y="2755087"/>
            <a:ext cx="5886907" cy="933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have successfully completed Module 3. Remember, effective marketing starts with understanding who you are serving—and who you are not.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61695" y="3988613"/>
            <a:ext cx="38405" cy="990295"/>
          </a:xfrm>
          <a:prstGeom prst="rect">
            <a:avLst/>
          </a:prstGeom>
          <a:solidFill>
            <a:srgbClr val="D1D5DB"/>
          </a:solidFill>
          <a:ln w="12700">
            <a:solidFill>
              <a:srgbClr val="D1D5D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1028700" y="4064508"/>
            <a:ext cx="5619902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"The aim of marketing is to know and understand the customer so well the product or service fits him and sells itself."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028700" y="4674413"/>
            <a:ext cx="56583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Peter Drucker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761695" y="5360213"/>
            <a:ext cx="592531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Questions?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761695" y="5741518"/>
            <a:ext cx="5925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hesitate to reach out or stop by office hours.</a:t>
            </a:r>
            <a:endParaRPr lang="en-US" sz="120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95" y="1650492"/>
            <a:ext cx="1037844" cy="267005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61695" y="1650492"/>
            <a:ext cx="1038758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6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COMPLETED</a:t>
            </a:r>
            <a:endParaRPr lang="en-US" sz="10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rcRect l="-9" r="-9"/>
          <a:stretch/>
        </p:blipFill>
        <p:spPr>
          <a:xfrm>
            <a:off x="7144207" y="1208837"/>
            <a:ext cx="4286707" cy="5202022"/>
          </a:xfrm>
          <a:prstGeom prst="rect">
            <a:avLst/>
          </a:prstGeom>
        </p:spPr>
      </p:pic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24598" y="1666037"/>
            <a:ext cx="952805" cy="952805"/>
          </a:xfrm>
          <a:prstGeom prst="rect">
            <a:avLst/>
          </a:prstGeom>
        </p:spPr>
      </p:pic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rcRect l="-17" r="-17"/>
          <a:stretch/>
        </p:blipFill>
        <p:spPr>
          <a:xfrm>
            <a:off x="7834579" y="1951330"/>
            <a:ext cx="333756" cy="38130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8630107" y="2008937"/>
            <a:ext cx="240761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Dr. Liz Kheng</a:t>
            </a:r>
            <a:endParaRPr lang="en-US" sz="1500" dirty="0"/>
          </a:p>
        </p:txBody>
      </p:sp>
      <p:sp>
        <p:nvSpPr>
          <p:cNvPr id="19" name="Text 13"/>
          <p:cNvSpPr txBox="1"/>
          <p:nvPr/>
        </p:nvSpPr>
        <p:spPr>
          <a:xfrm>
            <a:off x="8630107" y="2275942"/>
            <a:ext cx="275508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563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Instructor, Principles of Marketing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7524598" y="3076042"/>
            <a:ext cx="381305" cy="3813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629754" y="3180283"/>
            <a:ext cx="171907" cy="171907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8058607" y="3076042"/>
            <a:ext cx="166695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Email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8058607" y="3342132"/>
            <a:ext cx="189372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liz.kheng@university.edu</a:t>
            </a:r>
            <a:endParaRPr lang="en-US" sz="1100" dirty="0"/>
          </a:p>
        </p:txBody>
      </p:sp>
      <p:sp>
        <p:nvSpPr>
          <p:cNvPr id="24" name="Shape 17"/>
          <p:cNvSpPr/>
          <p:nvPr/>
        </p:nvSpPr>
        <p:spPr>
          <a:xfrm>
            <a:off x="7524598" y="3788359"/>
            <a:ext cx="381305" cy="3813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rcRect l="-1773" r="-1773"/>
          <a:stretch/>
        </p:blipFill>
        <p:spPr>
          <a:xfrm>
            <a:off x="7648956" y="3892601"/>
            <a:ext cx="133502" cy="171907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8058607" y="3788359"/>
            <a:ext cx="16770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Office Location</a:t>
            </a:r>
            <a:endParaRPr lang="en-US" sz="1200" dirty="0"/>
          </a:p>
        </p:txBody>
      </p:sp>
      <p:sp>
        <p:nvSpPr>
          <p:cNvPr id="27" name="Text 19"/>
          <p:cNvSpPr txBox="1"/>
          <p:nvPr/>
        </p:nvSpPr>
        <p:spPr>
          <a:xfrm>
            <a:off x="8058607" y="4054450"/>
            <a:ext cx="190469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Business Hall, Room 304</a:t>
            </a:r>
            <a:endParaRPr lang="en-US" sz="1100" dirty="0"/>
          </a:p>
        </p:txBody>
      </p:sp>
      <p:sp>
        <p:nvSpPr>
          <p:cNvPr id="28" name="Shape 20"/>
          <p:cNvSpPr/>
          <p:nvPr/>
        </p:nvSpPr>
        <p:spPr>
          <a:xfrm>
            <a:off x="7524598" y="4500677"/>
            <a:ext cx="381305" cy="3813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629754" y="4604918"/>
            <a:ext cx="171907" cy="171907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8058607" y="4500677"/>
            <a:ext cx="15243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Office Hours</a:t>
            </a:r>
            <a:endParaRPr lang="en-US" sz="1200" dirty="0"/>
          </a:p>
        </p:txBody>
      </p:sp>
      <p:sp>
        <p:nvSpPr>
          <p:cNvPr id="31" name="Text 22"/>
          <p:cNvSpPr txBox="1"/>
          <p:nvPr/>
        </p:nvSpPr>
        <p:spPr>
          <a:xfrm>
            <a:off x="8058607" y="4767682"/>
            <a:ext cx="150601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Tuesdays &amp; Thursdays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2:00 PM – 4:00 PM</a:t>
            </a:r>
            <a:endParaRPr lang="en-US" sz="1100" dirty="0"/>
          </a:p>
        </p:txBody>
      </p:sp>
      <p:sp>
        <p:nvSpPr>
          <p:cNvPr id="32" name="Shape 23"/>
          <p:cNvSpPr/>
          <p:nvPr/>
        </p:nvSpPr>
        <p:spPr>
          <a:xfrm>
            <a:off x="7524598" y="5487314"/>
            <a:ext cx="35240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4"/>
          <p:cNvSpPr/>
          <p:nvPr/>
        </p:nvSpPr>
        <p:spPr>
          <a:xfrm>
            <a:off x="7524598" y="5687568"/>
            <a:ext cx="342900" cy="342900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10"/>
          <a:srcRect t="-180" b="-180"/>
          <a:stretch/>
        </p:blipFill>
        <p:spPr>
          <a:xfrm>
            <a:off x="7601407" y="5782666"/>
            <a:ext cx="190195" cy="152705"/>
          </a:xfrm>
          <a:prstGeom prst="rect">
            <a:avLst/>
          </a:prstGeom>
        </p:spPr>
      </p:pic>
      <p:sp>
        <p:nvSpPr>
          <p:cNvPr id="35" name="Shape 25"/>
          <p:cNvSpPr/>
          <p:nvPr/>
        </p:nvSpPr>
        <p:spPr>
          <a:xfrm>
            <a:off x="8010144" y="5687568"/>
            <a:ext cx="342900" cy="342900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8" descr="preencoded.png"/>
          <p:cNvPicPr>
            <a:picLocks noChangeAspect="1"/>
          </p:cNvPicPr>
          <p:nvPr/>
        </p:nvPicPr>
        <p:blipFill>
          <a:blip r:embed="rId11"/>
          <a:srcRect t="-43" b="-43"/>
          <a:stretch/>
        </p:blipFill>
        <p:spPr>
          <a:xfrm>
            <a:off x="8115300" y="5782666"/>
            <a:ext cx="133502" cy="152705"/>
          </a:xfrm>
          <a:prstGeom prst="rect">
            <a:avLst/>
          </a:prstGeom>
        </p:spPr>
      </p:pic>
      <p:sp>
        <p:nvSpPr>
          <p:cNvPr id="37" name="Shape 26"/>
          <p:cNvSpPr/>
          <p:nvPr/>
        </p:nvSpPr>
        <p:spPr>
          <a:xfrm>
            <a:off x="8496605" y="5687568"/>
            <a:ext cx="342900" cy="342900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591702" y="5782666"/>
            <a:ext cx="152705" cy="152705"/>
          </a:xfrm>
          <a:prstGeom prst="rect">
            <a:avLst/>
          </a:prstGeom>
        </p:spPr>
      </p:pic>
      <p:sp>
        <p:nvSpPr>
          <p:cNvPr id="39" name="Text 27"/>
          <p:cNvSpPr txBox="1"/>
          <p:nvPr/>
        </p:nvSpPr>
        <p:spPr>
          <a:xfrm>
            <a:off x="10373868" y="5782666"/>
            <a:ext cx="6007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CONNECT</a:t>
            </a:r>
            <a:endParaRPr lang="en-US" sz="900" dirty="0"/>
          </a:p>
        </p:txBody>
      </p:sp>
      <p:sp>
        <p:nvSpPr>
          <p:cNvPr id="40" name="Shape 28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29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0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1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44" name="Text 32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45" name="Text 33"/>
          <p:cNvSpPr txBox="1"/>
          <p:nvPr/>
        </p:nvSpPr>
        <p:spPr>
          <a:xfrm>
            <a:off x="10620756" y="280721"/>
            <a:ext cx="10771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 of Module</a:t>
            </a:r>
            <a:endParaRPr lang="en-US" sz="1000" dirty="0"/>
          </a:p>
        </p:txBody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 r:embed="rId13"/>
          <a:srcRect t="-43" b="-43"/>
          <a:stretch/>
        </p:blipFill>
        <p:spPr>
          <a:xfrm>
            <a:off x="11601907" y="299923"/>
            <a:ext cx="133502" cy="152705"/>
          </a:xfrm>
          <a:prstGeom prst="rect">
            <a:avLst/>
          </a:prstGeom>
        </p:spPr>
      </p:pic>
      <p:sp>
        <p:nvSpPr>
          <p:cNvPr id="47" name="Text 34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9334195" y="-485546"/>
            <a:ext cx="3810305" cy="381030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-476402" y="4867351"/>
            <a:ext cx="1904695" cy="1904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457200" y="1314907"/>
            <a:ext cx="343814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We Will </a:t>
            </a:r>
            <a:r>
              <a:rPr lang="en-US" sz="36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Cover</a:t>
            </a:r>
            <a:endParaRPr lang="en-US" sz="36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 l="-181" r="-181"/>
          <a:stretch/>
        </p:blipFill>
        <p:spPr>
          <a:xfrm>
            <a:off x="457200" y="2686507"/>
            <a:ext cx="761695" cy="75895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457200" y="3066898"/>
            <a:ext cx="3381451" cy="838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 the end of this module, you will be able to apply these five core concepts to build more effective marketing strategies.</a:t>
            </a:r>
            <a:endParaRPr lang="en-US" sz="13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933602"/>
            <a:ext cx="1152144" cy="2286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7200" y="933602"/>
            <a:ext cx="1153058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5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Outcomes</a:t>
            </a:r>
            <a:endParaRPr lang="en-US" sz="9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7200" y="5572354"/>
            <a:ext cx="1218895" cy="121889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l="-3" r="-3"/>
          <a:stretch/>
        </p:blipFill>
        <p:spPr>
          <a:xfrm>
            <a:off x="4369003" y="923544"/>
            <a:ext cx="7366406" cy="914400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4597603" y="1114654"/>
            <a:ext cx="533095" cy="533095"/>
          </a:xfrm>
          <a:prstGeom prst="ellipse">
            <a:avLst/>
          </a:prstGeom>
          <a:solidFill>
            <a:srgbClr val="1A5F9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9"/>
          <p:cNvSpPr txBox="1"/>
          <p:nvPr/>
        </p:nvSpPr>
        <p:spPr>
          <a:xfrm>
            <a:off x="4742078" y="1228954"/>
            <a:ext cx="32461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800" dirty="0"/>
          </a:p>
        </p:txBody>
      </p:sp>
      <p:sp>
        <p:nvSpPr>
          <p:cNvPr id="16" name="Text 10"/>
          <p:cNvSpPr txBox="1"/>
          <p:nvPr/>
        </p:nvSpPr>
        <p:spPr>
          <a:xfrm>
            <a:off x="5359298" y="1114654"/>
            <a:ext cx="63057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 Segmentation</a:t>
            </a:r>
            <a:endParaRPr lang="en-US" sz="1300" dirty="0"/>
          </a:p>
        </p:txBody>
      </p:sp>
      <p:sp>
        <p:nvSpPr>
          <p:cNvPr id="17" name="Text 11"/>
          <p:cNvSpPr txBox="1"/>
          <p:nvPr/>
        </p:nvSpPr>
        <p:spPr>
          <a:xfrm>
            <a:off x="5359298" y="1419149"/>
            <a:ext cx="68772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Define market segmentation and explain its strategic purpose in modern marketing.</a:t>
            </a:r>
            <a:endParaRPr lang="en-US" sz="12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rcRect l="-3" r="-3"/>
          <a:stretch/>
        </p:blipFill>
        <p:spPr>
          <a:xfrm>
            <a:off x="4369003" y="1990649"/>
            <a:ext cx="7366406" cy="114300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4597603" y="2295144"/>
            <a:ext cx="533095" cy="533095"/>
          </a:xfrm>
          <a:prstGeom prst="ellipse">
            <a:avLst/>
          </a:prstGeom>
          <a:solidFill>
            <a:srgbClr val="1A5F9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3"/>
          <p:cNvSpPr txBox="1"/>
          <p:nvPr/>
        </p:nvSpPr>
        <p:spPr>
          <a:xfrm>
            <a:off x="4719218" y="2409444"/>
            <a:ext cx="37216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800" dirty="0"/>
          </a:p>
        </p:txBody>
      </p:sp>
      <p:sp>
        <p:nvSpPr>
          <p:cNvPr id="21" name="Text 14"/>
          <p:cNvSpPr txBox="1"/>
          <p:nvPr/>
        </p:nvSpPr>
        <p:spPr>
          <a:xfrm>
            <a:off x="5359298" y="2180844"/>
            <a:ext cx="63057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Four Bases</a:t>
            </a:r>
            <a:endParaRPr lang="en-US" sz="1300" dirty="0"/>
          </a:p>
        </p:txBody>
      </p:sp>
      <p:sp>
        <p:nvSpPr>
          <p:cNvPr id="22" name="Text 15"/>
          <p:cNvSpPr txBox="1"/>
          <p:nvPr/>
        </p:nvSpPr>
        <p:spPr>
          <a:xfrm>
            <a:off x="5359298" y="2486254"/>
            <a:ext cx="62682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Describe the four primary bases of segmentation: Demographic, Geographic, Psychographic, and Behavioral.</a:t>
            </a:r>
            <a:endParaRPr lang="en-US" sz="1200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7"/>
          <a:srcRect l="-3" r="-3"/>
          <a:stretch/>
        </p:blipFill>
        <p:spPr>
          <a:xfrm>
            <a:off x="4369003" y="3286354"/>
            <a:ext cx="7366406" cy="1143000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4597603" y="3590849"/>
            <a:ext cx="533095" cy="533095"/>
          </a:xfrm>
          <a:prstGeom prst="ellipse">
            <a:avLst/>
          </a:prstGeom>
          <a:solidFill>
            <a:srgbClr val="1A5F9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17"/>
          <p:cNvSpPr txBox="1"/>
          <p:nvPr/>
        </p:nvSpPr>
        <p:spPr>
          <a:xfrm>
            <a:off x="4720133" y="3705149"/>
            <a:ext cx="37216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800" dirty="0"/>
          </a:p>
        </p:txBody>
      </p:sp>
      <p:sp>
        <p:nvSpPr>
          <p:cNvPr id="26" name="Text 18"/>
          <p:cNvSpPr txBox="1"/>
          <p:nvPr/>
        </p:nvSpPr>
        <p:spPr>
          <a:xfrm>
            <a:off x="5359298" y="3476549"/>
            <a:ext cx="63057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Evaluation Criteria</a:t>
            </a:r>
            <a:endParaRPr lang="en-US" sz="1300" dirty="0"/>
          </a:p>
        </p:txBody>
      </p:sp>
      <p:sp>
        <p:nvSpPr>
          <p:cNvPr id="27" name="Text 19"/>
          <p:cNvSpPr txBox="1"/>
          <p:nvPr/>
        </p:nvSpPr>
        <p:spPr>
          <a:xfrm>
            <a:off x="5359298" y="3781044"/>
            <a:ext cx="62682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Evaluate criteria for effective segments to ensure they are measurable, accessible, substantial, and actionable.</a:t>
            </a:r>
            <a:endParaRPr lang="en-US" sz="1200" dirty="0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7"/>
          <a:srcRect l="-3" r="-3"/>
          <a:stretch/>
        </p:blipFill>
        <p:spPr>
          <a:xfrm>
            <a:off x="4369003" y="4581144"/>
            <a:ext cx="7366406" cy="1143000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4597603" y="4886554"/>
            <a:ext cx="533095" cy="533095"/>
          </a:xfrm>
          <a:prstGeom prst="ellipse">
            <a:avLst/>
          </a:prstGeom>
          <a:solidFill>
            <a:srgbClr val="1A5F9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1"/>
          <p:cNvSpPr txBox="1"/>
          <p:nvPr/>
        </p:nvSpPr>
        <p:spPr>
          <a:xfrm>
            <a:off x="4707331" y="5000854"/>
            <a:ext cx="391363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800" dirty="0"/>
          </a:p>
        </p:txBody>
      </p:sp>
      <p:sp>
        <p:nvSpPr>
          <p:cNvPr id="31" name="Text 22"/>
          <p:cNvSpPr txBox="1"/>
          <p:nvPr/>
        </p:nvSpPr>
        <p:spPr>
          <a:xfrm>
            <a:off x="5359298" y="4772254"/>
            <a:ext cx="63057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Targeting Strategies</a:t>
            </a:r>
            <a:endParaRPr lang="en-US" sz="1300" dirty="0"/>
          </a:p>
        </p:txBody>
      </p:sp>
      <p:sp>
        <p:nvSpPr>
          <p:cNvPr id="32" name="Text 23"/>
          <p:cNvSpPr txBox="1"/>
          <p:nvPr/>
        </p:nvSpPr>
        <p:spPr>
          <a:xfrm>
            <a:off x="5359298" y="5076749"/>
            <a:ext cx="62682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Compare and contrast undifferentiated, differentiated, and concentrated targeting strategies.</a:t>
            </a:r>
            <a:endParaRPr lang="en-US" sz="1200" dirty="0"/>
          </a:p>
        </p:txBody>
      </p:sp>
      <p:pic>
        <p:nvPicPr>
          <p:cNvPr id="33" name="Image 7" descr="preencoded.png"/>
          <p:cNvPicPr>
            <a:picLocks noChangeAspect="1"/>
          </p:cNvPicPr>
          <p:nvPr/>
        </p:nvPicPr>
        <p:blipFill>
          <a:blip r:embed="rId6"/>
          <a:srcRect l="-3" r="-3"/>
          <a:stretch/>
        </p:blipFill>
        <p:spPr>
          <a:xfrm>
            <a:off x="4369003" y="5876849"/>
            <a:ext cx="7366406" cy="914400"/>
          </a:xfrm>
          <a:prstGeom prst="rect">
            <a:avLst/>
          </a:prstGeom>
        </p:spPr>
      </p:pic>
      <p:sp>
        <p:nvSpPr>
          <p:cNvPr id="34" name="Shape 24"/>
          <p:cNvSpPr/>
          <p:nvPr/>
        </p:nvSpPr>
        <p:spPr>
          <a:xfrm>
            <a:off x="4597603" y="6067044"/>
            <a:ext cx="533095" cy="533095"/>
          </a:xfrm>
          <a:prstGeom prst="ellipse">
            <a:avLst/>
          </a:prstGeom>
          <a:solidFill>
            <a:srgbClr val="1A5F9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5"/>
          <p:cNvSpPr txBox="1"/>
          <p:nvPr/>
        </p:nvSpPr>
        <p:spPr>
          <a:xfrm>
            <a:off x="4718304" y="6181344"/>
            <a:ext cx="37216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800" dirty="0"/>
          </a:p>
        </p:txBody>
      </p:sp>
      <p:sp>
        <p:nvSpPr>
          <p:cNvPr id="36" name="Text 26"/>
          <p:cNvSpPr txBox="1"/>
          <p:nvPr/>
        </p:nvSpPr>
        <p:spPr>
          <a:xfrm>
            <a:off x="5359298" y="6067044"/>
            <a:ext cx="63057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Buyer Behavior</a:t>
            </a:r>
            <a:endParaRPr lang="en-US" sz="1300" dirty="0"/>
          </a:p>
        </p:txBody>
      </p:sp>
      <p:sp>
        <p:nvSpPr>
          <p:cNvPr id="37" name="Text 27"/>
          <p:cNvSpPr txBox="1"/>
          <p:nvPr/>
        </p:nvSpPr>
        <p:spPr>
          <a:xfrm>
            <a:off x="5359298" y="6372454"/>
            <a:ext cx="68772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 how buyer behavior and decision processes influence targeting and messaging.</a:t>
            </a:r>
            <a:endParaRPr lang="en-US" sz="1200" dirty="0"/>
          </a:p>
        </p:txBody>
      </p:sp>
      <p:sp>
        <p:nvSpPr>
          <p:cNvPr id="38" name="Shape 28"/>
          <p:cNvSpPr/>
          <p:nvPr/>
        </p:nvSpPr>
        <p:spPr>
          <a:xfrm>
            <a:off x="0" y="0"/>
            <a:ext cx="12191695" cy="4663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29"/>
          <p:cNvSpPr/>
          <p:nvPr/>
        </p:nvSpPr>
        <p:spPr>
          <a:xfrm>
            <a:off x="0" y="4572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0"/>
          <p:cNvSpPr/>
          <p:nvPr/>
        </p:nvSpPr>
        <p:spPr>
          <a:xfrm>
            <a:off x="457200" y="38405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1"/>
          <p:cNvSpPr txBox="1"/>
          <p:nvPr/>
        </p:nvSpPr>
        <p:spPr>
          <a:xfrm>
            <a:off x="685800" y="0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42" name="Text 32"/>
          <p:cNvSpPr txBox="1"/>
          <p:nvPr/>
        </p:nvSpPr>
        <p:spPr>
          <a:xfrm>
            <a:off x="685800" y="267005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43" name="Text 33"/>
          <p:cNvSpPr txBox="1"/>
          <p:nvPr/>
        </p:nvSpPr>
        <p:spPr>
          <a:xfrm>
            <a:off x="10264140" y="133502"/>
            <a:ext cx="148498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Learning Objectives</a:t>
            </a:r>
            <a:endParaRPr lang="en-US" sz="1000" dirty="0"/>
          </a:p>
        </p:txBody>
      </p:sp>
      <p:pic>
        <p:nvPicPr>
          <p:cNvPr id="44" name="Image 8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2705" y="152705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476549" y="1190549"/>
            <a:ext cx="5238598" cy="5238598"/>
          </a:xfrm>
          <a:prstGeom prst="ellipse">
            <a:avLst/>
          </a:prstGeom>
          <a:noFill/>
          <a:ln w="254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04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106570" y="6366053"/>
            <a:ext cx="8200339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54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Result: High Cost of Acquisition, Low Customer Lifetime Value</a:t>
            </a:r>
            <a:endParaRPr lang="en-US" sz="10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 l="-3425" r="-3425"/>
          <a:stretch/>
        </p:blipFill>
        <p:spPr>
          <a:xfrm>
            <a:off x="3888029" y="6393485"/>
            <a:ext cx="142646" cy="133502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48402" y="2762402"/>
            <a:ext cx="2095805" cy="2095805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5447995" y="3685946"/>
            <a:ext cx="1305763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Targeting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Everyone</a:t>
            </a:r>
            <a:endParaRPr lang="en-US" sz="15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>
            <a:alphaModFix amt="90000"/>
          </a:blip>
          <a:srcRect l="-27" r="-27"/>
          <a:stretch/>
        </p:blipFill>
        <p:spPr>
          <a:xfrm>
            <a:off x="5881421" y="3228746"/>
            <a:ext cx="428854" cy="342900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5234940" y="4238244"/>
            <a:ext cx="172364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>
                    <a:alpha val="8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Strategy of "No Strategy"</a:t>
            </a:r>
            <a:endParaRPr lang="en-US" sz="900" dirty="0"/>
          </a:p>
        </p:txBody>
      </p:sp>
      <p:sp>
        <p:nvSpPr>
          <p:cNvPr id="12" name="Shape 7"/>
          <p:cNvSpPr/>
          <p:nvPr/>
        </p:nvSpPr>
        <p:spPr>
          <a:xfrm>
            <a:off x="4762195" y="1493215"/>
            <a:ext cx="2667305" cy="819302"/>
          </a:xfrm>
          <a:prstGeom prst="roundRect">
            <a:avLst>
              <a:gd name="adj" fmla="val 10382"/>
            </a:avLst>
          </a:prstGeom>
          <a:solidFill>
            <a:srgbClr val="FFFFFF"/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8"/>
          <p:cNvSpPr/>
          <p:nvPr/>
        </p:nvSpPr>
        <p:spPr>
          <a:xfrm>
            <a:off x="4762195" y="1493215"/>
            <a:ext cx="47549" cy="819302"/>
          </a:xfrm>
          <a:prstGeom prst="roundRect">
            <a:avLst>
              <a:gd name="adj" fmla="val 178890"/>
            </a:avLst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9"/>
          <p:cNvSpPr/>
          <p:nvPr/>
        </p:nvSpPr>
        <p:spPr>
          <a:xfrm>
            <a:off x="4953305" y="1636776"/>
            <a:ext cx="381305" cy="38130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rcRect t="-180" b="-180"/>
          <a:stretch/>
        </p:blipFill>
        <p:spPr>
          <a:xfrm>
            <a:off x="5095951" y="1751076"/>
            <a:ext cx="95098" cy="152705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5447995" y="1636776"/>
            <a:ext cx="21406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Unclear Value Proposition</a:t>
            </a:r>
            <a:endParaRPr lang="en-US" sz="1000" dirty="0"/>
          </a:p>
        </p:txBody>
      </p:sp>
      <p:sp>
        <p:nvSpPr>
          <p:cNvPr id="17" name="Text 11"/>
          <p:cNvSpPr txBox="1"/>
          <p:nvPr/>
        </p:nvSpPr>
        <p:spPr>
          <a:xfrm>
            <a:off x="5447995" y="1865376"/>
            <a:ext cx="1912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 benefits don't resonate strongly with any specific group.</a:t>
            </a:r>
            <a:endParaRPr lang="en-US" sz="900" dirty="0"/>
          </a:p>
        </p:txBody>
      </p:sp>
      <p:sp>
        <p:nvSpPr>
          <p:cNvPr id="18" name="Shape 12"/>
          <p:cNvSpPr/>
          <p:nvPr/>
        </p:nvSpPr>
        <p:spPr>
          <a:xfrm>
            <a:off x="7696505" y="2468880"/>
            <a:ext cx="2667305" cy="972007"/>
          </a:xfrm>
          <a:prstGeom prst="roundRect">
            <a:avLst>
              <a:gd name="adj" fmla="val 7378"/>
            </a:avLst>
          </a:prstGeom>
          <a:solidFill>
            <a:srgbClr val="FFFFFF"/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3"/>
          <p:cNvSpPr/>
          <p:nvPr/>
        </p:nvSpPr>
        <p:spPr>
          <a:xfrm>
            <a:off x="7696505" y="2468880"/>
            <a:ext cx="47549" cy="972007"/>
          </a:xfrm>
          <a:prstGeom prst="roundRect">
            <a:avLst>
              <a:gd name="adj" fmla="val 150829"/>
            </a:avLst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4"/>
          <p:cNvSpPr/>
          <p:nvPr/>
        </p:nvSpPr>
        <p:spPr>
          <a:xfrm>
            <a:off x="7886700" y="2611526"/>
            <a:ext cx="381305" cy="38130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01000" y="2725826"/>
            <a:ext cx="152705" cy="15270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8382305" y="2611526"/>
            <a:ext cx="1914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Generic Messaging</a:t>
            </a:r>
            <a:endParaRPr lang="en-US" sz="1000" dirty="0"/>
          </a:p>
        </p:txBody>
      </p:sp>
      <p:sp>
        <p:nvSpPr>
          <p:cNvPr id="23" name="Text 16"/>
          <p:cNvSpPr txBox="1"/>
          <p:nvPr/>
        </p:nvSpPr>
        <p:spPr>
          <a:xfrm>
            <a:off x="8382305" y="2840126"/>
            <a:ext cx="19120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"Vanilla" communication leads to low engagement and click-through rates.</a:t>
            </a:r>
            <a:endParaRPr lang="en-US" sz="900" dirty="0"/>
          </a:p>
        </p:txBody>
      </p:sp>
      <p:sp>
        <p:nvSpPr>
          <p:cNvPr id="24" name="Shape 17"/>
          <p:cNvSpPr/>
          <p:nvPr/>
        </p:nvSpPr>
        <p:spPr>
          <a:xfrm>
            <a:off x="7330745" y="4819802"/>
            <a:ext cx="2667305" cy="819302"/>
          </a:xfrm>
          <a:prstGeom prst="roundRect">
            <a:avLst>
              <a:gd name="adj" fmla="val 10382"/>
            </a:avLst>
          </a:prstGeom>
          <a:solidFill>
            <a:srgbClr val="FFFFFF"/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18"/>
          <p:cNvSpPr/>
          <p:nvPr/>
        </p:nvSpPr>
        <p:spPr>
          <a:xfrm>
            <a:off x="7330745" y="4819802"/>
            <a:ext cx="47549" cy="819302"/>
          </a:xfrm>
          <a:prstGeom prst="roundRect">
            <a:avLst>
              <a:gd name="adj" fmla="val 178890"/>
            </a:avLst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7520940" y="4962449"/>
            <a:ext cx="381305" cy="38130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8"/>
          <a:srcRect l="-33" r="-33"/>
          <a:stretch/>
        </p:blipFill>
        <p:spPr>
          <a:xfrm>
            <a:off x="7626096" y="5076749"/>
            <a:ext cx="171907" cy="152705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8016545" y="4962449"/>
            <a:ext cx="1914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Wasted Budget</a:t>
            </a:r>
            <a:endParaRPr lang="en-US" sz="1000" dirty="0"/>
          </a:p>
        </p:txBody>
      </p:sp>
      <p:sp>
        <p:nvSpPr>
          <p:cNvPr id="29" name="Text 21"/>
          <p:cNvSpPr txBox="1"/>
          <p:nvPr/>
        </p:nvSpPr>
        <p:spPr>
          <a:xfrm>
            <a:off x="8016545" y="5191049"/>
            <a:ext cx="1912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Spending across broad channels reaches too many non-buyers.</a:t>
            </a:r>
            <a:endParaRPr lang="en-US" sz="900" dirty="0"/>
          </a:p>
        </p:txBody>
      </p:sp>
      <p:sp>
        <p:nvSpPr>
          <p:cNvPr id="30" name="Shape 22"/>
          <p:cNvSpPr/>
          <p:nvPr/>
        </p:nvSpPr>
        <p:spPr>
          <a:xfrm>
            <a:off x="2194560" y="4819802"/>
            <a:ext cx="2667305" cy="819302"/>
          </a:xfrm>
          <a:prstGeom prst="roundRect">
            <a:avLst>
              <a:gd name="adj" fmla="val 10382"/>
            </a:avLst>
          </a:prstGeom>
          <a:solidFill>
            <a:srgbClr val="FFFFFF"/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3"/>
          <p:cNvSpPr/>
          <p:nvPr/>
        </p:nvSpPr>
        <p:spPr>
          <a:xfrm>
            <a:off x="2194560" y="4819802"/>
            <a:ext cx="47549" cy="819302"/>
          </a:xfrm>
          <a:prstGeom prst="roundRect">
            <a:avLst>
              <a:gd name="adj" fmla="val 178890"/>
            </a:avLst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4"/>
          <p:cNvSpPr/>
          <p:nvPr/>
        </p:nvSpPr>
        <p:spPr>
          <a:xfrm>
            <a:off x="2384755" y="4962449"/>
            <a:ext cx="381305" cy="38130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rcRect t="-180" b="-180"/>
          <a:stretch/>
        </p:blipFill>
        <p:spPr>
          <a:xfrm>
            <a:off x="2527402" y="5076749"/>
            <a:ext cx="95098" cy="152705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2880360" y="4962449"/>
            <a:ext cx="1914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Weak Positioning</a:t>
            </a:r>
            <a:endParaRPr lang="en-US" sz="1000" dirty="0"/>
          </a:p>
        </p:txBody>
      </p:sp>
      <p:sp>
        <p:nvSpPr>
          <p:cNvPr id="35" name="Text 26"/>
          <p:cNvSpPr txBox="1"/>
          <p:nvPr/>
        </p:nvSpPr>
        <p:spPr>
          <a:xfrm>
            <a:off x="2880360" y="5191049"/>
            <a:ext cx="1912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Vulnerable to competitors who serve specific niches better.</a:t>
            </a:r>
            <a:endParaRPr lang="en-US" sz="900" dirty="0"/>
          </a:p>
        </p:txBody>
      </p:sp>
      <p:sp>
        <p:nvSpPr>
          <p:cNvPr id="36" name="Shape 27"/>
          <p:cNvSpPr/>
          <p:nvPr/>
        </p:nvSpPr>
        <p:spPr>
          <a:xfrm>
            <a:off x="1828800" y="2468880"/>
            <a:ext cx="2667305" cy="819302"/>
          </a:xfrm>
          <a:prstGeom prst="roundRect">
            <a:avLst>
              <a:gd name="adj" fmla="val 10382"/>
            </a:avLst>
          </a:prstGeom>
          <a:solidFill>
            <a:srgbClr val="FFFFFF"/>
          </a:solidFill>
          <a:ln/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8"/>
          <p:cNvSpPr/>
          <p:nvPr/>
        </p:nvSpPr>
        <p:spPr>
          <a:xfrm>
            <a:off x="1828800" y="2468880"/>
            <a:ext cx="47549" cy="819302"/>
          </a:xfrm>
          <a:prstGeom prst="roundRect">
            <a:avLst>
              <a:gd name="adj" fmla="val 178890"/>
            </a:avLst>
          </a:prstGeom>
          <a:solidFill>
            <a:srgbClr val="DC2626"/>
          </a:solidFill>
          <a:ln w="12700">
            <a:solidFill>
              <a:srgbClr val="DC262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29"/>
          <p:cNvSpPr/>
          <p:nvPr/>
        </p:nvSpPr>
        <p:spPr>
          <a:xfrm>
            <a:off x="2018995" y="2611526"/>
            <a:ext cx="381305" cy="38130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0"/>
          <p:cNvSpPr txBox="1"/>
          <p:nvPr/>
        </p:nvSpPr>
        <p:spPr>
          <a:xfrm>
            <a:off x="2514600" y="2611526"/>
            <a:ext cx="1914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Conversion</a:t>
            </a:r>
            <a:endParaRPr lang="en-US" sz="1000" dirty="0"/>
          </a:p>
        </p:txBody>
      </p:sp>
      <p:sp>
        <p:nvSpPr>
          <p:cNvPr id="40" name="Text 31"/>
          <p:cNvSpPr txBox="1"/>
          <p:nvPr/>
        </p:nvSpPr>
        <p:spPr>
          <a:xfrm>
            <a:off x="2514600" y="2840126"/>
            <a:ext cx="19120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Poor retention and conversion because the fit is never "just right".</a:t>
            </a:r>
            <a:endParaRPr lang="en-US" sz="900" dirty="0"/>
          </a:p>
        </p:txBody>
      </p:sp>
      <p:sp>
        <p:nvSpPr>
          <p:cNvPr id="41" name="Shape 32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33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34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35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45" name="Text 36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46" name="Text 37"/>
          <p:cNvSpPr txBox="1"/>
          <p:nvPr/>
        </p:nvSpPr>
        <p:spPr>
          <a:xfrm>
            <a:off x="10255910" y="280721"/>
            <a:ext cx="149687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"Everyone" Trap</a:t>
            </a:r>
            <a:endParaRPr lang="en-US" sz="1000" dirty="0"/>
          </a:p>
        </p:txBody>
      </p:sp>
      <p:pic>
        <p:nvPicPr>
          <p:cNvPr id="47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05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362102" y="847649"/>
            <a:ext cx="1146840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</a:t>
            </a:r>
            <a:r>
              <a:rPr lang="en-US" sz="36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Segmentation</a:t>
            </a:r>
            <a:r>
              <a:rPr lang="en-US" sz="36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3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t="-400" b="-400"/>
          <a:stretch/>
        </p:blipFill>
        <p:spPr>
          <a:xfrm>
            <a:off x="5639105" y="1457554"/>
            <a:ext cx="914400" cy="38405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400507" y="4591202"/>
            <a:ext cx="113925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105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Strategic Benefits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alphaModFix amt="5000"/>
          </a:blip>
          <a:srcRect l="-13" r="-13"/>
          <a:stretch/>
        </p:blipFill>
        <p:spPr>
          <a:xfrm>
            <a:off x="10439705" y="6403543"/>
            <a:ext cx="1371600" cy="1218895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>
            <a:alphaModFix amt="5000"/>
          </a:blip>
          <a:srcRect l="-23" r="-23"/>
          <a:stretch/>
        </p:blipFill>
        <p:spPr>
          <a:xfrm>
            <a:off x="381305" y="1228954"/>
            <a:ext cx="1524305" cy="121889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rcRect l="-3" r="-3"/>
          <a:stretch/>
        </p:blipFill>
        <p:spPr>
          <a:xfrm>
            <a:off x="1218895" y="1876349"/>
            <a:ext cx="9753905" cy="2104949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2438705" y="2257654"/>
            <a:ext cx="82680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Formal Definition</a:t>
            </a:r>
            <a:endParaRPr lang="en-US" sz="900" dirty="0"/>
          </a:p>
        </p:txBody>
      </p:sp>
      <p:sp>
        <p:nvSpPr>
          <p:cNvPr id="12" name="Text 6"/>
          <p:cNvSpPr txBox="1"/>
          <p:nvPr/>
        </p:nvSpPr>
        <p:spPr>
          <a:xfrm>
            <a:off x="2438705" y="2486254"/>
            <a:ext cx="8239658" cy="1114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process of dividing a broad consumer or business market into  based on shared characteristics, needs, or behaviors. </a:t>
            </a:r>
            <a:endParaRPr lang="en-US" sz="18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76095" y="2333549"/>
            <a:ext cx="457200" cy="45720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8704" y="3147974"/>
            <a:ext cx="3372307" cy="276149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438704" y="3156842"/>
            <a:ext cx="3372307" cy="2770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smaller, meaningful groups</a:t>
            </a:r>
            <a:endParaRPr lang="en-US" sz="1800" dirty="0"/>
          </a:p>
        </p:txBody>
      </p:sp>
      <p:sp>
        <p:nvSpPr>
          <p:cNvPr id="16" name="Text 8"/>
          <p:cNvSpPr txBox="1"/>
          <p:nvPr/>
        </p:nvSpPr>
        <p:spPr>
          <a:xfrm>
            <a:off x="1485900" y="1686154"/>
            <a:ext cx="4846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000" dirty="0">
                <a:solidFill>
                  <a:srgbClr val="1A5F96">
                    <a:alpha val="10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“</a:t>
            </a:r>
            <a:endParaRPr lang="en-US" sz="60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rcRect l="-12" r="-12"/>
          <a:stretch/>
        </p:blipFill>
        <p:spPr>
          <a:xfrm>
            <a:off x="609905" y="5086807"/>
            <a:ext cx="3454603" cy="2535631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003450" y="5429707"/>
            <a:ext cx="666598" cy="666598"/>
          </a:xfrm>
          <a:prstGeom prst="rect">
            <a:avLst/>
          </a:prstGeom>
        </p:spPr>
      </p:pic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2203704" y="5629046"/>
            <a:ext cx="267005" cy="26700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1773936" y="6286500"/>
            <a:ext cx="11338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Better Fit</a:t>
            </a:r>
            <a:endParaRPr lang="en-US" sz="1500" dirty="0"/>
          </a:p>
        </p:txBody>
      </p:sp>
      <p:sp>
        <p:nvSpPr>
          <p:cNvPr id="21" name="Text 10"/>
          <p:cNvSpPr txBox="1"/>
          <p:nvPr/>
        </p:nvSpPr>
        <p:spPr>
          <a:xfrm>
            <a:off x="875995" y="6667805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Match offerings precisely to specific segment needs rather than forcing a generic solution on everyone.</a:t>
            </a:r>
            <a:endParaRPr lang="en-US" sz="1000" dirty="0"/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2"/>
          <a:srcRect l="-10" r="-10"/>
          <a:stretch/>
        </p:blipFill>
        <p:spPr>
          <a:xfrm>
            <a:off x="4369003" y="5086807"/>
            <a:ext cx="3454603" cy="2535631"/>
          </a:xfrm>
          <a:prstGeom prst="rect">
            <a:avLst/>
          </a:prstGeom>
        </p:spPr>
      </p:pic>
      <p:pic>
        <p:nvPicPr>
          <p:cNvPr id="23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762549" y="5429707"/>
            <a:ext cx="666598" cy="666598"/>
          </a:xfrm>
          <a:prstGeom prst="rect">
            <a:avLst/>
          </a:prstGeom>
        </p:spPr>
      </p:pic>
      <p:pic>
        <p:nvPicPr>
          <p:cNvPr id="24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962802" y="5629046"/>
            <a:ext cx="267005" cy="267005"/>
          </a:xfrm>
          <a:prstGeom prst="rect">
            <a:avLst/>
          </a:prstGeom>
        </p:spPr>
      </p:pic>
      <p:sp>
        <p:nvSpPr>
          <p:cNvPr id="25" name="Text 11"/>
          <p:cNvSpPr txBox="1"/>
          <p:nvPr/>
        </p:nvSpPr>
        <p:spPr>
          <a:xfrm>
            <a:off x="5511089" y="6286500"/>
            <a:ext cx="117957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Efficiency</a:t>
            </a:r>
            <a:endParaRPr lang="en-US" sz="1500" dirty="0"/>
          </a:p>
        </p:txBody>
      </p:sp>
      <p:sp>
        <p:nvSpPr>
          <p:cNvPr id="26" name="Text 12"/>
          <p:cNvSpPr txBox="1"/>
          <p:nvPr/>
        </p:nvSpPr>
        <p:spPr>
          <a:xfrm>
            <a:off x="4635094" y="6667805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Maximize ROI by directing marketing spend only toward the most responsive and profitable groups.</a:t>
            </a:r>
            <a:endParaRPr lang="en-US" sz="1000" dirty="0"/>
          </a:p>
        </p:txBody>
      </p:sp>
      <p:pic>
        <p:nvPicPr>
          <p:cNvPr id="27" name="Image 12" descr="preencoded.png"/>
          <p:cNvPicPr>
            <a:picLocks noChangeAspect="1"/>
          </p:cNvPicPr>
          <p:nvPr/>
        </p:nvPicPr>
        <p:blipFill>
          <a:blip r:embed="rId15"/>
          <a:srcRect l="-12" r="-12"/>
          <a:stretch/>
        </p:blipFill>
        <p:spPr>
          <a:xfrm>
            <a:off x="8128102" y="5086807"/>
            <a:ext cx="3454603" cy="2535631"/>
          </a:xfrm>
          <a:prstGeom prst="rect">
            <a:avLst/>
          </a:prstGeom>
        </p:spPr>
      </p:pic>
      <p:pic>
        <p:nvPicPr>
          <p:cNvPr id="28" name="Image 13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521647" y="5429707"/>
            <a:ext cx="666598" cy="666598"/>
          </a:xfrm>
          <a:prstGeom prst="rect">
            <a:avLst/>
          </a:prstGeom>
        </p:spPr>
      </p:pic>
      <p:pic>
        <p:nvPicPr>
          <p:cNvPr id="29" name="Image 14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721901" y="5629046"/>
            <a:ext cx="267005" cy="267005"/>
          </a:xfrm>
          <a:prstGeom prst="rect">
            <a:avLst/>
          </a:prstGeom>
        </p:spPr>
      </p:pic>
      <p:sp>
        <p:nvSpPr>
          <p:cNvPr id="30" name="Text 13"/>
          <p:cNvSpPr txBox="1"/>
          <p:nvPr/>
        </p:nvSpPr>
        <p:spPr>
          <a:xfrm>
            <a:off x="8941003" y="6286500"/>
            <a:ext cx="18342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Personalization</a:t>
            </a:r>
            <a:endParaRPr lang="en-US" sz="1500" dirty="0"/>
          </a:p>
        </p:txBody>
      </p:sp>
      <p:sp>
        <p:nvSpPr>
          <p:cNvPr id="31" name="Text 14"/>
          <p:cNvSpPr txBox="1"/>
          <p:nvPr/>
        </p:nvSpPr>
        <p:spPr>
          <a:xfrm>
            <a:off x="8395106" y="6667805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 highly relevant messaging and experiences that resonate personally, driving higher conversion rates.</a:t>
            </a:r>
            <a:endParaRPr lang="en-US" sz="1000" dirty="0"/>
          </a:p>
        </p:txBody>
      </p:sp>
      <p:sp>
        <p:nvSpPr>
          <p:cNvPr id="32" name="Shape 15"/>
          <p:cNvSpPr/>
          <p:nvPr/>
        </p:nvSpPr>
        <p:spPr>
          <a:xfrm>
            <a:off x="0" y="0"/>
            <a:ext cx="12191695" cy="46634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16"/>
          <p:cNvSpPr/>
          <p:nvPr/>
        </p:nvSpPr>
        <p:spPr>
          <a:xfrm>
            <a:off x="0" y="457200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17"/>
          <p:cNvSpPr/>
          <p:nvPr/>
        </p:nvSpPr>
        <p:spPr>
          <a:xfrm>
            <a:off x="457200" y="38405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18"/>
          <p:cNvSpPr txBox="1"/>
          <p:nvPr/>
        </p:nvSpPr>
        <p:spPr>
          <a:xfrm>
            <a:off x="685800" y="0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36" name="Text 19"/>
          <p:cNvSpPr txBox="1"/>
          <p:nvPr/>
        </p:nvSpPr>
        <p:spPr>
          <a:xfrm>
            <a:off x="685800" y="267005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37" name="Text 20"/>
          <p:cNvSpPr txBox="1"/>
          <p:nvPr/>
        </p:nvSpPr>
        <p:spPr>
          <a:xfrm>
            <a:off x="10564978" y="133502"/>
            <a:ext cx="110002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Concepts</a:t>
            </a:r>
            <a:endParaRPr lang="en-US" sz="1000" dirty="0"/>
          </a:p>
        </p:txBody>
      </p:sp>
      <p:pic>
        <p:nvPicPr>
          <p:cNvPr id="38" name="Image 15" descr="preencoded.png"/>
          <p:cNvPicPr>
            <a:picLocks noChangeAspect="1"/>
          </p:cNvPicPr>
          <p:nvPr/>
        </p:nvPicPr>
        <p:blipFill>
          <a:blip r:embed="rId18"/>
          <a:srcRect l="-33" r="-33"/>
          <a:stretch/>
        </p:blipFill>
        <p:spPr>
          <a:xfrm>
            <a:off x="11563502" y="152705"/>
            <a:ext cx="171907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761695"/>
            <a:ext cx="6105449" cy="6096305"/>
          </a:xfrm>
          <a:prstGeom prst="rect">
            <a:avLst/>
          </a:prstGeom>
          <a:solidFill>
            <a:srgbClr val="F1F5F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096305" y="761695"/>
            <a:ext cx="9144" cy="6096305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05" y="1143000"/>
            <a:ext cx="2523744" cy="3145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81305" y="1143000"/>
            <a:ext cx="2524658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5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Before: Generic Approach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/>
          <a:stretch/>
        </p:blipFill>
        <p:spPr>
          <a:xfrm>
            <a:off x="381305" y="1642262"/>
            <a:ext cx="457200" cy="457200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381305" y="2489911"/>
            <a:ext cx="54489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7415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"Smoothies for Everyone"</a:t>
            </a:r>
            <a:endParaRPr lang="en-US" sz="1800" dirty="0"/>
          </a:p>
        </p:txBody>
      </p:sp>
      <p:sp>
        <p:nvSpPr>
          <p:cNvPr id="10" name="Text 6"/>
          <p:cNvSpPr txBox="1"/>
          <p:nvPr/>
        </p:nvSpPr>
        <p:spPr>
          <a:xfrm>
            <a:off x="381305" y="2871216"/>
            <a:ext cx="602041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Treating the entire campus as one homogeneous market with a single marketing mix.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381305" y="3545129"/>
            <a:ext cx="304495" cy="304495"/>
          </a:xfrm>
          <a:prstGeom prst="ellipse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 l="-133" r="-133"/>
          <a:stretch/>
        </p:blipFill>
        <p:spPr>
          <a:xfrm>
            <a:off x="490118" y="3640226"/>
            <a:ext cx="85954" cy="114300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800100" y="3545129"/>
            <a:ext cx="284378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One-Size Menu</a:t>
            </a:r>
            <a:endParaRPr lang="en-US" sz="1000" dirty="0"/>
          </a:p>
        </p:txBody>
      </p:sp>
      <p:sp>
        <p:nvSpPr>
          <p:cNvPr id="14" name="Text 9"/>
          <p:cNvSpPr txBox="1"/>
          <p:nvPr/>
        </p:nvSpPr>
        <p:spPr>
          <a:xfrm>
            <a:off x="800100" y="3735324"/>
            <a:ext cx="32534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 menu options regardless of customer goals.</a:t>
            </a:r>
            <a:endParaRPr lang="en-US" sz="900" dirty="0"/>
          </a:p>
        </p:txBody>
      </p:sp>
      <p:sp>
        <p:nvSpPr>
          <p:cNvPr id="15" name="Shape 10"/>
          <p:cNvSpPr/>
          <p:nvPr/>
        </p:nvSpPr>
        <p:spPr>
          <a:xfrm>
            <a:off x="381305" y="4039819"/>
            <a:ext cx="304495" cy="304495"/>
          </a:xfrm>
          <a:prstGeom prst="ellipse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rcRect l="-1911" r="-1911"/>
          <a:stretch/>
        </p:blipFill>
        <p:spPr>
          <a:xfrm>
            <a:off x="466344" y="4134917"/>
            <a:ext cx="133502" cy="114300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800100" y="4039819"/>
            <a:ext cx="295259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 Promotions</a:t>
            </a:r>
            <a:endParaRPr lang="en-US" sz="1000" dirty="0"/>
          </a:p>
        </p:txBody>
      </p:sp>
      <p:sp>
        <p:nvSpPr>
          <p:cNvPr id="18" name="Text 12"/>
          <p:cNvSpPr txBox="1"/>
          <p:nvPr/>
        </p:nvSpPr>
        <p:spPr>
          <a:xfrm>
            <a:off x="800100" y="4230929"/>
            <a:ext cx="337779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"10% off for students" posted randomly around campus.</a:t>
            </a:r>
            <a:endParaRPr lang="en-US" sz="900" dirty="0"/>
          </a:p>
        </p:txBody>
      </p:sp>
      <p:sp>
        <p:nvSpPr>
          <p:cNvPr id="19" name="Shape 13"/>
          <p:cNvSpPr/>
          <p:nvPr/>
        </p:nvSpPr>
        <p:spPr>
          <a:xfrm>
            <a:off x="381305" y="4535424"/>
            <a:ext cx="304495" cy="304495"/>
          </a:xfrm>
          <a:prstGeom prst="ellipse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76402" y="4630522"/>
            <a:ext cx="114300" cy="114300"/>
          </a:xfrm>
          <a:prstGeom prst="rect">
            <a:avLst/>
          </a:prstGeom>
        </p:spPr>
      </p:pic>
      <p:sp>
        <p:nvSpPr>
          <p:cNvPr id="21" name="Text 14"/>
          <p:cNvSpPr txBox="1"/>
          <p:nvPr/>
        </p:nvSpPr>
        <p:spPr>
          <a:xfrm>
            <a:off x="800100" y="4535424"/>
            <a:ext cx="202082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Inconsistent Traffic</a:t>
            </a:r>
            <a:endParaRPr lang="en-US" sz="1000" dirty="0"/>
          </a:p>
        </p:txBody>
      </p:sp>
      <p:sp>
        <p:nvSpPr>
          <p:cNvPr id="22" name="Text 15"/>
          <p:cNvSpPr txBox="1"/>
          <p:nvPr/>
        </p:nvSpPr>
        <p:spPr>
          <a:xfrm>
            <a:off x="800100" y="4725619"/>
            <a:ext cx="231251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Unpredictable rushes and dead zones.</a:t>
            </a:r>
            <a:endParaRPr lang="en-US" sz="900" dirty="0"/>
          </a:p>
        </p:txBody>
      </p:sp>
      <p:sp>
        <p:nvSpPr>
          <p:cNvPr id="23" name="Shape 16"/>
          <p:cNvSpPr/>
          <p:nvPr/>
        </p:nvSpPr>
        <p:spPr>
          <a:xfrm>
            <a:off x="381305" y="5467198"/>
            <a:ext cx="5333695" cy="1009498"/>
          </a:xfrm>
          <a:prstGeom prst="roundRect">
            <a:avLst>
              <a:gd name="adj" fmla="val 6836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7"/>
          <p:cNvSpPr txBox="1"/>
          <p:nvPr/>
        </p:nvSpPr>
        <p:spPr>
          <a:xfrm>
            <a:off x="543154" y="5629046"/>
            <a:ext cx="5125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Struggle</a:t>
            </a:r>
            <a:endParaRPr lang="en-US" sz="900" dirty="0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rcRect t="-100" b="-100"/>
          <a:stretch/>
        </p:blipFill>
        <p:spPr>
          <a:xfrm>
            <a:off x="543154" y="5915254"/>
            <a:ext cx="114300" cy="152705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733349" y="5857646"/>
            <a:ext cx="22677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F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Customer Retention</a:t>
            </a:r>
            <a:endParaRPr lang="en-US" sz="1300" dirty="0"/>
          </a:p>
        </p:txBody>
      </p:sp>
      <p:sp>
        <p:nvSpPr>
          <p:cNvPr id="27" name="Text 19"/>
          <p:cNvSpPr txBox="1"/>
          <p:nvPr/>
        </p:nvSpPr>
        <p:spPr>
          <a:xfrm>
            <a:off x="543154" y="6163056"/>
            <a:ext cx="5125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Customers felt the brand was "okay" but not for them.</a:t>
            </a:r>
            <a:endParaRPr lang="en-US" sz="900" dirty="0"/>
          </a:p>
        </p:txBody>
      </p:sp>
      <p:sp>
        <p:nvSpPr>
          <p:cNvPr id="28" name="Shape 20"/>
          <p:cNvSpPr/>
          <p:nvPr/>
        </p:nvSpPr>
        <p:spPr>
          <a:xfrm>
            <a:off x="6100877" y="761695"/>
            <a:ext cx="6096305" cy="60963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2182" y="1143000"/>
            <a:ext cx="2590495" cy="314554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6482182" y="1143000"/>
            <a:ext cx="2591410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5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After: Segmented Strategy</a:t>
            </a:r>
            <a:endParaRPr lang="en-US" sz="1000" dirty="0"/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482182" y="1642262"/>
            <a:ext cx="457200" cy="457200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6482182" y="2489911"/>
            <a:ext cx="54489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Tailored Experiences</a:t>
            </a:r>
            <a:endParaRPr lang="en-US" sz="1800" dirty="0"/>
          </a:p>
        </p:txBody>
      </p:sp>
      <p:sp>
        <p:nvSpPr>
          <p:cNvPr id="33" name="Text 23"/>
          <p:cNvSpPr txBox="1"/>
          <p:nvPr/>
        </p:nvSpPr>
        <p:spPr>
          <a:xfrm>
            <a:off x="6482182" y="2871216"/>
            <a:ext cx="602041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Dividing the market into distinct groups and customizing the offer for each.</a:t>
            </a:r>
            <a:endParaRPr lang="en-US" sz="1000" dirty="0"/>
          </a:p>
        </p:txBody>
      </p:sp>
      <p:sp>
        <p:nvSpPr>
          <p:cNvPr id="34" name="Shape 24"/>
          <p:cNvSpPr/>
          <p:nvPr/>
        </p:nvSpPr>
        <p:spPr>
          <a:xfrm>
            <a:off x="6482182" y="3545129"/>
            <a:ext cx="304495" cy="3044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11"/>
          <a:srcRect t="-80" b="-80"/>
          <a:stretch/>
        </p:blipFill>
        <p:spPr>
          <a:xfrm>
            <a:off x="6562649" y="3640226"/>
            <a:ext cx="142646" cy="114300"/>
          </a:xfrm>
          <a:prstGeom prst="rect">
            <a:avLst/>
          </a:prstGeom>
        </p:spPr>
      </p:pic>
      <p:sp>
        <p:nvSpPr>
          <p:cNvPr id="36" name="Text 25"/>
          <p:cNvSpPr txBox="1"/>
          <p:nvPr/>
        </p:nvSpPr>
        <p:spPr>
          <a:xfrm>
            <a:off x="6900977" y="3545129"/>
            <a:ext cx="242773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Distinct Segments</a:t>
            </a:r>
            <a:endParaRPr lang="en-US" sz="1000" dirty="0"/>
          </a:p>
        </p:txBody>
      </p:sp>
      <p:sp>
        <p:nvSpPr>
          <p:cNvPr id="37" name="Text 26"/>
          <p:cNvSpPr txBox="1"/>
          <p:nvPr/>
        </p:nvSpPr>
        <p:spPr>
          <a:xfrm>
            <a:off x="6900977" y="3735324"/>
            <a:ext cx="241035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Athletes:</a:t>
            </a: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High protein, post-workout.</a:t>
            </a:r>
            <a:endParaRPr lang="en-US" sz="900" dirty="0"/>
          </a:p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Budget Students:</a:t>
            </a: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Value combos, grab-and-go.</a:t>
            </a:r>
            <a:endParaRPr lang="en-US" sz="900" dirty="0"/>
          </a:p>
          <a:p>
            <a:pPr marL="0" indent="0" algn="l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Wellness Seekers:</a:t>
            </a: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Detox greens, organic. </a:t>
            </a:r>
            <a:endParaRPr lang="en-US" sz="900" dirty="0"/>
          </a:p>
        </p:txBody>
      </p:sp>
      <p:sp>
        <p:nvSpPr>
          <p:cNvPr id="38" name="Shape 27"/>
          <p:cNvSpPr/>
          <p:nvPr/>
        </p:nvSpPr>
        <p:spPr>
          <a:xfrm>
            <a:off x="6482182" y="4345229"/>
            <a:ext cx="304495" cy="3044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9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577279" y="4440326"/>
            <a:ext cx="114300" cy="114300"/>
          </a:xfrm>
          <a:prstGeom prst="rect">
            <a:avLst/>
          </a:prstGeom>
        </p:spPr>
      </p:pic>
      <p:sp>
        <p:nvSpPr>
          <p:cNvPr id="40" name="Text 28"/>
          <p:cNvSpPr txBox="1"/>
          <p:nvPr/>
        </p:nvSpPr>
        <p:spPr>
          <a:xfrm>
            <a:off x="6900977" y="4345229"/>
            <a:ext cx="30486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Timed Offers</a:t>
            </a:r>
            <a:endParaRPr lang="en-US" sz="1000" dirty="0"/>
          </a:p>
        </p:txBody>
      </p:sp>
      <p:sp>
        <p:nvSpPr>
          <p:cNvPr id="41" name="Text 29"/>
          <p:cNvSpPr txBox="1"/>
          <p:nvPr/>
        </p:nvSpPr>
        <p:spPr>
          <a:xfrm>
            <a:off x="6900977" y="4535424"/>
            <a:ext cx="348843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Morning protein push vs. afternoon "study boost" promos.</a:t>
            </a:r>
            <a:endParaRPr lang="en-US" sz="900" dirty="0"/>
          </a:p>
        </p:txBody>
      </p:sp>
      <p:sp>
        <p:nvSpPr>
          <p:cNvPr id="42" name="Shape 30"/>
          <p:cNvSpPr/>
          <p:nvPr/>
        </p:nvSpPr>
        <p:spPr>
          <a:xfrm>
            <a:off x="6482182" y="5467198"/>
            <a:ext cx="5333695" cy="1009498"/>
          </a:xfrm>
          <a:prstGeom prst="roundRect">
            <a:avLst>
              <a:gd name="adj" fmla="val 6836"/>
            </a:avLst>
          </a:prstGeom>
          <a:solidFill>
            <a:srgbClr val="ECFDF5"/>
          </a:solidFill>
          <a:ln w="1270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1"/>
          <p:cNvSpPr txBox="1"/>
          <p:nvPr/>
        </p:nvSpPr>
        <p:spPr>
          <a:xfrm>
            <a:off x="6644030" y="5629046"/>
            <a:ext cx="5125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478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Business Results</a:t>
            </a:r>
            <a:endParaRPr lang="en-US" sz="900" dirty="0"/>
          </a:p>
        </p:txBody>
      </p:sp>
      <p:sp>
        <p:nvSpPr>
          <p:cNvPr id="44" name="Text 32"/>
          <p:cNvSpPr txBox="1"/>
          <p:nvPr/>
        </p:nvSpPr>
        <p:spPr>
          <a:xfrm>
            <a:off x="6644030" y="5857646"/>
            <a:ext cx="252648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+24%</a:t>
            </a:r>
            <a:endParaRPr lang="en-US" sz="1800" dirty="0"/>
          </a:p>
        </p:txBody>
      </p:sp>
      <p:sp>
        <p:nvSpPr>
          <p:cNvPr id="45" name="Text 33"/>
          <p:cNvSpPr txBox="1"/>
          <p:nvPr/>
        </p:nvSpPr>
        <p:spPr>
          <a:xfrm>
            <a:off x="6644030" y="6163056"/>
            <a:ext cx="252648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Visits</a:t>
            </a:r>
            <a:endParaRPr lang="en-US" sz="900" dirty="0"/>
          </a:p>
        </p:txBody>
      </p:sp>
      <p:sp>
        <p:nvSpPr>
          <p:cNvPr id="46" name="Text 34"/>
          <p:cNvSpPr txBox="1"/>
          <p:nvPr/>
        </p:nvSpPr>
        <p:spPr>
          <a:xfrm>
            <a:off x="9222638" y="5857646"/>
            <a:ext cx="252648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+15%</a:t>
            </a:r>
            <a:endParaRPr lang="en-US" sz="1800" dirty="0"/>
          </a:p>
        </p:txBody>
      </p:sp>
      <p:sp>
        <p:nvSpPr>
          <p:cNvPr id="47" name="Text 35"/>
          <p:cNvSpPr txBox="1"/>
          <p:nvPr/>
        </p:nvSpPr>
        <p:spPr>
          <a:xfrm>
            <a:off x="9222638" y="6163056"/>
            <a:ext cx="252648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Avg Order Value</a:t>
            </a:r>
            <a:endParaRPr lang="en-US" sz="900" dirty="0"/>
          </a:p>
        </p:txBody>
      </p:sp>
      <p:sp>
        <p:nvSpPr>
          <p:cNvPr id="48" name="Text 36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06</a:t>
            </a:r>
            <a:endParaRPr lang="en-US" sz="1000" dirty="0"/>
          </a:p>
        </p:txBody>
      </p:sp>
      <p:sp>
        <p:nvSpPr>
          <p:cNvPr id="49" name="Shape 37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38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39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0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53" name="Text 41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54" name="Text 42"/>
          <p:cNvSpPr txBox="1"/>
          <p:nvPr/>
        </p:nvSpPr>
        <p:spPr>
          <a:xfrm>
            <a:off x="10775290" y="280721"/>
            <a:ext cx="10323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Example</a:t>
            </a:r>
            <a:endParaRPr lang="en-US" sz="1000" dirty="0"/>
          </a:p>
        </p:txBody>
      </p:sp>
      <p:pic>
        <p:nvPicPr>
          <p:cNvPr id="55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5810098" y="3524098"/>
            <a:ext cx="571500" cy="571500"/>
          </a:xfrm>
          <a:prstGeom prst="rect">
            <a:avLst/>
          </a:prstGeom>
        </p:spPr>
      </p:pic>
      <p:pic>
        <p:nvPicPr>
          <p:cNvPr id="56" name="Image 11" descr="preencoded.png"/>
          <p:cNvPicPr>
            <a:picLocks noChangeAspect="1"/>
          </p:cNvPicPr>
          <p:nvPr/>
        </p:nvPicPr>
        <p:blipFill>
          <a:blip r:embed="rId14"/>
          <a:srcRect l="-57" r="-57"/>
          <a:stretch/>
        </p:blipFill>
        <p:spPr>
          <a:xfrm>
            <a:off x="5995721" y="3696005"/>
            <a:ext cx="200254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362102" y="1143000"/>
            <a:ext cx="114684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Criteria for </a:t>
            </a:r>
            <a:r>
              <a:rPr lang="en-US" sz="27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Effective</a:t>
            </a:r>
            <a:r>
              <a:rPr lang="en-US" sz="27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Segmentation</a:t>
            </a:r>
            <a:endParaRPr lang="en-US" sz="2700" dirty="0"/>
          </a:p>
        </p:txBody>
      </p:sp>
      <p:sp>
        <p:nvSpPr>
          <p:cNvPr id="5" name="Text 3"/>
          <p:cNvSpPr txBox="1"/>
          <p:nvPr/>
        </p:nvSpPr>
        <p:spPr>
          <a:xfrm>
            <a:off x="2095805" y="1638605"/>
            <a:ext cx="80010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be useful, market segments must rate favorably on these four key attributes.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457200" y="2286000"/>
            <a:ext cx="2648102" cy="38862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2273198" y="2438705"/>
            <a:ext cx="75895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45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3333902" y="2286000"/>
            <a:ext cx="2648102" cy="3886200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5070348" y="2438705"/>
            <a:ext cx="81015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45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6210605" y="2286000"/>
            <a:ext cx="2648102" cy="3886200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7947050" y="2438705"/>
            <a:ext cx="81015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45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9087307" y="2286000"/>
            <a:ext cx="2648102" cy="3886200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0762488" y="2438705"/>
            <a:ext cx="87691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4500" dirty="0"/>
          </a:p>
        </p:txBody>
      </p:sp>
      <p:sp>
        <p:nvSpPr>
          <p:cNvPr id="14" name="Text 8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07</a:t>
            </a:r>
            <a:endParaRPr lang="en-US" sz="1000" dirty="0"/>
          </a:p>
        </p:txBody>
      </p:sp>
      <p:sp>
        <p:nvSpPr>
          <p:cNvPr id="15" name="Shape 9"/>
          <p:cNvSpPr/>
          <p:nvPr/>
        </p:nvSpPr>
        <p:spPr>
          <a:xfrm>
            <a:off x="1399946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28546" y="2857500"/>
            <a:ext cx="304495" cy="304495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1167689" y="3619195"/>
            <a:ext cx="12289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Measurable</a:t>
            </a:r>
            <a:endParaRPr lang="en-US" sz="1500" dirty="0"/>
          </a:p>
        </p:txBody>
      </p:sp>
      <p:sp>
        <p:nvSpPr>
          <p:cNvPr id="18" name="Text 11"/>
          <p:cNvSpPr txBox="1"/>
          <p:nvPr/>
        </p:nvSpPr>
        <p:spPr>
          <a:xfrm>
            <a:off x="609905" y="4000500"/>
            <a:ext cx="23436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you quantify the size, purchasing power, and profiles of the segment?</a:t>
            </a:r>
            <a:endParaRPr lang="en-US" sz="10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1591056" y="4586630"/>
            <a:ext cx="381305" cy="38405"/>
          </a:xfrm>
          <a:prstGeom prst="rect">
            <a:avLst/>
          </a:prstGeom>
        </p:spPr>
      </p:pic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1208837" y="4959706"/>
            <a:ext cx="105156" cy="114300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1389888" y="4919472"/>
            <a:ext cx="115671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Identifiable traits</a:t>
            </a:r>
            <a:endParaRPr lang="en-US" sz="100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1208837" y="5211166"/>
            <a:ext cx="105156" cy="114300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1389888" y="5170932"/>
            <a:ext cx="108813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Data availability</a:t>
            </a:r>
            <a:endParaRPr lang="en-US" sz="1000" dirty="0"/>
          </a:p>
        </p:txBody>
      </p:sp>
      <p:sp>
        <p:nvSpPr>
          <p:cNvPr id="24" name="Shape 14"/>
          <p:cNvSpPr/>
          <p:nvPr/>
        </p:nvSpPr>
        <p:spPr>
          <a:xfrm>
            <a:off x="4276649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505249" y="2857500"/>
            <a:ext cx="304495" cy="304495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4046220" y="3619195"/>
            <a:ext cx="122346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Accessible</a:t>
            </a:r>
            <a:endParaRPr lang="en-US" sz="1500" dirty="0"/>
          </a:p>
        </p:txBody>
      </p:sp>
      <p:sp>
        <p:nvSpPr>
          <p:cNvPr id="27" name="Text 16"/>
          <p:cNvSpPr txBox="1"/>
          <p:nvPr/>
        </p:nvSpPr>
        <p:spPr>
          <a:xfrm>
            <a:off x="3486607" y="4000500"/>
            <a:ext cx="2343607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the market segment be effectively reached and served with your marketing mix?</a:t>
            </a:r>
            <a:endParaRPr lang="en-US" sz="10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4466844" y="4803343"/>
            <a:ext cx="381305" cy="38405"/>
          </a:xfrm>
          <a:prstGeom prst="rect">
            <a:avLst/>
          </a:prstGeom>
        </p:spPr>
      </p:pic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3959352" y="5176418"/>
            <a:ext cx="105156" cy="114300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4140403" y="5136185"/>
            <a:ext cx="138348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Media habits known</a:t>
            </a:r>
            <a:endParaRPr lang="en-US" sz="1000" dirty="0"/>
          </a:p>
        </p:txBody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3959352" y="5427878"/>
            <a:ext cx="105156" cy="114300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4140403" y="5387645"/>
            <a:ext cx="145115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Distribution channels</a:t>
            </a:r>
            <a:endParaRPr lang="en-US" sz="1000" dirty="0"/>
          </a:p>
        </p:txBody>
      </p:sp>
      <p:sp>
        <p:nvSpPr>
          <p:cNvPr id="33" name="Shape 19"/>
          <p:cNvSpPr/>
          <p:nvPr/>
        </p:nvSpPr>
        <p:spPr>
          <a:xfrm>
            <a:off x="7153351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8"/>
          <a:srcRect l="-50" r="-50"/>
          <a:stretch/>
        </p:blipFill>
        <p:spPr>
          <a:xfrm>
            <a:off x="7362749" y="2857500"/>
            <a:ext cx="342900" cy="304495"/>
          </a:xfrm>
          <a:prstGeom prst="rect">
            <a:avLst/>
          </a:prstGeom>
        </p:spPr>
      </p:pic>
      <p:sp>
        <p:nvSpPr>
          <p:cNvPr id="35" name="Text 20"/>
          <p:cNvSpPr txBox="1"/>
          <p:nvPr/>
        </p:nvSpPr>
        <p:spPr>
          <a:xfrm>
            <a:off x="6864401" y="3619195"/>
            <a:ext cx="134508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Substantial</a:t>
            </a:r>
            <a:endParaRPr lang="en-US" sz="1500" dirty="0"/>
          </a:p>
        </p:txBody>
      </p:sp>
      <p:sp>
        <p:nvSpPr>
          <p:cNvPr id="36" name="Text 21"/>
          <p:cNvSpPr txBox="1"/>
          <p:nvPr/>
        </p:nvSpPr>
        <p:spPr>
          <a:xfrm>
            <a:off x="6362395" y="4000500"/>
            <a:ext cx="2343607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the segment large or profitable enough to warrant a tailored marketing program?</a:t>
            </a:r>
            <a:endParaRPr lang="en-US" sz="1000" dirty="0"/>
          </a:p>
        </p:txBody>
      </p:sp>
      <p:pic>
        <p:nvPicPr>
          <p:cNvPr id="37" name="Image 13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7343546" y="4803343"/>
            <a:ext cx="381305" cy="38405"/>
          </a:xfrm>
          <a:prstGeom prst="rect">
            <a:avLst/>
          </a:prstGeom>
        </p:spPr>
      </p:pic>
      <p:pic>
        <p:nvPicPr>
          <p:cNvPr id="38" name="Image 14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6890004" y="5176418"/>
            <a:ext cx="105156" cy="114300"/>
          </a:xfrm>
          <a:prstGeom prst="rect">
            <a:avLst/>
          </a:prstGeom>
        </p:spPr>
      </p:pic>
      <p:sp>
        <p:nvSpPr>
          <p:cNvPr id="39" name="Text 22"/>
          <p:cNvSpPr txBox="1"/>
          <p:nvPr/>
        </p:nvSpPr>
        <p:spPr>
          <a:xfrm>
            <a:off x="7071055" y="5136185"/>
            <a:ext cx="102047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Profit potential</a:t>
            </a:r>
            <a:endParaRPr lang="en-US" sz="1000" dirty="0"/>
          </a:p>
        </p:txBody>
      </p:sp>
      <p:pic>
        <p:nvPicPr>
          <p:cNvPr id="40" name="Image 15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6890004" y="5427878"/>
            <a:ext cx="105156" cy="114300"/>
          </a:xfrm>
          <a:prstGeom prst="rect">
            <a:avLst/>
          </a:prstGeom>
        </p:spPr>
      </p:pic>
      <p:sp>
        <p:nvSpPr>
          <p:cNvPr id="41" name="Text 23"/>
          <p:cNvSpPr txBox="1"/>
          <p:nvPr/>
        </p:nvSpPr>
        <p:spPr>
          <a:xfrm>
            <a:off x="7071055" y="5387645"/>
            <a:ext cx="132679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Sustainable growth</a:t>
            </a:r>
            <a:endParaRPr lang="en-US" sz="1000" dirty="0"/>
          </a:p>
        </p:txBody>
      </p:sp>
      <p:sp>
        <p:nvSpPr>
          <p:cNvPr id="42" name="Shape 24"/>
          <p:cNvSpPr/>
          <p:nvPr/>
        </p:nvSpPr>
        <p:spPr>
          <a:xfrm>
            <a:off x="10030054" y="2628900"/>
            <a:ext cx="761695" cy="761695"/>
          </a:xfrm>
          <a:prstGeom prst="ellipse">
            <a:avLst/>
          </a:prstGeom>
          <a:solidFill>
            <a:srgbClr val="F0F9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16" descr="preencoded.png"/>
          <p:cNvPicPr>
            <a:picLocks noChangeAspect="1"/>
          </p:cNvPicPr>
          <p:nvPr/>
        </p:nvPicPr>
        <p:blipFill>
          <a:blip r:embed="rId9"/>
          <a:srcRect l="-90" r="-90"/>
          <a:stretch/>
        </p:blipFill>
        <p:spPr>
          <a:xfrm>
            <a:off x="10220249" y="2857500"/>
            <a:ext cx="381305" cy="304495"/>
          </a:xfrm>
          <a:prstGeom prst="rect">
            <a:avLst/>
          </a:prstGeom>
        </p:spPr>
      </p:pic>
      <p:sp>
        <p:nvSpPr>
          <p:cNvPr id="44" name="Text 25"/>
          <p:cNvSpPr txBox="1"/>
          <p:nvPr/>
        </p:nvSpPr>
        <p:spPr>
          <a:xfrm>
            <a:off x="9800539" y="3619195"/>
            <a:ext cx="122529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Actionable</a:t>
            </a:r>
            <a:endParaRPr lang="en-US" sz="1500" dirty="0"/>
          </a:p>
        </p:txBody>
      </p:sp>
      <p:sp>
        <p:nvSpPr>
          <p:cNvPr id="45" name="Text 26"/>
          <p:cNvSpPr txBox="1"/>
          <p:nvPr/>
        </p:nvSpPr>
        <p:spPr>
          <a:xfrm>
            <a:off x="9239098" y="4000500"/>
            <a:ext cx="2343607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you design effective programs to attract and serve the segment with your resources?</a:t>
            </a:r>
            <a:endParaRPr lang="en-US" sz="1000" dirty="0"/>
          </a:p>
        </p:txBody>
      </p:sp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5"/>
          <a:srcRect t="-360" b="-360"/>
          <a:stretch/>
        </p:blipFill>
        <p:spPr>
          <a:xfrm>
            <a:off x="10220249" y="4803343"/>
            <a:ext cx="381305" cy="38405"/>
          </a:xfrm>
          <a:prstGeom prst="rect">
            <a:avLst/>
          </a:prstGeom>
        </p:spPr>
      </p:pic>
      <p:pic>
        <p:nvPicPr>
          <p:cNvPr id="47" name="Image 18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9657893" y="5176418"/>
            <a:ext cx="105156" cy="114300"/>
          </a:xfrm>
          <a:prstGeom prst="rect">
            <a:avLst/>
          </a:prstGeom>
        </p:spPr>
      </p:pic>
      <p:sp>
        <p:nvSpPr>
          <p:cNvPr id="48" name="Text 27"/>
          <p:cNvSpPr txBox="1"/>
          <p:nvPr/>
        </p:nvSpPr>
        <p:spPr>
          <a:xfrm>
            <a:off x="9838944" y="5136185"/>
            <a:ext cx="133776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Resource capability</a:t>
            </a:r>
            <a:endParaRPr lang="en-US" sz="1000" dirty="0"/>
          </a:p>
        </p:txBody>
      </p:sp>
      <p:pic>
        <p:nvPicPr>
          <p:cNvPr id="49" name="Image 19" descr="preencoded.png"/>
          <p:cNvPicPr>
            <a:picLocks noChangeAspect="1"/>
          </p:cNvPicPr>
          <p:nvPr/>
        </p:nvPicPr>
        <p:blipFill>
          <a:blip r:embed="rId6"/>
          <a:srcRect l="-2571" r="-2571"/>
          <a:stretch/>
        </p:blipFill>
        <p:spPr>
          <a:xfrm>
            <a:off x="9657893" y="5427878"/>
            <a:ext cx="105156" cy="114300"/>
          </a:xfrm>
          <a:prstGeom prst="rect">
            <a:avLst/>
          </a:prstGeom>
        </p:spPr>
      </p:pic>
      <p:sp>
        <p:nvSpPr>
          <p:cNvPr id="50" name="Text 28"/>
          <p:cNvSpPr txBox="1"/>
          <p:nvPr/>
        </p:nvSpPr>
        <p:spPr>
          <a:xfrm>
            <a:off x="9838944" y="5387645"/>
            <a:ext cx="158739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Competitive advantage</a:t>
            </a:r>
            <a:endParaRPr lang="en-US" sz="1000" dirty="0"/>
          </a:p>
        </p:txBody>
      </p:sp>
      <p:sp>
        <p:nvSpPr>
          <p:cNvPr id="51" name="Shape 29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30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31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32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55" name="Text 33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56" name="Text 34"/>
          <p:cNvSpPr txBox="1"/>
          <p:nvPr/>
        </p:nvSpPr>
        <p:spPr>
          <a:xfrm>
            <a:off x="10391242" y="280721"/>
            <a:ext cx="138348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Evaluation Criteria</a:t>
            </a:r>
            <a:endParaRPr lang="en-US" sz="1000" dirty="0"/>
          </a:p>
        </p:txBody>
      </p:sp>
      <p:pic>
        <p:nvPicPr>
          <p:cNvPr id="57" name="Image 20" descr="preencoded.png"/>
          <p:cNvPicPr>
            <a:picLocks noChangeAspect="1"/>
          </p:cNvPicPr>
          <p:nvPr/>
        </p:nvPicPr>
        <p:blipFill>
          <a:blip r:embed="rId10"/>
          <a:srcRect t="-100" b="-100"/>
          <a:stretch/>
        </p:blipFill>
        <p:spPr>
          <a:xfrm>
            <a:off x="11620195" y="299923"/>
            <a:ext cx="114300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08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-57607" y="990295"/>
            <a:ext cx="123069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Four </a:t>
            </a:r>
            <a:r>
              <a:rPr lang="en-US" sz="2200" b="1" dirty="0">
                <a:solidFill>
                  <a:srgbClr val="1A5F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Segmentation Bases</a:t>
            </a:r>
            <a:endParaRPr lang="en-US" sz="2200" dirty="0"/>
          </a:p>
        </p:txBody>
      </p:sp>
      <p:sp>
        <p:nvSpPr>
          <p:cNvPr id="6" name="Text 4"/>
          <p:cNvSpPr txBox="1"/>
          <p:nvPr/>
        </p:nvSpPr>
        <p:spPr>
          <a:xfrm>
            <a:off x="-57607" y="1371600"/>
            <a:ext cx="123069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Marketers typically combine these four methods to identify their best customers.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81305" y="1790395"/>
            <a:ext cx="5619902" cy="2210105"/>
          </a:xfrm>
          <a:prstGeom prst="roundRect">
            <a:avLst>
              <a:gd name="adj" fmla="val 2675"/>
            </a:avLst>
          </a:prstGeom>
          <a:solidFill>
            <a:srgbClr val="EFF6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81305" y="1790395"/>
            <a:ext cx="57607" cy="2210105"/>
          </a:xfrm>
          <a:prstGeom prst="roundRect">
            <a:avLst>
              <a:gd name="adj" fmla="val 102628"/>
            </a:avLst>
          </a:prstGeom>
          <a:solidFill>
            <a:srgbClr val="1E40AF"/>
          </a:solidFill>
          <a:ln w="12700">
            <a:solidFill>
              <a:srgbClr val="1E40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175" r="-175"/>
          <a:stretch/>
        </p:blipFill>
        <p:spPr>
          <a:xfrm>
            <a:off x="4677156" y="2848356"/>
            <a:ext cx="1505102" cy="1333195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676656" y="2038198"/>
            <a:ext cx="571500" cy="571500"/>
          </a:xfrm>
          <a:prstGeom prst="roundRect">
            <a:avLst>
              <a:gd name="adj" fmla="val 32000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5528" y="2190902"/>
            <a:ext cx="333756" cy="267005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191402" y="1790395"/>
            <a:ext cx="5619902" cy="2210105"/>
          </a:xfrm>
          <a:prstGeom prst="roundRect">
            <a:avLst>
              <a:gd name="adj" fmla="val 2675"/>
            </a:avLst>
          </a:prstGeom>
          <a:solidFill>
            <a:srgbClr val="F0F9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6191402" y="1790395"/>
            <a:ext cx="57607" cy="2210105"/>
          </a:xfrm>
          <a:prstGeom prst="roundRect">
            <a:avLst>
              <a:gd name="adj" fmla="val 102628"/>
            </a:avLst>
          </a:prstGeom>
          <a:solidFill>
            <a:srgbClr val="0EA5E9"/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>
            <a:alphaModFix amt="5000"/>
          </a:blip>
          <a:srcRect/>
          <a:stretch/>
        </p:blipFill>
        <p:spPr>
          <a:xfrm>
            <a:off x="10658246" y="2848356"/>
            <a:ext cx="1333195" cy="133319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486754" y="2038198"/>
            <a:ext cx="571500" cy="571500"/>
          </a:xfrm>
          <a:prstGeom prst="roundRect">
            <a:avLst>
              <a:gd name="adj" fmla="val 32000"/>
            </a:avLst>
          </a:prstGeom>
          <a:solidFill>
            <a:srgbClr val="E0F2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rcRect l="-685" r="-685"/>
          <a:stretch/>
        </p:blipFill>
        <p:spPr>
          <a:xfrm>
            <a:off x="6620256" y="2190902"/>
            <a:ext cx="304495" cy="267005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381305" y="4190695"/>
            <a:ext cx="5619902" cy="2210105"/>
          </a:xfrm>
          <a:prstGeom prst="roundRect">
            <a:avLst>
              <a:gd name="adj" fmla="val 2675"/>
            </a:avLst>
          </a:prstGeom>
          <a:solidFill>
            <a:srgbClr val="EEF2FF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2"/>
          <p:cNvSpPr/>
          <p:nvPr/>
        </p:nvSpPr>
        <p:spPr>
          <a:xfrm>
            <a:off x="381305" y="4190695"/>
            <a:ext cx="57607" cy="2210105"/>
          </a:xfrm>
          <a:prstGeom prst="roundRect">
            <a:avLst>
              <a:gd name="adj" fmla="val 102628"/>
            </a:avLst>
          </a:prstGeom>
          <a:solidFill>
            <a:srgbClr val="6366F1"/>
          </a:solidFill>
          <a:ln w="12700">
            <a:solidFill>
              <a:srgbClr val="6366F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>
            <a:alphaModFix amt="5000"/>
          </a:blip>
          <a:srcRect/>
          <a:stretch/>
        </p:blipFill>
        <p:spPr>
          <a:xfrm>
            <a:off x="4848149" y="5248656"/>
            <a:ext cx="1333195" cy="1333195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76656" y="4438498"/>
            <a:ext cx="571500" cy="571500"/>
          </a:xfrm>
          <a:prstGeom prst="roundRect">
            <a:avLst>
              <a:gd name="adj" fmla="val 32000"/>
            </a:avLst>
          </a:prstGeom>
          <a:solidFill>
            <a:srgbClr val="E0E7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8446" y="4591202"/>
            <a:ext cx="267005" cy="267005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6191402" y="4190695"/>
            <a:ext cx="5619902" cy="2210105"/>
          </a:xfrm>
          <a:prstGeom prst="roundRect">
            <a:avLst>
              <a:gd name="adj" fmla="val 2675"/>
            </a:avLst>
          </a:prstGeom>
          <a:solidFill>
            <a:srgbClr val="ECFDF5"/>
          </a:solidFill>
          <a:ln w="127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5"/>
          <p:cNvSpPr/>
          <p:nvPr/>
        </p:nvSpPr>
        <p:spPr>
          <a:xfrm>
            <a:off x="6191402" y="4190695"/>
            <a:ext cx="57607" cy="2210105"/>
          </a:xfrm>
          <a:prstGeom prst="roundRect">
            <a:avLst>
              <a:gd name="adj" fmla="val 102628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9">
            <a:alphaModFix amt="5000"/>
          </a:blip>
          <a:srcRect l="-175" r="-175"/>
          <a:stretch/>
        </p:blipFill>
        <p:spPr>
          <a:xfrm>
            <a:off x="10487254" y="5248656"/>
            <a:ext cx="1505102" cy="1333195"/>
          </a:xfrm>
          <a:prstGeom prst="rect">
            <a:avLst/>
          </a:prstGeom>
        </p:spPr>
      </p:pic>
      <p:sp>
        <p:nvSpPr>
          <p:cNvPr id="25" name="Shape 16"/>
          <p:cNvSpPr/>
          <p:nvPr/>
        </p:nvSpPr>
        <p:spPr>
          <a:xfrm>
            <a:off x="6486754" y="4438498"/>
            <a:ext cx="571500" cy="571500"/>
          </a:xfrm>
          <a:prstGeom prst="roundRect">
            <a:avLst>
              <a:gd name="adj" fmla="val 32000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638544" y="4591202"/>
            <a:ext cx="267005" cy="267005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1438351" y="2038198"/>
            <a:ext cx="44293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3A8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Demographic</a:t>
            </a:r>
            <a:endParaRPr lang="en-US" sz="1500" dirty="0"/>
          </a:p>
        </p:txBody>
      </p:sp>
      <p:sp>
        <p:nvSpPr>
          <p:cNvPr id="28" name="Text 18"/>
          <p:cNvSpPr txBox="1"/>
          <p:nvPr/>
        </p:nvSpPr>
        <p:spPr>
          <a:xfrm>
            <a:off x="1438351" y="2381098"/>
            <a:ext cx="43918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Grouping based on observable population characteristics. The most common and easiest to measure.</a:t>
            </a:r>
            <a:endParaRPr lang="en-US" sz="1000" dirty="0"/>
          </a:p>
        </p:txBody>
      </p:sp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8351" y="2900477"/>
            <a:ext cx="418795" cy="267005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1438351" y="2900477"/>
            <a:ext cx="419710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</a:t>
            </a:r>
            <a:endParaRPr lang="en-US" sz="900" dirty="0"/>
          </a:p>
        </p:txBody>
      </p:sp>
      <p:pic>
        <p:nvPicPr>
          <p:cNvPr id="3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7438" y="2900477"/>
            <a:ext cx="580644" cy="267005"/>
          </a:xfrm>
          <a:prstGeom prst="rect">
            <a:avLst/>
          </a:prstGeom>
        </p:spPr>
      </p:pic>
      <p:sp>
        <p:nvSpPr>
          <p:cNvPr id="32" name="Text 20"/>
          <p:cNvSpPr/>
          <p:nvPr/>
        </p:nvSpPr>
        <p:spPr>
          <a:xfrm>
            <a:off x="1907438" y="2900477"/>
            <a:ext cx="581558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Gender</a:t>
            </a:r>
            <a:endParaRPr lang="en-US" sz="900" dirty="0"/>
          </a:p>
        </p:txBody>
      </p:sp>
      <p:pic>
        <p:nvPicPr>
          <p:cNvPr id="33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44775" y="2900477"/>
            <a:ext cx="599846" cy="267005"/>
          </a:xfrm>
          <a:prstGeom prst="rect">
            <a:avLst/>
          </a:prstGeom>
        </p:spPr>
      </p:pic>
      <p:sp>
        <p:nvSpPr>
          <p:cNvPr id="34" name="Text 21"/>
          <p:cNvSpPr/>
          <p:nvPr/>
        </p:nvSpPr>
        <p:spPr>
          <a:xfrm>
            <a:off x="2544775" y="2900477"/>
            <a:ext cx="600761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Income</a:t>
            </a:r>
            <a:endParaRPr lang="en-US" sz="900" dirty="0"/>
          </a:p>
        </p:txBody>
      </p:sp>
      <p:pic>
        <p:nvPicPr>
          <p:cNvPr id="35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93085" y="2900477"/>
            <a:ext cx="724205" cy="267005"/>
          </a:xfrm>
          <a:prstGeom prst="rect">
            <a:avLst/>
          </a:prstGeom>
        </p:spPr>
      </p:pic>
      <p:sp>
        <p:nvSpPr>
          <p:cNvPr id="36" name="Text 22"/>
          <p:cNvSpPr/>
          <p:nvPr/>
        </p:nvSpPr>
        <p:spPr>
          <a:xfrm>
            <a:off x="3193085" y="2900477"/>
            <a:ext cx="724205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</a:t>
            </a:r>
            <a:endParaRPr lang="en-US" sz="900" dirty="0"/>
          </a:p>
        </p:txBody>
      </p:sp>
      <p:pic>
        <p:nvPicPr>
          <p:cNvPr id="37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69410" y="2900477"/>
            <a:ext cx="800100" cy="267005"/>
          </a:xfrm>
          <a:prstGeom prst="rect">
            <a:avLst/>
          </a:prstGeom>
        </p:spPr>
      </p:pic>
      <p:sp>
        <p:nvSpPr>
          <p:cNvPr id="38" name="Text 23"/>
          <p:cNvSpPr/>
          <p:nvPr/>
        </p:nvSpPr>
        <p:spPr>
          <a:xfrm>
            <a:off x="3969410" y="2900477"/>
            <a:ext cx="800100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Occupation</a:t>
            </a:r>
            <a:endParaRPr lang="en-US" sz="900" dirty="0"/>
          </a:p>
        </p:txBody>
      </p:sp>
      <p:sp>
        <p:nvSpPr>
          <p:cNvPr id="39" name="Text 24"/>
          <p:cNvSpPr txBox="1"/>
          <p:nvPr/>
        </p:nvSpPr>
        <p:spPr>
          <a:xfrm>
            <a:off x="7248449" y="2038198"/>
            <a:ext cx="44293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Geographic</a:t>
            </a:r>
            <a:endParaRPr lang="en-US" sz="1500" dirty="0"/>
          </a:p>
        </p:txBody>
      </p:sp>
      <p:sp>
        <p:nvSpPr>
          <p:cNvPr id="40" name="Text 25"/>
          <p:cNvSpPr txBox="1"/>
          <p:nvPr/>
        </p:nvSpPr>
        <p:spPr>
          <a:xfrm>
            <a:off x="7248449" y="2381098"/>
            <a:ext cx="43918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Grouping based on physical location and related spatial factors. Critical for local businesses.</a:t>
            </a:r>
            <a:endParaRPr lang="en-US" sz="1000" dirty="0"/>
          </a:p>
        </p:txBody>
      </p:sp>
      <p:pic>
        <p:nvPicPr>
          <p:cNvPr id="41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48449" y="2900477"/>
            <a:ext cx="571500" cy="267005"/>
          </a:xfrm>
          <a:prstGeom prst="rect">
            <a:avLst/>
          </a:prstGeom>
        </p:spPr>
      </p:pic>
      <p:sp>
        <p:nvSpPr>
          <p:cNvPr id="42" name="Text 26"/>
          <p:cNvSpPr/>
          <p:nvPr/>
        </p:nvSpPr>
        <p:spPr>
          <a:xfrm>
            <a:off x="7248449" y="2900477"/>
            <a:ext cx="571500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Region</a:t>
            </a:r>
            <a:endParaRPr lang="en-US" sz="900" dirty="0"/>
          </a:p>
        </p:txBody>
      </p:sp>
      <p:pic>
        <p:nvPicPr>
          <p:cNvPr id="43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72984" y="2900477"/>
            <a:ext cx="657454" cy="267005"/>
          </a:xfrm>
          <a:prstGeom prst="rect">
            <a:avLst/>
          </a:prstGeom>
        </p:spPr>
      </p:pic>
      <p:sp>
        <p:nvSpPr>
          <p:cNvPr id="44" name="Text 27"/>
          <p:cNvSpPr/>
          <p:nvPr/>
        </p:nvSpPr>
        <p:spPr>
          <a:xfrm>
            <a:off x="7872984" y="2900477"/>
            <a:ext cx="657454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City Size</a:t>
            </a:r>
            <a:endParaRPr lang="en-US" sz="900" dirty="0"/>
          </a:p>
        </p:txBody>
      </p:sp>
      <p:pic>
        <p:nvPicPr>
          <p:cNvPr id="45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85302" y="2900477"/>
            <a:ext cx="609905" cy="267005"/>
          </a:xfrm>
          <a:prstGeom prst="rect">
            <a:avLst/>
          </a:prstGeom>
        </p:spPr>
      </p:pic>
      <p:sp>
        <p:nvSpPr>
          <p:cNvPr id="46" name="Text 28"/>
          <p:cNvSpPr/>
          <p:nvPr/>
        </p:nvSpPr>
        <p:spPr>
          <a:xfrm>
            <a:off x="8585302" y="2900477"/>
            <a:ext cx="609905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Climate</a:t>
            </a:r>
            <a:endParaRPr lang="en-US" sz="900" dirty="0"/>
          </a:p>
        </p:txBody>
      </p:sp>
      <p:pic>
        <p:nvPicPr>
          <p:cNvPr id="47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6413" y="2900477"/>
            <a:ext cx="599846" cy="267005"/>
          </a:xfrm>
          <a:prstGeom prst="rect">
            <a:avLst/>
          </a:prstGeom>
        </p:spPr>
      </p:pic>
      <p:sp>
        <p:nvSpPr>
          <p:cNvPr id="48" name="Text 29"/>
          <p:cNvSpPr/>
          <p:nvPr/>
        </p:nvSpPr>
        <p:spPr>
          <a:xfrm>
            <a:off x="9246413" y="2900477"/>
            <a:ext cx="600761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Density</a:t>
            </a:r>
            <a:endParaRPr lang="en-US" sz="900" dirty="0"/>
          </a:p>
        </p:txBody>
      </p:sp>
      <p:pic>
        <p:nvPicPr>
          <p:cNvPr id="4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96551" y="2900477"/>
            <a:ext cx="828446" cy="267005"/>
          </a:xfrm>
          <a:prstGeom prst="rect">
            <a:avLst/>
          </a:prstGeom>
        </p:spPr>
      </p:pic>
      <p:sp>
        <p:nvSpPr>
          <p:cNvPr id="50" name="Text 30"/>
          <p:cNvSpPr/>
          <p:nvPr/>
        </p:nvSpPr>
        <p:spPr>
          <a:xfrm>
            <a:off x="9896551" y="2900477"/>
            <a:ext cx="829361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Urban/Rural</a:t>
            </a:r>
            <a:endParaRPr lang="en-US" sz="900" dirty="0"/>
          </a:p>
        </p:txBody>
      </p:sp>
      <p:sp>
        <p:nvSpPr>
          <p:cNvPr id="51" name="Text 31"/>
          <p:cNvSpPr txBox="1"/>
          <p:nvPr/>
        </p:nvSpPr>
        <p:spPr>
          <a:xfrm>
            <a:off x="1438351" y="4438498"/>
            <a:ext cx="44293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12E8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Psychographic</a:t>
            </a:r>
            <a:endParaRPr lang="en-US" sz="1500" dirty="0"/>
          </a:p>
        </p:txBody>
      </p:sp>
      <p:sp>
        <p:nvSpPr>
          <p:cNvPr id="52" name="Text 32"/>
          <p:cNvSpPr txBox="1"/>
          <p:nvPr/>
        </p:nvSpPr>
        <p:spPr>
          <a:xfrm>
            <a:off x="1438351" y="4781398"/>
            <a:ext cx="43918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30A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Grouping based on psychological traits, values, and lifestyle. explains "why" they buy.</a:t>
            </a:r>
            <a:endParaRPr lang="en-US" sz="1000" dirty="0"/>
          </a:p>
        </p:txBody>
      </p:sp>
      <p:pic>
        <p:nvPicPr>
          <p:cNvPr id="53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38351" y="5300777"/>
            <a:ext cx="647395" cy="267005"/>
          </a:xfrm>
          <a:prstGeom prst="rect">
            <a:avLst/>
          </a:prstGeom>
        </p:spPr>
      </p:pic>
      <p:sp>
        <p:nvSpPr>
          <p:cNvPr id="54" name="Text 33"/>
          <p:cNvSpPr/>
          <p:nvPr/>
        </p:nvSpPr>
        <p:spPr>
          <a:xfrm>
            <a:off x="1438351" y="5300777"/>
            <a:ext cx="648310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</a:t>
            </a:r>
            <a:endParaRPr lang="en-US" sz="900" dirty="0"/>
          </a:p>
        </p:txBody>
      </p:sp>
      <p:pic>
        <p:nvPicPr>
          <p:cNvPr id="55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42439" y="5300777"/>
            <a:ext cx="562356" cy="267005"/>
          </a:xfrm>
          <a:prstGeom prst="rect">
            <a:avLst/>
          </a:prstGeom>
        </p:spPr>
      </p:pic>
      <p:sp>
        <p:nvSpPr>
          <p:cNvPr id="56" name="Text 34"/>
          <p:cNvSpPr/>
          <p:nvPr/>
        </p:nvSpPr>
        <p:spPr>
          <a:xfrm>
            <a:off x="2142439" y="5300777"/>
            <a:ext cx="562356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Values</a:t>
            </a:r>
            <a:endParaRPr lang="en-US" sz="900" dirty="0"/>
          </a:p>
        </p:txBody>
      </p:sp>
      <p:pic>
        <p:nvPicPr>
          <p:cNvPr id="57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56002" y="5300777"/>
            <a:ext cx="790956" cy="267005"/>
          </a:xfrm>
          <a:prstGeom prst="rect">
            <a:avLst/>
          </a:prstGeom>
        </p:spPr>
      </p:pic>
      <p:sp>
        <p:nvSpPr>
          <p:cNvPr id="58" name="Text 35"/>
          <p:cNvSpPr/>
          <p:nvPr/>
        </p:nvSpPr>
        <p:spPr>
          <a:xfrm>
            <a:off x="2756002" y="5300777"/>
            <a:ext cx="790956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Personality</a:t>
            </a:r>
            <a:endParaRPr lang="en-US" sz="900" dirty="0"/>
          </a:p>
        </p:txBody>
      </p:sp>
      <p:pic>
        <p:nvPicPr>
          <p:cNvPr id="59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00907" y="5300777"/>
            <a:ext cx="666598" cy="267005"/>
          </a:xfrm>
          <a:prstGeom prst="rect">
            <a:avLst/>
          </a:prstGeom>
        </p:spPr>
      </p:pic>
      <p:sp>
        <p:nvSpPr>
          <p:cNvPr id="60" name="Text 36"/>
          <p:cNvSpPr/>
          <p:nvPr/>
        </p:nvSpPr>
        <p:spPr>
          <a:xfrm>
            <a:off x="3600907" y="5300777"/>
            <a:ext cx="667512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Interests</a:t>
            </a:r>
            <a:endParaRPr lang="en-US" sz="900" dirty="0"/>
          </a:p>
        </p:txBody>
      </p:sp>
      <p:pic>
        <p:nvPicPr>
          <p:cNvPr id="61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22369" y="5300777"/>
            <a:ext cx="666598" cy="267005"/>
          </a:xfrm>
          <a:prstGeom prst="rect">
            <a:avLst/>
          </a:prstGeom>
        </p:spPr>
      </p:pic>
      <p:sp>
        <p:nvSpPr>
          <p:cNvPr id="62" name="Text 37"/>
          <p:cNvSpPr/>
          <p:nvPr/>
        </p:nvSpPr>
        <p:spPr>
          <a:xfrm>
            <a:off x="4322369" y="5300777"/>
            <a:ext cx="667512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Opinions</a:t>
            </a:r>
            <a:endParaRPr lang="en-US" sz="900" dirty="0"/>
          </a:p>
        </p:txBody>
      </p:sp>
      <p:sp>
        <p:nvSpPr>
          <p:cNvPr id="63" name="Text 38"/>
          <p:cNvSpPr txBox="1"/>
          <p:nvPr/>
        </p:nvSpPr>
        <p:spPr>
          <a:xfrm>
            <a:off x="7248449" y="4438498"/>
            <a:ext cx="44293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Behavioral</a:t>
            </a:r>
            <a:endParaRPr lang="en-US" sz="1500" dirty="0"/>
          </a:p>
        </p:txBody>
      </p:sp>
      <p:sp>
        <p:nvSpPr>
          <p:cNvPr id="64" name="Text 39"/>
          <p:cNvSpPr txBox="1"/>
          <p:nvPr/>
        </p:nvSpPr>
        <p:spPr>
          <a:xfrm>
            <a:off x="7248449" y="4781398"/>
            <a:ext cx="43918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Grouping based on how they act toward, use, or know a product. Often the best predictor of future sales.</a:t>
            </a:r>
            <a:endParaRPr lang="en-US" sz="1000" dirty="0"/>
          </a:p>
        </p:txBody>
      </p:sp>
      <p:pic>
        <p:nvPicPr>
          <p:cNvPr id="65" name="Image 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48449" y="5300777"/>
            <a:ext cx="800100" cy="267005"/>
          </a:xfrm>
          <a:prstGeom prst="rect">
            <a:avLst/>
          </a:prstGeom>
        </p:spPr>
      </p:pic>
      <p:sp>
        <p:nvSpPr>
          <p:cNvPr id="66" name="Text 40"/>
          <p:cNvSpPr/>
          <p:nvPr/>
        </p:nvSpPr>
        <p:spPr>
          <a:xfrm>
            <a:off x="7248449" y="5300777"/>
            <a:ext cx="800100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Usage Rate</a:t>
            </a:r>
            <a:endParaRPr lang="en-US" sz="900" dirty="0"/>
          </a:p>
        </p:txBody>
      </p:sp>
      <p:pic>
        <p:nvPicPr>
          <p:cNvPr id="67" name="Image 2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9755" y="5300777"/>
            <a:ext cx="580644" cy="267005"/>
          </a:xfrm>
          <a:prstGeom prst="rect">
            <a:avLst/>
          </a:prstGeom>
        </p:spPr>
      </p:pic>
      <p:sp>
        <p:nvSpPr>
          <p:cNvPr id="68" name="Text 41"/>
          <p:cNvSpPr/>
          <p:nvPr/>
        </p:nvSpPr>
        <p:spPr>
          <a:xfrm>
            <a:off x="8099755" y="5300777"/>
            <a:ext cx="581558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Loyalty</a:t>
            </a:r>
            <a:endParaRPr lang="en-US" sz="900" dirty="0"/>
          </a:p>
        </p:txBody>
      </p:sp>
      <p:pic>
        <p:nvPicPr>
          <p:cNvPr id="69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34349" y="5300777"/>
            <a:ext cx="752551" cy="267005"/>
          </a:xfrm>
          <a:prstGeom prst="rect">
            <a:avLst/>
          </a:prstGeom>
        </p:spPr>
      </p:pic>
      <p:sp>
        <p:nvSpPr>
          <p:cNvPr id="70" name="Text 42"/>
          <p:cNvSpPr/>
          <p:nvPr/>
        </p:nvSpPr>
        <p:spPr>
          <a:xfrm>
            <a:off x="8734349" y="5300777"/>
            <a:ext cx="752551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Occasions</a:t>
            </a:r>
            <a:endParaRPr lang="en-US" sz="900" dirty="0"/>
          </a:p>
        </p:txBody>
      </p:sp>
      <p:pic>
        <p:nvPicPr>
          <p:cNvPr id="71" name="Image 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536278" y="5300777"/>
            <a:ext cx="638251" cy="267005"/>
          </a:xfrm>
          <a:prstGeom prst="rect">
            <a:avLst/>
          </a:prstGeom>
        </p:spPr>
      </p:pic>
      <p:sp>
        <p:nvSpPr>
          <p:cNvPr id="72" name="Text 43"/>
          <p:cNvSpPr/>
          <p:nvPr/>
        </p:nvSpPr>
        <p:spPr>
          <a:xfrm>
            <a:off x="9536278" y="5300777"/>
            <a:ext cx="638251" cy="26700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000000">
                <a:alpha val="5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Benefits</a:t>
            </a:r>
            <a:endParaRPr lang="en-US" sz="900" dirty="0"/>
          </a:p>
        </p:txBody>
      </p:sp>
      <p:pic>
        <p:nvPicPr>
          <p:cNvPr id="73" name="Image 27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5619902" y="3810305"/>
            <a:ext cx="952805" cy="952805"/>
          </a:xfrm>
          <a:prstGeom prst="rect">
            <a:avLst/>
          </a:prstGeom>
        </p:spPr>
      </p:pic>
      <p:pic>
        <p:nvPicPr>
          <p:cNvPr id="74" name="Image 28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5905195" y="4095598"/>
            <a:ext cx="381305" cy="381305"/>
          </a:xfrm>
          <a:prstGeom prst="rect">
            <a:avLst/>
          </a:prstGeom>
        </p:spPr>
      </p:pic>
      <p:sp>
        <p:nvSpPr>
          <p:cNvPr id="75" name="Shape 44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6" name="Shape 45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46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47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79" name="Text 48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80" name="Text 49"/>
          <p:cNvSpPr txBox="1"/>
          <p:nvPr/>
        </p:nvSpPr>
        <p:spPr>
          <a:xfrm>
            <a:off x="10479024" y="280721"/>
            <a:ext cx="120517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Framework</a:t>
            </a:r>
            <a:endParaRPr lang="en-US" sz="1000" dirty="0"/>
          </a:p>
        </p:txBody>
      </p:sp>
      <p:pic>
        <p:nvPicPr>
          <p:cNvPr id="81" name="Image 29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1582705" y="299923"/>
            <a:ext cx="1527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 txBox="1"/>
          <p:nvPr/>
        </p:nvSpPr>
        <p:spPr>
          <a:xfrm>
            <a:off x="457200" y="1067105"/>
            <a:ext cx="733440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82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Demographic Segmentation</a:t>
            </a:r>
            <a:endParaRPr lang="en-US" sz="2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457200" y="1561795"/>
            <a:ext cx="7213702" cy="938174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694944" y="1752905"/>
            <a:ext cx="68680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Dividing the market into groups based on variables such as </a:t>
            </a:r>
            <a:r>
              <a:rPr lang="en-US" sz="1300" b="1" dirty="0">
                <a:solidFill>
                  <a:srgbClr val="1E40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age, life-cycle stage, gender, income, occupation, education, religion, ethnicity, and generation</a:t>
            </a:r>
            <a:r>
              <a:rPr lang="en-US" sz="13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738628"/>
            <a:ext cx="724205" cy="31455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90956" y="2738628"/>
            <a:ext cx="390449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369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rcRect l="-2571" r="-2571"/>
          <a:stretch/>
        </p:blipFill>
        <p:spPr>
          <a:xfrm>
            <a:off x="609905" y="2835554"/>
            <a:ext cx="105156" cy="1143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273" y="2738628"/>
            <a:ext cx="952805" cy="31455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39519" y="2738628"/>
            <a:ext cx="581558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369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Gender</a:t>
            </a:r>
            <a:endParaRPr lang="en-US" sz="10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rcRect t="-80" b="-80"/>
          <a:stretch/>
        </p:blipFill>
        <p:spPr>
          <a:xfrm>
            <a:off x="1420063" y="2835554"/>
            <a:ext cx="142646" cy="114300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7031" y="2738628"/>
            <a:ext cx="933602" cy="314554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2649931" y="2738628"/>
            <a:ext cx="590702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369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Income</a:t>
            </a:r>
            <a:endParaRPr lang="en-US" sz="10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458822" y="2835554"/>
            <a:ext cx="114300" cy="114300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0245" y="2738628"/>
            <a:ext cx="1104595" cy="314554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3701491" y="2738628"/>
            <a:ext cx="734263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369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Education</a:t>
            </a:r>
            <a:endParaRPr lang="en-US" sz="1000" dirty="0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11"/>
          <a:srcRect t="-80" b="-80"/>
          <a:stretch/>
        </p:blipFill>
        <p:spPr>
          <a:xfrm>
            <a:off x="3482035" y="2835554"/>
            <a:ext cx="142646" cy="114300"/>
          </a:xfrm>
          <a:prstGeom prst="rect">
            <a:avLst/>
          </a:prstGeom>
        </p:spPr>
      </p:pic>
      <p:sp>
        <p:nvSpPr>
          <p:cNvPr id="19" name="Text 8"/>
          <p:cNvSpPr txBox="1"/>
          <p:nvPr/>
        </p:nvSpPr>
        <p:spPr>
          <a:xfrm>
            <a:off x="10584180" y="1885493"/>
            <a:ext cx="115671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it's popular:</a:t>
            </a:r>
            <a:endParaRPr lang="en-US" sz="1000" dirty="0"/>
          </a:p>
        </p:txBody>
      </p:sp>
      <p:sp>
        <p:nvSpPr>
          <p:cNvPr id="20" name="Text 9"/>
          <p:cNvSpPr txBox="1"/>
          <p:nvPr/>
        </p:nvSpPr>
        <p:spPr>
          <a:xfrm>
            <a:off x="7845552" y="2152498"/>
            <a:ext cx="389351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Easy to measure &amp; highly correlated with needs.</a:t>
            </a:r>
            <a:endParaRPr lang="en-US" sz="1200" dirty="0"/>
          </a:p>
        </p:txBody>
      </p:sp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12"/>
          <a:srcRect t="-1" b="-1"/>
          <a:stretch/>
        </p:blipFill>
        <p:spPr>
          <a:xfrm>
            <a:off x="647395" y="3352190"/>
            <a:ext cx="3441802" cy="3917290"/>
          </a:xfrm>
          <a:prstGeom prst="rect">
            <a:avLst/>
          </a:prstGeom>
        </p:spPr>
      </p:pic>
      <p:sp>
        <p:nvSpPr>
          <p:cNvPr id="22" name="Shape 10"/>
          <p:cNvSpPr/>
          <p:nvPr/>
        </p:nvSpPr>
        <p:spPr>
          <a:xfrm>
            <a:off x="657454" y="3361334"/>
            <a:ext cx="3429000" cy="647395"/>
          </a:xfrm>
          <a:prstGeom prst="roundRect">
            <a:avLst>
              <a:gd name="adj" fmla="val 33234"/>
            </a:avLst>
          </a:prstGeom>
          <a:solidFill>
            <a:srgbClr val="0D948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1"/>
          <p:cNvSpPr txBox="1"/>
          <p:nvPr/>
        </p:nvSpPr>
        <p:spPr>
          <a:xfrm>
            <a:off x="790956" y="3551530"/>
            <a:ext cx="31629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Budget Commuter</a:t>
            </a:r>
            <a:endParaRPr lang="en-US" sz="1300" dirty="0"/>
          </a:p>
        </p:txBody>
      </p:sp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56232" y="4580230"/>
            <a:ext cx="1028700" cy="237744"/>
          </a:xfrm>
          <a:prstGeom prst="rect">
            <a:avLst/>
          </a:prstGeom>
        </p:spPr>
      </p:pic>
      <p:sp>
        <p:nvSpPr>
          <p:cNvPr id="25" name="Text 12"/>
          <p:cNvSpPr/>
          <p:nvPr/>
        </p:nvSpPr>
        <p:spPr>
          <a:xfrm>
            <a:off x="1856232" y="4580230"/>
            <a:ext cx="1028700" cy="2386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42" dirty="0">
                <a:solidFill>
                  <a:srgbClr val="0F766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Value Seeker</a:t>
            </a:r>
            <a:endParaRPr lang="en-US" sz="800" dirty="0"/>
          </a:p>
        </p:txBody>
      </p:sp>
      <p:sp>
        <p:nvSpPr>
          <p:cNvPr id="26" name="Shape 13"/>
          <p:cNvSpPr/>
          <p:nvPr/>
        </p:nvSpPr>
        <p:spPr>
          <a:xfrm>
            <a:off x="895198" y="5207508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14"/>
          <p:cNvSpPr txBox="1"/>
          <p:nvPr/>
        </p:nvSpPr>
        <p:spPr>
          <a:xfrm>
            <a:off x="895198" y="4968850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Age:</a:t>
            </a:r>
            <a:endParaRPr lang="en-US" sz="1000" dirty="0"/>
          </a:p>
        </p:txBody>
      </p:sp>
      <p:sp>
        <p:nvSpPr>
          <p:cNvPr id="28" name="Text 15"/>
          <p:cNvSpPr txBox="1"/>
          <p:nvPr/>
        </p:nvSpPr>
        <p:spPr>
          <a:xfrm>
            <a:off x="1657807" y="4968850"/>
            <a:ext cx="112288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 (Sophomore)</a:t>
            </a:r>
            <a:endParaRPr lang="en-US" sz="1000" dirty="0"/>
          </a:p>
        </p:txBody>
      </p:sp>
      <p:sp>
        <p:nvSpPr>
          <p:cNvPr id="29" name="Shape 16"/>
          <p:cNvSpPr/>
          <p:nvPr/>
        </p:nvSpPr>
        <p:spPr>
          <a:xfrm>
            <a:off x="895198" y="5525719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17"/>
          <p:cNvSpPr txBox="1"/>
          <p:nvPr/>
        </p:nvSpPr>
        <p:spPr>
          <a:xfrm>
            <a:off x="895198" y="5287061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Income:</a:t>
            </a:r>
            <a:endParaRPr lang="en-US" sz="1000" dirty="0"/>
          </a:p>
        </p:txBody>
      </p:sp>
      <p:sp>
        <p:nvSpPr>
          <p:cNvPr id="31" name="Text 18"/>
          <p:cNvSpPr txBox="1"/>
          <p:nvPr/>
        </p:nvSpPr>
        <p:spPr>
          <a:xfrm>
            <a:off x="1657807" y="5287061"/>
            <a:ext cx="131490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(Part-time job)</a:t>
            </a:r>
            <a:endParaRPr lang="en-US" sz="1000" dirty="0"/>
          </a:p>
        </p:txBody>
      </p:sp>
      <p:sp>
        <p:nvSpPr>
          <p:cNvPr id="32" name="Shape 19"/>
          <p:cNvSpPr/>
          <p:nvPr/>
        </p:nvSpPr>
        <p:spPr>
          <a:xfrm>
            <a:off x="895198" y="5843930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0"/>
          <p:cNvSpPr txBox="1"/>
          <p:nvPr/>
        </p:nvSpPr>
        <p:spPr>
          <a:xfrm>
            <a:off x="895198" y="5605272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Living:</a:t>
            </a:r>
            <a:endParaRPr lang="en-US" sz="1000" dirty="0"/>
          </a:p>
        </p:txBody>
      </p:sp>
      <p:sp>
        <p:nvSpPr>
          <p:cNvPr id="34" name="Text 21"/>
          <p:cNvSpPr txBox="1"/>
          <p:nvPr/>
        </p:nvSpPr>
        <p:spPr>
          <a:xfrm>
            <a:off x="1657807" y="5605272"/>
            <a:ext cx="158739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Off-campus w/ parents</a:t>
            </a:r>
            <a:endParaRPr lang="en-US" sz="1000" dirty="0"/>
          </a:p>
        </p:txBody>
      </p:sp>
      <p:sp>
        <p:nvSpPr>
          <p:cNvPr id="35" name="Shape 22"/>
          <p:cNvSpPr/>
          <p:nvPr/>
        </p:nvSpPr>
        <p:spPr>
          <a:xfrm>
            <a:off x="895198" y="6162142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3"/>
          <p:cNvSpPr txBox="1"/>
          <p:nvPr/>
        </p:nvSpPr>
        <p:spPr>
          <a:xfrm>
            <a:off x="895198" y="5923483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Priority:</a:t>
            </a:r>
            <a:endParaRPr lang="en-US" sz="1000" dirty="0"/>
          </a:p>
        </p:txBody>
      </p:sp>
      <p:sp>
        <p:nvSpPr>
          <p:cNvPr id="37" name="Text 24"/>
          <p:cNvSpPr txBox="1"/>
          <p:nvPr/>
        </p:nvSpPr>
        <p:spPr>
          <a:xfrm>
            <a:off x="1657807" y="5923483"/>
            <a:ext cx="9528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Price &amp; Speed</a:t>
            </a:r>
            <a:endParaRPr lang="en-US" sz="1000" dirty="0"/>
          </a:p>
        </p:txBody>
      </p:sp>
      <p:sp>
        <p:nvSpPr>
          <p:cNvPr id="38" name="Shape 25"/>
          <p:cNvSpPr/>
          <p:nvPr/>
        </p:nvSpPr>
        <p:spPr>
          <a:xfrm>
            <a:off x="895198" y="6385255"/>
            <a:ext cx="2952598" cy="638251"/>
          </a:xfrm>
          <a:prstGeom prst="roundRect">
            <a:avLst>
              <a:gd name="adj" fmla="val 25660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26"/>
          <p:cNvSpPr txBox="1"/>
          <p:nvPr/>
        </p:nvSpPr>
        <p:spPr>
          <a:xfrm>
            <a:off x="1019556" y="6508699"/>
            <a:ext cx="27816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 need a quick caffeine boost before my 8am lecture, but I can't spend more than $5."</a:t>
            </a:r>
            <a:endParaRPr lang="en-US" sz="1000" dirty="0"/>
          </a:p>
        </p:txBody>
      </p:sp>
      <p:pic>
        <p:nvPicPr>
          <p:cNvPr id="40" name="Image 11" descr="preencoded.png"/>
          <p:cNvPicPr>
            <a:picLocks noChangeAspect="1"/>
          </p:cNvPicPr>
          <p:nvPr/>
        </p:nvPicPr>
        <p:blipFill>
          <a:blip r:embed="rId12"/>
          <a:srcRect t="-1" b="-1"/>
          <a:stretch/>
        </p:blipFill>
        <p:spPr>
          <a:xfrm>
            <a:off x="4375404" y="3352190"/>
            <a:ext cx="3441802" cy="3917290"/>
          </a:xfrm>
          <a:prstGeom prst="rect">
            <a:avLst/>
          </a:prstGeom>
        </p:spPr>
      </p:pic>
      <p:sp>
        <p:nvSpPr>
          <p:cNvPr id="41" name="Shape 27"/>
          <p:cNvSpPr/>
          <p:nvPr/>
        </p:nvSpPr>
        <p:spPr>
          <a:xfrm>
            <a:off x="4384548" y="3361334"/>
            <a:ext cx="3429000" cy="647395"/>
          </a:xfrm>
          <a:prstGeom prst="roundRect">
            <a:avLst>
              <a:gd name="adj" fmla="val 33234"/>
            </a:avLst>
          </a:prstGeom>
          <a:solidFill>
            <a:srgbClr val="6366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28"/>
          <p:cNvSpPr txBox="1"/>
          <p:nvPr/>
        </p:nvSpPr>
        <p:spPr>
          <a:xfrm>
            <a:off x="4518050" y="3551530"/>
            <a:ext cx="31629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International Grad</a:t>
            </a:r>
            <a:endParaRPr lang="en-US" sz="1300" dirty="0"/>
          </a:p>
        </p:txBody>
      </p:sp>
      <p:pic>
        <p:nvPicPr>
          <p:cNvPr id="43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6634" y="4580230"/>
            <a:ext cx="1143000" cy="237744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5526634" y="4580230"/>
            <a:ext cx="1143000" cy="2386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42" dirty="0">
                <a:solidFill>
                  <a:srgbClr val="4338C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Driven</a:t>
            </a:r>
            <a:endParaRPr lang="en-US" sz="800" dirty="0"/>
          </a:p>
        </p:txBody>
      </p:sp>
      <p:sp>
        <p:nvSpPr>
          <p:cNvPr id="45" name="Shape 30"/>
          <p:cNvSpPr/>
          <p:nvPr/>
        </p:nvSpPr>
        <p:spPr>
          <a:xfrm>
            <a:off x="4623206" y="5207508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1"/>
          <p:cNvSpPr txBox="1"/>
          <p:nvPr/>
        </p:nvSpPr>
        <p:spPr>
          <a:xfrm>
            <a:off x="4623206" y="4968850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Age:</a:t>
            </a:r>
            <a:endParaRPr lang="en-US" sz="1000" dirty="0"/>
          </a:p>
        </p:txBody>
      </p:sp>
      <p:sp>
        <p:nvSpPr>
          <p:cNvPr id="47" name="Text 32"/>
          <p:cNvSpPr txBox="1"/>
          <p:nvPr/>
        </p:nvSpPr>
        <p:spPr>
          <a:xfrm>
            <a:off x="5384902" y="4968850"/>
            <a:ext cx="122438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(MBA Student)</a:t>
            </a:r>
            <a:endParaRPr lang="en-US" sz="1000" dirty="0"/>
          </a:p>
        </p:txBody>
      </p:sp>
      <p:sp>
        <p:nvSpPr>
          <p:cNvPr id="48" name="Shape 33"/>
          <p:cNvSpPr/>
          <p:nvPr/>
        </p:nvSpPr>
        <p:spPr>
          <a:xfrm>
            <a:off x="4623206" y="5525719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34"/>
          <p:cNvSpPr txBox="1"/>
          <p:nvPr/>
        </p:nvSpPr>
        <p:spPr>
          <a:xfrm>
            <a:off x="4623206" y="5287061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Income:</a:t>
            </a:r>
            <a:endParaRPr lang="en-US" sz="1000" dirty="0"/>
          </a:p>
        </p:txBody>
      </p:sp>
      <p:sp>
        <p:nvSpPr>
          <p:cNvPr id="50" name="Text 35"/>
          <p:cNvSpPr txBox="1"/>
          <p:nvPr/>
        </p:nvSpPr>
        <p:spPr>
          <a:xfrm>
            <a:off x="5384902" y="5287061"/>
            <a:ext cx="10771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Allowance</a:t>
            </a:r>
            <a:endParaRPr lang="en-US" sz="1000" dirty="0"/>
          </a:p>
        </p:txBody>
      </p:sp>
      <p:sp>
        <p:nvSpPr>
          <p:cNvPr id="51" name="Shape 36"/>
          <p:cNvSpPr/>
          <p:nvPr/>
        </p:nvSpPr>
        <p:spPr>
          <a:xfrm>
            <a:off x="4623206" y="5843930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37"/>
          <p:cNvSpPr txBox="1"/>
          <p:nvPr/>
        </p:nvSpPr>
        <p:spPr>
          <a:xfrm>
            <a:off x="4623206" y="5605272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Living:</a:t>
            </a:r>
            <a:endParaRPr lang="en-US" sz="1000" dirty="0"/>
          </a:p>
        </p:txBody>
      </p:sp>
      <p:sp>
        <p:nvSpPr>
          <p:cNvPr id="53" name="Text 38"/>
          <p:cNvSpPr txBox="1"/>
          <p:nvPr/>
        </p:nvSpPr>
        <p:spPr>
          <a:xfrm>
            <a:off x="5384902" y="5605272"/>
            <a:ext cx="1383487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Luxury Student Apts</a:t>
            </a:r>
            <a:endParaRPr lang="en-US" sz="1000" dirty="0"/>
          </a:p>
        </p:txBody>
      </p:sp>
      <p:sp>
        <p:nvSpPr>
          <p:cNvPr id="54" name="Shape 39"/>
          <p:cNvSpPr/>
          <p:nvPr/>
        </p:nvSpPr>
        <p:spPr>
          <a:xfrm>
            <a:off x="4623206" y="6162142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40"/>
          <p:cNvSpPr txBox="1"/>
          <p:nvPr/>
        </p:nvSpPr>
        <p:spPr>
          <a:xfrm>
            <a:off x="4623206" y="5923483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Priority:</a:t>
            </a:r>
            <a:endParaRPr lang="en-US" sz="1000" dirty="0"/>
          </a:p>
        </p:txBody>
      </p:sp>
      <p:sp>
        <p:nvSpPr>
          <p:cNvPr id="56" name="Text 41"/>
          <p:cNvSpPr txBox="1"/>
          <p:nvPr/>
        </p:nvSpPr>
        <p:spPr>
          <a:xfrm>
            <a:off x="5384902" y="5923483"/>
            <a:ext cx="124724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&amp; Premium</a:t>
            </a:r>
            <a:endParaRPr lang="en-US" sz="1000" dirty="0"/>
          </a:p>
        </p:txBody>
      </p:sp>
      <p:sp>
        <p:nvSpPr>
          <p:cNvPr id="57" name="Shape 42"/>
          <p:cNvSpPr/>
          <p:nvPr/>
        </p:nvSpPr>
        <p:spPr>
          <a:xfrm>
            <a:off x="4623206" y="6385255"/>
            <a:ext cx="2952598" cy="638251"/>
          </a:xfrm>
          <a:prstGeom prst="roundRect">
            <a:avLst>
              <a:gd name="adj" fmla="val 25660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43"/>
          <p:cNvSpPr txBox="1"/>
          <p:nvPr/>
        </p:nvSpPr>
        <p:spPr>
          <a:xfrm>
            <a:off x="4746650" y="6508699"/>
            <a:ext cx="27816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"I'm looking for organic ingredients and a nice place to study. Price isn't an issue."</a:t>
            </a:r>
            <a:endParaRPr lang="en-US" sz="1000" dirty="0"/>
          </a:p>
        </p:txBody>
      </p:sp>
      <p:pic>
        <p:nvPicPr>
          <p:cNvPr id="59" name="Image 13" descr="preencoded.png"/>
          <p:cNvPicPr>
            <a:picLocks noChangeAspect="1"/>
          </p:cNvPicPr>
          <p:nvPr/>
        </p:nvPicPr>
        <p:blipFill>
          <a:blip r:embed="rId15"/>
          <a:srcRect t="-4" b="-4"/>
          <a:stretch/>
        </p:blipFill>
        <p:spPr>
          <a:xfrm>
            <a:off x="8102498" y="3352190"/>
            <a:ext cx="3441802" cy="3917290"/>
          </a:xfrm>
          <a:prstGeom prst="rect">
            <a:avLst/>
          </a:prstGeom>
        </p:spPr>
      </p:pic>
      <p:sp>
        <p:nvSpPr>
          <p:cNvPr id="60" name="Shape 44"/>
          <p:cNvSpPr/>
          <p:nvPr/>
        </p:nvSpPr>
        <p:spPr>
          <a:xfrm>
            <a:off x="8111642" y="3361334"/>
            <a:ext cx="3429000" cy="647395"/>
          </a:xfrm>
          <a:prstGeom prst="roundRect">
            <a:avLst>
              <a:gd name="adj" fmla="val 33234"/>
            </a:avLst>
          </a:prstGeom>
          <a:solidFill>
            <a:srgbClr val="F59E0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45"/>
          <p:cNvSpPr txBox="1"/>
          <p:nvPr/>
        </p:nvSpPr>
        <p:spPr>
          <a:xfrm>
            <a:off x="8245145" y="3551530"/>
            <a:ext cx="31629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Working Parent</a:t>
            </a:r>
            <a:endParaRPr lang="en-US" sz="1300" dirty="0"/>
          </a:p>
        </p:txBody>
      </p:sp>
      <p:pic>
        <p:nvPicPr>
          <p:cNvPr id="62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22054" y="4580230"/>
            <a:ext cx="1410005" cy="237744"/>
          </a:xfrm>
          <a:prstGeom prst="rect">
            <a:avLst/>
          </a:prstGeom>
        </p:spPr>
      </p:pic>
      <p:sp>
        <p:nvSpPr>
          <p:cNvPr id="63" name="Text 46"/>
          <p:cNvSpPr/>
          <p:nvPr/>
        </p:nvSpPr>
        <p:spPr>
          <a:xfrm>
            <a:off x="9122054" y="4580230"/>
            <a:ext cx="1410005" cy="2386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42" dirty="0">
                <a:solidFill>
                  <a:srgbClr val="B4530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Convenience Focus</a:t>
            </a:r>
            <a:endParaRPr lang="en-US" sz="800" dirty="0"/>
          </a:p>
        </p:txBody>
      </p:sp>
      <p:sp>
        <p:nvSpPr>
          <p:cNvPr id="64" name="Shape 47"/>
          <p:cNvSpPr/>
          <p:nvPr/>
        </p:nvSpPr>
        <p:spPr>
          <a:xfrm>
            <a:off x="8350301" y="5207508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48"/>
          <p:cNvSpPr txBox="1"/>
          <p:nvPr/>
        </p:nvSpPr>
        <p:spPr>
          <a:xfrm>
            <a:off x="8350301" y="4968850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Age:</a:t>
            </a:r>
            <a:endParaRPr lang="en-US" sz="1000" dirty="0"/>
          </a:p>
        </p:txBody>
      </p:sp>
      <p:sp>
        <p:nvSpPr>
          <p:cNvPr id="66" name="Text 49"/>
          <p:cNvSpPr txBox="1"/>
          <p:nvPr/>
        </p:nvSpPr>
        <p:spPr>
          <a:xfrm>
            <a:off x="9111996" y="4968850"/>
            <a:ext cx="127010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(Night Classes)</a:t>
            </a:r>
            <a:endParaRPr lang="en-US" sz="1000" dirty="0"/>
          </a:p>
        </p:txBody>
      </p:sp>
      <p:sp>
        <p:nvSpPr>
          <p:cNvPr id="67" name="Shape 50"/>
          <p:cNvSpPr/>
          <p:nvPr/>
        </p:nvSpPr>
        <p:spPr>
          <a:xfrm>
            <a:off x="8350301" y="5525719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51"/>
          <p:cNvSpPr txBox="1"/>
          <p:nvPr/>
        </p:nvSpPr>
        <p:spPr>
          <a:xfrm>
            <a:off x="8350301" y="5287061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Income:</a:t>
            </a:r>
            <a:endParaRPr lang="en-US" sz="1000" dirty="0"/>
          </a:p>
        </p:txBody>
      </p:sp>
      <p:sp>
        <p:nvSpPr>
          <p:cNvPr id="69" name="Text 52"/>
          <p:cNvSpPr txBox="1"/>
          <p:nvPr/>
        </p:nvSpPr>
        <p:spPr>
          <a:xfrm>
            <a:off x="9111996" y="5287061"/>
            <a:ext cx="120152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Middle (Full-time)</a:t>
            </a:r>
            <a:endParaRPr lang="en-US" sz="1000" dirty="0"/>
          </a:p>
        </p:txBody>
      </p:sp>
      <p:sp>
        <p:nvSpPr>
          <p:cNvPr id="70" name="Shape 53"/>
          <p:cNvSpPr/>
          <p:nvPr/>
        </p:nvSpPr>
        <p:spPr>
          <a:xfrm>
            <a:off x="8350301" y="5843930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54"/>
          <p:cNvSpPr txBox="1"/>
          <p:nvPr/>
        </p:nvSpPr>
        <p:spPr>
          <a:xfrm>
            <a:off x="8350301" y="5605272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Status:</a:t>
            </a:r>
            <a:endParaRPr lang="en-US" sz="1000" dirty="0"/>
          </a:p>
        </p:txBody>
      </p:sp>
      <p:sp>
        <p:nvSpPr>
          <p:cNvPr id="72" name="Text 55"/>
          <p:cNvSpPr txBox="1"/>
          <p:nvPr/>
        </p:nvSpPr>
        <p:spPr>
          <a:xfrm>
            <a:off x="9111996" y="5605272"/>
            <a:ext cx="10771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Married, 1 Child</a:t>
            </a:r>
            <a:endParaRPr lang="en-US" sz="1000" dirty="0"/>
          </a:p>
        </p:txBody>
      </p:sp>
      <p:sp>
        <p:nvSpPr>
          <p:cNvPr id="73" name="Shape 56"/>
          <p:cNvSpPr/>
          <p:nvPr/>
        </p:nvSpPr>
        <p:spPr>
          <a:xfrm>
            <a:off x="8350301" y="6162142"/>
            <a:ext cx="2952598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57"/>
          <p:cNvSpPr txBox="1"/>
          <p:nvPr/>
        </p:nvSpPr>
        <p:spPr>
          <a:xfrm>
            <a:off x="8350301" y="5923483"/>
            <a:ext cx="8385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Priority:</a:t>
            </a:r>
            <a:endParaRPr lang="en-US" sz="1000" dirty="0"/>
          </a:p>
        </p:txBody>
      </p:sp>
      <p:sp>
        <p:nvSpPr>
          <p:cNvPr id="75" name="Text 58"/>
          <p:cNvSpPr txBox="1"/>
          <p:nvPr/>
        </p:nvSpPr>
        <p:spPr>
          <a:xfrm>
            <a:off x="9111996" y="5923483"/>
            <a:ext cx="124724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Hours &amp; Efficiency</a:t>
            </a:r>
            <a:endParaRPr lang="en-US" sz="1000" dirty="0"/>
          </a:p>
        </p:txBody>
      </p:sp>
      <p:sp>
        <p:nvSpPr>
          <p:cNvPr id="76" name="Shape 59"/>
          <p:cNvSpPr/>
          <p:nvPr/>
        </p:nvSpPr>
        <p:spPr>
          <a:xfrm>
            <a:off x="8350301" y="6385255"/>
            <a:ext cx="2952598" cy="638251"/>
          </a:xfrm>
          <a:prstGeom prst="roundRect">
            <a:avLst>
              <a:gd name="adj" fmla="val 25660"/>
            </a:avLst>
          </a:prstGeom>
          <a:solidFill>
            <a:srgbClr val="F9FAF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60"/>
          <p:cNvSpPr txBox="1"/>
          <p:nvPr/>
        </p:nvSpPr>
        <p:spPr>
          <a:xfrm>
            <a:off x="8473745" y="6508699"/>
            <a:ext cx="27816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 need a healthy meal replacement I can grab on my way from work to night school."</a:t>
            </a:r>
            <a:endParaRPr lang="en-US" sz="1000" dirty="0"/>
          </a:p>
        </p:txBody>
      </p:sp>
      <p:sp>
        <p:nvSpPr>
          <p:cNvPr id="78" name="Text 61"/>
          <p:cNvSpPr txBox="1"/>
          <p:nvPr/>
        </p:nvSpPr>
        <p:spPr>
          <a:xfrm>
            <a:off x="11582705" y="6439205"/>
            <a:ext cx="22860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09</a:t>
            </a:r>
            <a:endParaRPr lang="en-US" sz="1000" dirty="0"/>
          </a:p>
        </p:txBody>
      </p:sp>
      <p:pic>
        <p:nvPicPr>
          <p:cNvPr id="79" name="Image 1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87906" y="3628339"/>
            <a:ext cx="761695" cy="761695"/>
          </a:xfrm>
          <a:prstGeom prst="rect">
            <a:avLst/>
          </a:prstGeom>
        </p:spPr>
      </p:pic>
      <p:pic>
        <p:nvPicPr>
          <p:cNvPr id="80" name="Image 16" descr="preencoded.png"/>
          <p:cNvPicPr>
            <a:picLocks noChangeAspect="1"/>
          </p:cNvPicPr>
          <p:nvPr/>
        </p:nvPicPr>
        <p:blipFill>
          <a:blip r:embed="rId18"/>
          <a:srcRect l="-17" r="-17"/>
          <a:stretch/>
        </p:blipFill>
        <p:spPr>
          <a:xfrm>
            <a:off x="2201875" y="3818534"/>
            <a:ext cx="333756" cy="381305"/>
          </a:xfrm>
          <a:prstGeom prst="rect">
            <a:avLst/>
          </a:prstGeom>
        </p:spPr>
      </p:pic>
      <p:pic>
        <p:nvPicPr>
          <p:cNvPr id="81" name="Image 17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715000" y="3628339"/>
            <a:ext cx="761695" cy="761695"/>
          </a:xfrm>
          <a:prstGeom prst="rect">
            <a:avLst/>
          </a:prstGeom>
        </p:spPr>
      </p:pic>
      <p:pic>
        <p:nvPicPr>
          <p:cNvPr id="82" name="Image 18" descr="preencoded.png"/>
          <p:cNvPicPr>
            <a:picLocks noChangeAspect="1"/>
          </p:cNvPicPr>
          <p:nvPr/>
        </p:nvPicPr>
        <p:blipFill>
          <a:blip r:embed="rId19"/>
          <a:srcRect l="-17" r="-17"/>
          <a:stretch/>
        </p:blipFill>
        <p:spPr>
          <a:xfrm>
            <a:off x="5928970" y="3818534"/>
            <a:ext cx="333756" cy="381305"/>
          </a:xfrm>
          <a:prstGeom prst="rect">
            <a:avLst/>
          </a:prstGeom>
        </p:spPr>
      </p:pic>
      <p:pic>
        <p:nvPicPr>
          <p:cNvPr id="83" name="Image 19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442094" y="3628339"/>
            <a:ext cx="761695" cy="761695"/>
          </a:xfrm>
          <a:prstGeom prst="rect">
            <a:avLst/>
          </a:prstGeom>
        </p:spPr>
      </p:pic>
      <p:pic>
        <p:nvPicPr>
          <p:cNvPr id="84" name="Image 2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633204" y="3818534"/>
            <a:ext cx="381305" cy="381305"/>
          </a:xfrm>
          <a:prstGeom prst="rect">
            <a:avLst/>
          </a:prstGeom>
        </p:spPr>
      </p:pic>
      <p:sp>
        <p:nvSpPr>
          <p:cNvPr id="85" name="Shape 62"/>
          <p:cNvSpPr/>
          <p:nvPr/>
        </p:nvSpPr>
        <p:spPr>
          <a:xfrm>
            <a:off x="0" y="0"/>
            <a:ext cx="12191695" cy="76169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Shape 63"/>
          <p:cNvSpPr/>
          <p:nvPr/>
        </p:nvSpPr>
        <p:spPr>
          <a:xfrm>
            <a:off x="0" y="752551"/>
            <a:ext cx="1219169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64"/>
          <p:cNvSpPr/>
          <p:nvPr/>
        </p:nvSpPr>
        <p:spPr>
          <a:xfrm>
            <a:off x="457200" y="185623"/>
            <a:ext cx="75895" cy="381305"/>
          </a:xfrm>
          <a:prstGeom prst="rect">
            <a:avLst/>
          </a:prstGeom>
          <a:solidFill>
            <a:srgbClr val="1A5F9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65"/>
          <p:cNvSpPr txBox="1"/>
          <p:nvPr/>
        </p:nvSpPr>
        <p:spPr>
          <a:xfrm>
            <a:off x="685800" y="147218"/>
            <a:ext cx="275417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Module 3</a:t>
            </a:r>
            <a:endParaRPr lang="en-US" sz="1300" dirty="0"/>
          </a:p>
        </p:txBody>
      </p:sp>
      <p:sp>
        <p:nvSpPr>
          <p:cNvPr id="89" name="Text 66"/>
          <p:cNvSpPr txBox="1"/>
          <p:nvPr/>
        </p:nvSpPr>
        <p:spPr>
          <a:xfrm>
            <a:off x="685800" y="414223"/>
            <a:ext cx="31519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Segmentation, Targeting, and Buyer Behavior</a:t>
            </a:r>
            <a:endParaRPr lang="en-US" sz="1000" dirty="0"/>
          </a:p>
        </p:txBody>
      </p:sp>
      <p:sp>
        <p:nvSpPr>
          <p:cNvPr id="90" name="Text 67"/>
          <p:cNvSpPr txBox="1"/>
          <p:nvPr/>
        </p:nvSpPr>
        <p:spPr>
          <a:xfrm>
            <a:off x="10101377" y="280721"/>
            <a:ext cx="16331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9CA3A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Basis 1: Demographic</a:t>
            </a:r>
            <a:endParaRPr lang="en-US" sz="1000" dirty="0"/>
          </a:p>
        </p:txBody>
      </p:sp>
      <p:pic>
        <p:nvPicPr>
          <p:cNvPr id="91" name="Image 21" descr="preencoded.png"/>
          <p:cNvPicPr>
            <a:picLocks noChangeAspect="1"/>
          </p:cNvPicPr>
          <p:nvPr/>
        </p:nvPicPr>
        <p:blipFill>
          <a:blip r:embed="rId21"/>
          <a:srcRect t="-180" b="-180"/>
          <a:stretch/>
        </p:blipFill>
        <p:spPr>
          <a:xfrm>
            <a:off x="11544300" y="299923"/>
            <a:ext cx="190195" cy="1527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2600</Words>
  <Application>Microsoft Macintosh PowerPoint</Application>
  <PresentationFormat>Widescreen</PresentationFormat>
  <Paragraphs>516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Montserrat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Liz Kheng-Chindavong</cp:lastModifiedBy>
  <cp:revision>2</cp:revision>
  <dcterms:created xsi:type="dcterms:W3CDTF">2026-02-15T16:36:11Z</dcterms:created>
  <dcterms:modified xsi:type="dcterms:W3CDTF">2026-02-15T22:16:47Z</dcterms:modified>
</cp:coreProperties>
</file>