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105"/>
    <p:restoredTop sz="94610"/>
  </p:normalViewPr>
  <p:slideViewPr>
    <p:cSldViewPr snapToGrid="0" snapToObjects="1">
      <p:cViewPr>
        <p:scale>
          <a:sx n="123" d="100"/>
          <a:sy n="123" d="100"/>
        </p:scale>
        <p:origin x="480" y="120"/>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069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73.png"/><Relationship Id="rId7" Type="http://schemas.openxmlformats.org/officeDocument/2006/relationships/image" Target="../media/image77.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76.png"/><Relationship Id="rId5" Type="http://schemas.openxmlformats.org/officeDocument/2006/relationships/image" Target="../media/image75.png"/><Relationship Id="rId4" Type="http://schemas.openxmlformats.org/officeDocument/2006/relationships/image" Target="../media/image74.png"/></Relationships>
</file>

<file path=ppt/slides/_rels/slide11.xml.rels><?xml version="1.0" encoding="UTF-8" standalone="yes"?>
<Relationships xmlns="http://schemas.openxmlformats.org/package/2006/relationships"><Relationship Id="rId8" Type="http://schemas.openxmlformats.org/officeDocument/2006/relationships/image" Target="../media/image81.png"/><Relationship Id="rId3" Type="http://schemas.openxmlformats.org/officeDocument/2006/relationships/image" Target="../media/image8.png"/><Relationship Id="rId7" Type="http://schemas.openxmlformats.org/officeDocument/2006/relationships/image" Target="../media/image80.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79.png"/><Relationship Id="rId5" Type="http://schemas.openxmlformats.org/officeDocument/2006/relationships/image" Target="../media/image78.png"/><Relationship Id="rId10" Type="http://schemas.openxmlformats.org/officeDocument/2006/relationships/image" Target="../media/image83.png"/><Relationship Id="rId4" Type="http://schemas.openxmlformats.org/officeDocument/2006/relationships/image" Target="../media/image18.png"/><Relationship Id="rId9" Type="http://schemas.openxmlformats.org/officeDocument/2006/relationships/image" Target="../media/image82.png"/></Relationships>
</file>

<file path=ppt/slides/_rels/slide12.xml.rels><?xml version="1.0" encoding="UTF-8" standalone="yes"?>
<Relationships xmlns="http://schemas.openxmlformats.org/package/2006/relationships"><Relationship Id="rId8" Type="http://schemas.openxmlformats.org/officeDocument/2006/relationships/image" Target="../media/image86.png"/><Relationship Id="rId13" Type="http://schemas.openxmlformats.org/officeDocument/2006/relationships/image" Target="../media/image91.png"/><Relationship Id="rId3" Type="http://schemas.openxmlformats.org/officeDocument/2006/relationships/image" Target="../media/image24.png"/><Relationship Id="rId7" Type="http://schemas.openxmlformats.org/officeDocument/2006/relationships/image" Target="../media/image44.png"/><Relationship Id="rId12" Type="http://schemas.openxmlformats.org/officeDocument/2006/relationships/image" Target="../media/image90.png"/><Relationship Id="rId17" Type="http://schemas.openxmlformats.org/officeDocument/2006/relationships/image" Target="../media/image95.png"/><Relationship Id="rId2" Type="http://schemas.openxmlformats.org/officeDocument/2006/relationships/notesSlide" Target="../notesSlides/notesSlide12.xml"/><Relationship Id="rId16" Type="http://schemas.openxmlformats.org/officeDocument/2006/relationships/image" Target="../media/image94.png"/><Relationship Id="rId1" Type="http://schemas.openxmlformats.org/officeDocument/2006/relationships/slideLayout" Target="../slideLayouts/slideLayout1.xml"/><Relationship Id="rId6" Type="http://schemas.openxmlformats.org/officeDocument/2006/relationships/image" Target="../media/image85.png"/><Relationship Id="rId11" Type="http://schemas.openxmlformats.org/officeDocument/2006/relationships/image" Target="../media/image89.png"/><Relationship Id="rId5" Type="http://schemas.openxmlformats.org/officeDocument/2006/relationships/image" Target="../media/image42.png"/><Relationship Id="rId15" Type="http://schemas.openxmlformats.org/officeDocument/2006/relationships/image" Target="../media/image93.png"/><Relationship Id="rId10" Type="http://schemas.openxmlformats.org/officeDocument/2006/relationships/image" Target="../media/image88.png"/><Relationship Id="rId4" Type="http://schemas.openxmlformats.org/officeDocument/2006/relationships/image" Target="../media/image84.png"/><Relationship Id="rId9" Type="http://schemas.openxmlformats.org/officeDocument/2006/relationships/image" Target="../media/image87.png"/><Relationship Id="rId14" Type="http://schemas.openxmlformats.org/officeDocument/2006/relationships/image" Target="../media/image92.png"/></Relationships>
</file>

<file path=ppt/slides/_rels/slide13.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8.png"/><Relationship Id="rId7"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98.png"/><Relationship Id="rId5" Type="http://schemas.openxmlformats.org/officeDocument/2006/relationships/image" Target="../media/image97.png"/><Relationship Id="rId4" Type="http://schemas.openxmlformats.org/officeDocument/2006/relationships/image" Target="../media/image96.png"/><Relationship Id="rId9" Type="http://schemas.openxmlformats.org/officeDocument/2006/relationships/image" Target="../media/image99.png"/></Relationships>
</file>

<file path=ppt/slides/_rels/slide14.xml.rels><?xml version="1.0" encoding="UTF-8" standalone="yes"?>
<Relationships xmlns="http://schemas.openxmlformats.org/package/2006/relationships"><Relationship Id="rId8" Type="http://schemas.openxmlformats.org/officeDocument/2006/relationships/image" Target="../media/image102.png"/><Relationship Id="rId13" Type="http://schemas.openxmlformats.org/officeDocument/2006/relationships/image" Target="../media/image66.png"/><Relationship Id="rId18" Type="http://schemas.openxmlformats.org/officeDocument/2006/relationships/image" Target="../media/image110.png"/><Relationship Id="rId3" Type="http://schemas.openxmlformats.org/officeDocument/2006/relationships/image" Target="../media/image24.png"/><Relationship Id="rId7" Type="http://schemas.openxmlformats.org/officeDocument/2006/relationships/image" Target="../media/image101.png"/><Relationship Id="rId12" Type="http://schemas.openxmlformats.org/officeDocument/2006/relationships/image" Target="../media/image105.png"/><Relationship Id="rId17" Type="http://schemas.openxmlformats.org/officeDocument/2006/relationships/image" Target="../media/image109.png"/><Relationship Id="rId2" Type="http://schemas.openxmlformats.org/officeDocument/2006/relationships/notesSlide" Target="../notesSlides/notesSlide14.xml"/><Relationship Id="rId16" Type="http://schemas.openxmlformats.org/officeDocument/2006/relationships/image" Target="../media/image108.png"/><Relationship Id="rId1" Type="http://schemas.openxmlformats.org/officeDocument/2006/relationships/slideLayout" Target="../slideLayouts/slideLayout1.xml"/><Relationship Id="rId6" Type="http://schemas.openxmlformats.org/officeDocument/2006/relationships/image" Target="../media/image59.png"/><Relationship Id="rId11" Type="http://schemas.openxmlformats.org/officeDocument/2006/relationships/image" Target="../media/image104.png"/><Relationship Id="rId5" Type="http://schemas.openxmlformats.org/officeDocument/2006/relationships/image" Target="../media/image58.png"/><Relationship Id="rId15" Type="http://schemas.openxmlformats.org/officeDocument/2006/relationships/image" Target="../media/image107.png"/><Relationship Id="rId10" Type="http://schemas.openxmlformats.org/officeDocument/2006/relationships/image" Target="../media/image63.png"/><Relationship Id="rId4" Type="http://schemas.openxmlformats.org/officeDocument/2006/relationships/image" Target="../media/image100.png"/><Relationship Id="rId9" Type="http://schemas.openxmlformats.org/officeDocument/2006/relationships/image" Target="../media/image103.png"/><Relationship Id="rId14" Type="http://schemas.openxmlformats.org/officeDocument/2006/relationships/image" Target="../media/image106.png"/></Relationships>
</file>

<file path=ppt/slides/_rels/slide15.xml.rels><?xml version="1.0" encoding="UTF-8" standalone="yes"?>
<Relationships xmlns="http://schemas.openxmlformats.org/package/2006/relationships"><Relationship Id="rId8" Type="http://schemas.openxmlformats.org/officeDocument/2006/relationships/image" Target="../media/image115.png"/><Relationship Id="rId3" Type="http://schemas.openxmlformats.org/officeDocument/2006/relationships/image" Target="../media/image24.png"/><Relationship Id="rId7" Type="http://schemas.openxmlformats.org/officeDocument/2006/relationships/image" Target="../media/image114.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113.png"/><Relationship Id="rId11" Type="http://schemas.openxmlformats.org/officeDocument/2006/relationships/image" Target="../media/image118.png"/><Relationship Id="rId5" Type="http://schemas.openxmlformats.org/officeDocument/2006/relationships/image" Target="../media/image112.png"/><Relationship Id="rId10" Type="http://schemas.openxmlformats.org/officeDocument/2006/relationships/image" Target="../media/image117.png"/><Relationship Id="rId4" Type="http://schemas.openxmlformats.org/officeDocument/2006/relationships/image" Target="../media/image111.png"/><Relationship Id="rId9" Type="http://schemas.openxmlformats.org/officeDocument/2006/relationships/image" Target="../media/image116.png"/></Relationships>
</file>

<file path=ppt/slides/_rels/slide16.xml.rels><?xml version="1.0" encoding="UTF-8" standalone="yes"?>
<Relationships xmlns="http://schemas.openxmlformats.org/package/2006/relationships"><Relationship Id="rId8" Type="http://schemas.openxmlformats.org/officeDocument/2006/relationships/image" Target="../media/image121.png"/><Relationship Id="rId3" Type="http://schemas.openxmlformats.org/officeDocument/2006/relationships/image" Target="../media/image24.png"/><Relationship Id="rId7" Type="http://schemas.openxmlformats.org/officeDocument/2006/relationships/image" Target="../media/image120.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119.png"/><Relationship Id="rId5" Type="http://schemas.openxmlformats.org/officeDocument/2006/relationships/image" Target="../media/image112.png"/><Relationship Id="rId10" Type="http://schemas.openxmlformats.org/officeDocument/2006/relationships/image" Target="../media/image123.png"/><Relationship Id="rId4" Type="http://schemas.openxmlformats.org/officeDocument/2006/relationships/image" Target="../media/image111.png"/><Relationship Id="rId9" Type="http://schemas.openxmlformats.org/officeDocument/2006/relationships/image" Target="../media/image122.png"/></Relationships>
</file>

<file path=ppt/slides/_rels/slide17.xml.rels><?xml version="1.0" encoding="UTF-8" standalone="yes"?>
<Relationships xmlns="http://schemas.openxmlformats.org/package/2006/relationships"><Relationship Id="rId8" Type="http://schemas.openxmlformats.org/officeDocument/2006/relationships/image" Target="../media/image128.png"/><Relationship Id="rId3" Type="http://schemas.openxmlformats.org/officeDocument/2006/relationships/image" Target="../media/image24.png"/><Relationship Id="rId7" Type="http://schemas.openxmlformats.org/officeDocument/2006/relationships/image" Target="../media/image127.png"/><Relationship Id="rId12" Type="http://schemas.openxmlformats.org/officeDocument/2006/relationships/image" Target="../media/image132.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126.png"/><Relationship Id="rId11" Type="http://schemas.openxmlformats.org/officeDocument/2006/relationships/image" Target="../media/image131.png"/><Relationship Id="rId5" Type="http://schemas.openxmlformats.org/officeDocument/2006/relationships/image" Target="../media/image125.png"/><Relationship Id="rId10" Type="http://schemas.openxmlformats.org/officeDocument/2006/relationships/image" Target="../media/image130.png"/><Relationship Id="rId4" Type="http://schemas.openxmlformats.org/officeDocument/2006/relationships/image" Target="../media/image124.png"/><Relationship Id="rId9" Type="http://schemas.openxmlformats.org/officeDocument/2006/relationships/image" Target="../media/image129.png"/></Relationships>
</file>

<file path=ppt/slides/_rels/slide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1.png"/><Relationship Id="rId4" Type="http://schemas.openxmlformats.org/officeDocument/2006/relationships/image" Target="../media/image14.png"/></Relationships>
</file>

<file path=ppt/slides/_rels/slide4.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8.png"/><Relationship Id="rId7" Type="http://schemas.openxmlformats.org/officeDocument/2006/relationships/image" Target="../media/image20.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9.png"/><Relationship Id="rId5" Type="http://schemas.openxmlformats.org/officeDocument/2006/relationships/image" Target="../media/image18.pn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png"/></Relationships>
</file>

<file path=ppt/slides/_rels/slide5.xml.rels><?xml version="1.0" encoding="UTF-8" standalone="yes"?>
<Relationships xmlns="http://schemas.openxmlformats.org/package/2006/relationships"><Relationship Id="rId8" Type="http://schemas.openxmlformats.org/officeDocument/2006/relationships/image" Target="../media/image29.png"/><Relationship Id="rId13" Type="http://schemas.openxmlformats.org/officeDocument/2006/relationships/image" Target="../media/image34.png"/><Relationship Id="rId3" Type="http://schemas.openxmlformats.org/officeDocument/2006/relationships/image" Target="../media/image24.png"/><Relationship Id="rId7" Type="http://schemas.openxmlformats.org/officeDocument/2006/relationships/image" Target="../media/image28.png"/><Relationship Id="rId12" Type="http://schemas.openxmlformats.org/officeDocument/2006/relationships/image" Target="../media/image33.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7.png"/><Relationship Id="rId11" Type="http://schemas.openxmlformats.org/officeDocument/2006/relationships/image" Target="../media/image32.png"/><Relationship Id="rId5" Type="http://schemas.openxmlformats.org/officeDocument/2006/relationships/image" Target="../media/image26.png"/><Relationship Id="rId10" Type="http://schemas.openxmlformats.org/officeDocument/2006/relationships/image" Target="../media/image31.png"/><Relationship Id="rId4" Type="http://schemas.openxmlformats.org/officeDocument/2006/relationships/image" Target="../media/image25.png"/><Relationship Id="rId9" Type="http://schemas.openxmlformats.org/officeDocument/2006/relationships/image" Target="../media/image30.png"/><Relationship Id="rId14" Type="http://schemas.openxmlformats.org/officeDocument/2006/relationships/image" Target="../media/image35.png"/></Relationships>
</file>

<file path=ppt/slides/_rels/slide6.xml.rels><?xml version="1.0" encoding="UTF-8" standalone="yes"?>
<Relationships xmlns="http://schemas.openxmlformats.org/package/2006/relationships"><Relationship Id="rId8" Type="http://schemas.openxmlformats.org/officeDocument/2006/relationships/image" Target="../media/image40.png"/><Relationship Id="rId3" Type="http://schemas.openxmlformats.org/officeDocument/2006/relationships/image" Target="../media/image8.png"/><Relationship Id="rId7" Type="http://schemas.openxmlformats.org/officeDocument/2006/relationships/image" Target="../media/image39.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38.png"/><Relationship Id="rId5" Type="http://schemas.openxmlformats.org/officeDocument/2006/relationships/image" Target="../media/image37.png"/><Relationship Id="rId4" Type="http://schemas.openxmlformats.org/officeDocument/2006/relationships/image" Target="../media/image36.png"/></Relationships>
</file>

<file path=ppt/slides/_rels/slide7.xml.rels><?xml version="1.0" encoding="UTF-8" standalone="yes"?>
<Relationships xmlns="http://schemas.openxmlformats.org/package/2006/relationships"><Relationship Id="rId8" Type="http://schemas.openxmlformats.org/officeDocument/2006/relationships/image" Target="../media/image45.png"/><Relationship Id="rId13" Type="http://schemas.openxmlformats.org/officeDocument/2006/relationships/image" Target="../media/image50.png"/><Relationship Id="rId3" Type="http://schemas.openxmlformats.org/officeDocument/2006/relationships/image" Target="../media/image24.png"/><Relationship Id="rId7" Type="http://schemas.openxmlformats.org/officeDocument/2006/relationships/image" Target="../media/image44.png"/><Relationship Id="rId12" Type="http://schemas.openxmlformats.org/officeDocument/2006/relationships/image" Target="../media/image49.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3.png"/><Relationship Id="rId11" Type="http://schemas.openxmlformats.org/officeDocument/2006/relationships/image" Target="../media/image48.png"/><Relationship Id="rId5" Type="http://schemas.openxmlformats.org/officeDocument/2006/relationships/image" Target="../media/image42.png"/><Relationship Id="rId15" Type="http://schemas.openxmlformats.org/officeDocument/2006/relationships/image" Target="../media/image52.png"/><Relationship Id="rId10" Type="http://schemas.openxmlformats.org/officeDocument/2006/relationships/image" Target="../media/image47.png"/><Relationship Id="rId4" Type="http://schemas.openxmlformats.org/officeDocument/2006/relationships/image" Target="../media/image41.png"/><Relationship Id="rId9" Type="http://schemas.openxmlformats.org/officeDocument/2006/relationships/image" Target="../media/image46.png"/><Relationship Id="rId14" Type="http://schemas.openxmlformats.org/officeDocument/2006/relationships/image" Target="../media/image51.png"/></Relationships>
</file>

<file path=ppt/slides/_rels/slide8.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56.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55.png"/><Relationship Id="rId5" Type="http://schemas.openxmlformats.org/officeDocument/2006/relationships/image" Target="../media/image54.png"/><Relationship Id="rId4" Type="http://schemas.openxmlformats.org/officeDocument/2006/relationships/image" Target="../media/image53.png"/></Relationships>
</file>

<file path=ppt/slides/_rels/slide9.xml.rels><?xml version="1.0" encoding="UTF-8" standalone="yes"?>
<Relationships xmlns="http://schemas.openxmlformats.org/package/2006/relationships"><Relationship Id="rId8" Type="http://schemas.openxmlformats.org/officeDocument/2006/relationships/image" Target="../media/image61.png"/><Relationship Id="rId13" Type="http://schemas.openxmlformats.org/officeDocument/2006/relationships/image" Target="../media/image66.png"/><Relationship Id="rId18" Type="http://schemas.openxmlformats.org/officeDocument/2006/relationships/image" Target="../media/image71.png"/><Relationship Id="rId3" Type="http://schemas.openxmlformats.org/officeDocument/2006/relationships/image" Target="../media/image24.png"/><Relationship Id="rId7" Type="http://schemas.openxmlformats.org/officeDocument/2006/relationships/image" Target="../media/image60.png"/><Relationship Id="rId12" Type="http://schemas.openxmlformats.org/officeDocument/2006/relationships/image" Target="../media/image65.png"/><Relationship Id="rId17" Type="http://schemas.openxmlformats.org/officeDocument/2006/relationships/image" Target="../media/image70.png"/><Relationship Id="rId2" Type="http://schemas.openxmlformats.org/officeDocument/2006/relationships/notesSlide" Target="../notesSlides/notesSlide9.xml"/><Relationship Id="rId16" Type="http://schemas.openxmlformats.org/officeDocument/2006/relationships/image" Target="../media/image69.png"/><Relationship Id="rId1" Type="http://schemas.openxmlformats.org/officeDocument/2006/relationships/slideLayout" Target="../slideLayouts/slideLayout1.xml"/><Relationship Id="rId6" Type="http://schemas.openxmlformats.org/officeDocument/2006/relationships/image" Target="../media/image59.png"/><Relationship Id="rId11" Type="http://schemas.openxmlformats.org/officeDocument/2006/relationships/image" Target="../media/image64.png"/><Relationship Id="rId5" Type="http://schemas.openxmlformats.org/officeDocument/2006/relationships/image" Target="../media/image58.png"/><Relationship Id="rId15" Type="http://schemas.openxmlformats.org/officeDocument/2006/relationships/image" Target="../media/image68.png"/><Relationship Id="rId10" Type="http://schemas.openxmlformats.org/officeDocument/2006/relationships/image" Target="../media/image63.png"/><Relationship Id="rId19" Type="http://schemas.openxmlformats.org/officeDocument/2006/relationships/image" Target="../media/image72.png"/><Relationship Id="rId4" Type="http://schemas.openxmlformats.org/officeDocument/2006/relationships/image" Target="../media/image57.png"/><Relationship Id="rId9" Type="http://schemas.openxmlformats.org/officeDocument/2006/relationships/image" Target="../media/image62.png"/><Relationship Id="rId14" Type="http://schemas.openxmlformats.org/officeDocument/2006/relationships/image" Target="../media/image67.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6972300" y="0"/>
            <a:ext cx="952805" cy="6858000"/>
          </a:xfrm>
          <a:prstGeom prst="rect">
            <a:avLst/>
          </a:prstGeom>
          <a:solidFill>
            <a:srgbClr val="3B82F6">
              <a:alpha val="10000"/>
            </a:srgbClr>
          </a:solidFill>
          <a:ln w="12700">
            <a:solidFill>
              <a:srgbClr val="FFFFFF">
                <a:alpha val="0"/>
              </a:srgbClr>
            </a:solidFill>
            <a:prstDash val="solid"/>
          </a:ln>
        </p:spPr>
        <p:txBody>
          <a:bodyPr/>
          <a:lstStyle/>
          <a:p>
            <a:endParaRPr lang="en-US"/>
          </a:p>
        </p:txBody>
      </p:sp>
      <p:sp>
        <p:nvSpPr>
          <p:cNvPr id="5" name="Shape 3"/>
          <p:cNvSpPr/>
          <p:nvPr/>
        </p:nvSpPr>
        <p:spPr>
          <a:xfrm>
            <a:off x="7925105" y="0"/>
            <a:ext cx="4267505" cy="6858000"/>
          </a:xfrm>
          <a:custGeom>
            <a:avLst/>
            <a:gdLst/>
            <a:ahLst/>
            <a:cxnLst/>
            <a:rect l="l" t="t" r="r" b="b"/>
            <a:pathLst>
              <a:path w="4267505" h="6858000">
                <a:moveTo>
                  <a:pt x="853501" y="0"/>
                </a:moveTo>
                <a:lnTo>
                  <a:pt x="4267505" y="0"/>
                </a:lnTo>
                <a:lnTo>
                  <a:pt x="4267505" y="6858000"/>
                </a:lnTo>
                <a:lnTo>
                  <a:pt x="0" y="6858000"/>
                </a:lnTo>
                <a:close/>
              </a:path>
            </a:pathLst>
          </a:custGeom>
          <a:solidFill>
            <a:srgbClr val="1E3A8A"/>
          </a:solidFill>
          <a:ln/>
        </p:spPr>
        <p:txBody>
          <a:bodyPr/>
          <a:lstStyle/>
          <a:p>
            <a:endParaRPr lang="en-US"/>
          </a:p>
        </p:txBody>
      </p:sp>
      <p:sp>
        <p:nvSpPr>
          <p:cNvPr id="6" name="Shape 4"/>
          <p:cNvSpPr/>
          <p:nvPr/>
        </p:nvSpPr>
        <p:spPr>
          <a:xfrm>
            <a:off x="10668305" y="5333695"/>
            <a:ext cx="1143000" cy="1143000"/>
          </a:xfrm>
          <a:prstGeom prst="rect">
            <a:avLst/>
          </a:prstGeom>
          <a:noFill/>
          <a:ln w="50800">
            <a:solidFill>
              <a:srgbClr val="FFFFFF">
                <a:alpha val="10000"/>
              </a:srgbClr>
            </a:solidFill>
            <a:prstDash val="solid"/>
          </a:ln>
        </p:spPr>
        <p:txBody>
          <a:bodyPr/>
          <a:lstStyle/>
          <a:p>
            <a:endParaRPr lang="en-US"/>
          </a:p>
        </p:txBody>
      </p:sp>
      <p:sp>
        <p:nvSpPr>
          <p:cNvPr id="7" name="Text 5"/>
          <p:cNvSpPr txBox="1"/>
          <p:nvPr/>
        </p:nvSpPr>
        <p:spPr>
          <a:xfrm>
            <a:off x="914400" y="1793138"/>
            <a:ext cx="6877202" cy="2143354"/>
          </a:xfrm>
          <a:prstGeom prst="rect">
            <a:avLst/>
          </a:prstGeom>
          <a:noFill/>
          <a:ln/>
        </p:spPr>
        <p:txBody>
          <a:bodyPr wrap="square" lIns="0" tIns="0" rIns="0" bIns="0" rtlCol="0" anchor="t"/>
          <a:lstStyle/>
          <a:p>
            <a:pPr marL="0" indent="0" algn="l">
              <a:buNone/>
            </a:pPr>
            <a:r>
              <a:rPr lang="en-US" sz="4500" b="1" dirty="0">
                <a:solidFill>
                  <a:srgbClr val="000000"/>
                </a:solidFill>
                <a:latin typeface="Inter" pitchFamily="34" charset="0"/>
                <a:ea typeface="Inter" pitchFamily="34" charset="-122"/>
                <a:cs typeface="Inter" pitchFamily="34" charset="-120"/>
              </a:rPr>
              <a:t> High-Impact</a:t>
            </a:r>
            <a:endParaRPr lang="en-US" sz="4500" dirty="0"/>
          </a:p>
          <a:p>
            <a:pPr marL="0" indent="0" algn="l">
              <a:buNone/>
            </a:pPr>
            <a:r>
              <a:rPr lang="en-US" sz="4500" b="1" dirty="0">
                <a:solidFill>
                  <a:srgbClr val="1E40AF"/>
                </a:solidFill>
                <a:latin typeface="Inter" pitchFamily="34" charset="0"/>
                <a:ea typeface="Inter" pitchFamily="34" charset="-122"/>
                <a:cs typeface="Inter" pitchFamily="34" charset="-120"/>
              </a:rPr>
              <a:t>Professional Communication</a:t>
            </a:r>
            <a:endParaRPr lang="en-US" sz="4500" dirty="0"/>
          </a:p>
        </p:txBody>
      </p:sp>
      <p:pic>
        <p:nvPicPr>
          <p:cNvPr id="8" name="Image 0" descr="preencoded.png"/>
          <p:cNvPicPr>
            <a:picLocks noChangeAspect="1"/>
          </p:cNvPicPr>
          <p:nvPr/>
        </p:nvPicPr>
        <p:blipFill>
          <a:blip r:embed="rId3"/>
          <a:srcRect t="-420" b="-420"/>
          <a:stretch/>
        </p:blipFill>
        <p:spPr>
          <a:xfrm>
            <a:off x="914400" y="4165092"/>
            <a:ext cx="761695" cy="57607"/>
          </a:xfrm>
          <a:prstGeom prst="rect">
            <a:avLst/>
          </a:prstGeom>
        </p:spPr>
      </p:pic>
      <p:sp>
        <p:nvSpPr>
          <p:cNvPr id="9" name="Text 6"/>
          <p:cNvSpPr txBox="1"/>
          <p:nvPr/>
        </p:nvSpPr>
        <p:spPr>
          <a:xfrm>
            <a:off x="914400" y="4527194"/>
            <a:ext cx="6820510" cy="342900"/>
          </a:xfrm>
          <a:prstGeom prst="rect">
            <a:avLst/>
          </a:prstGeom>
          <a:noFill/>
          <a:ln/>
        </p:spPr>
        <p:txBody>
          <a:bodyPr wrap="square" lIns="0" tIns="0" rIns="0" bIns="0" rtlCol="0" anchor="ctr"/>
          <a:lstStyle/>
          <a:p>
            <a:pPr marL="0" indent="0" algn="l">
              <a:buNone/>
            </a:pPr>
            <a:r>
              <a:rPr lang="en-US" sz="2200" dirty="0">
                <a:solidFill>
                  <a:srgbClr val="000000"/>
                </a:solidFill>
                <a:latin typeface="Inter" pitchFamily="34" charset="0"/>
                <a:ea typeface="Inter" pitchFamily="34" charset="-122"/>
                <a:cs typeface="Inter" pitchFamily="34" charset="-120"/>
              </a:rPr>
              <a:t>Presentations and Career Communication</a:t>
            </a:r>
            <a:endParaRPr lang="en-US" sz="2200" dirty="0"/>
          </a:p>
        </p:txBody>
      </p:sp>
      <p:sp>
        <p:nvSpPr>
          <p:cNvPr id="10" name="Text 7"/>
          <p:cNvSpPr txBox="1"/>
          <p:nvPr/>
        </p:nvSpPr>
        <p:spPr>
          <a:xfrm>
            <a:off x="914400" y="5174590"/>
            <a:ext cx="7086600" cy="314554"/>
          </a:xfrm>
          <a:prstGeom prst="rect">
            <a:avLst/>
          </a:prstGeom>
          <a:noFill/>
          <a:ln/>
        </p:spPr>
        <p:txBody>
          <a:bodyPr wrap="square" lIns="0" tIns="0" rIns="0" bIns="0" rtlCol="0" anchor="ctr"/>
          <a:lstStyle/>
          <a:p>
            <a:pPr marL="0" indent="0" algn="l">
              <a:buNone/>
            </a:pPr>
            <a:r>
              <a:rPr lang="en-US" sz="1500" dirty="0">
                <a:solidFill>
                  <a:srgbClr val="000000"/>
                </a:solidFill>
                <a:latin typeface="Inter" pitchFamily="34" charset="0"/>
                <a:ea typeface="Inter" pitchFamily="34" charset="-122"/>
                <a:cs typeface="Inter" pitchFamily="34" charset="-120"/>
              </a:rPr>
              <a:t>Clear structure. Confident delivery. Impact-focused career docs.</a:t>
            </a:r>
            <a:endParaRPr lang="en-US" sz="1500" dirty="0"/>
          </a:p>
        </p:txBody>
      </p:sp>
      <p:pic>
        <p:nvPicPr>
          <p:cNvPr id="11" name="Image 1" descr="preencoded.png"/>
          <p:cNvPicPr>
            <a:picLocks noChangeAspect="1"/>
          </p:cNvPicPr>
          <p:nvPr/>
        </p:nvPicPr>
        <p:blipFill>
          <a:blip r:embed="rId4"/>
          <a:stretch>
            <a:fillRect/>
          </a:stretch>
        </p:blipFill>
        <p:spPr>
          <a:xfrm>
            <a:off x="914400" y="1374343"/>
            <a:ext cx="1037844" cy="267005"/>
          </a:xfrm>
          <a:prstGeom prst="rect">
            <a:avLst/>
          </a:prstGeom>
        </p:spPr>
      </p:pic>
      <p:sp>
        <p:nvSpPr>
          <p:cNvPr id="12" name="Text 8"/>
          <p:cNvSpPr/>
          <p:nvPr/>
        </p:nvSpPr>
        <p:spPr>
          <a:xfrm>
            <a:off x="914400" y="1374343"/>
            <a:ext cx="1038758" cy="267005"/>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1000" b="1" kern="0" spc="105" dirty="0">
                <a:solidFill>
                  <a:srgbClr val="1D4ED8"/>
                </a:solidFill>
                <a:latin typeface="Inter" pitchFamily="34" charset="0"/>
                <a:ea typeface="Inter" pitchFamily="34" charset="-122"/>
                <a:cs typeface="Inter" pitchFamily="34" charset="-120"/>
              </a:rPr>
              <a:t>Module 8</a:t>
            </a:r>
            <a:endParaRPr lang="en-US" sz="1000" dirty="0"/>
          </a:p>
        </p:txBody>
      </p:sp>
      <p:pic>
        <p:nvPicPr>
          <p:cNvPr id="13" name="Image 2" descr="preencoded.png"/>
          <p:cNvPicPr>
            <a:picLocks noChangeAspect="1"/>
          </p:cNvPicPr>
          <p:nvPr/>
        </p:nvPicPr>
        <p:blipFill>
          <a:blip r:embed="rId5"/>
          <a:srcRect/>
          <a:stretch/>
        </p:blipFill>
        <p:spPr>
          <a:xfrm>
            <a:off x="914400" y="6229807"/>
            <a:ext cx="152705" cy="152705"/>
          </a:xfrm>
          <a:prstGeom prst="rect">
            <a:avLst/>
          </a:prstGeom>
        </p:spPr>
      </p:pic>
      <p:sp>
        <p:nvSpPr>
          <p:cNvPr id="14" name="Text 9"/>
          <p:cNvSpPr txBox="1"/>
          <p:nvPr/>
        </p:nvSpPr>
        <p:spPr>
          <a:xfrm>
            <a:off x="1143000" y="6210605"/>
            <a:ext cx="1463040" cy="191110"/>
          </a:xfrm>
          <a:prstGeom prst="rect">
            <a:avLst/>
          </a:prstGeom>
          <a:noFill/>
          <a:ln/>
        </p:spPr>
        <p:txBody>
          <a:bodyPr wrap="square" lIns="0" tIns="0" rIns="0" bIns="0" rtlCol="0" anchor="ctr"/>
          <a:lstStyle/>
          <a:p>
            <a:pPr marL="0" indent="0" algn="l">
              <a:buNone/>
            </a:pPr>
            <a:r>
              <a:rPr lang="en-US" sz="1000" kern="0" spc="26" dirty="0">
                <a:solidFill>
                  <a:srgbClr val="000000"/>
                </a:solidFill>
                <a:latin typeface="Inter" pitchFamily="34" charset="0"/>
                <a:ea typeface="Inter" pitchFamily="34" charset="-122"/>
                <a:cs typeface="Inter" pitchFamily="34" charset="-120"/>
              </a:rPr>
              <a:t>Dr. Liz Kheng</a:t>
            </a:r>
            <a:endParaRPr lang="en-US" sz="1000" dirty="0"/>
          </a:p>
        </p:txBody>
      </p:sp>
      <p:pic>
        <p:nvPicPr>
          <p:cNvPr id="17" name="Image 4" descr="preencoded.png"/>
          <p:cNvPicPr>
            <a:picLocks noChangeAspect="1"/>
          </p:cNvPicPr>
          <p:nvPr/>
        </p:nvPicPr>
        <p:blipFill>
          <a:blip r:embed="rId6">
            <a:alphaModFix amt="20000"/>
          </a:blip>
          <a:srcRect l="-226" r="-226"/>
          <a:stretch/>
        </p:blipFill>
        <p:spPr>
          <a:xfrm>
            <a:off x="11125505" y="3047695"/>
            <a:ext cx="609905" cy="75895"/>
          </a:xfrm>
          <a:prstGeom prst="rect">
            <a:avLst/>
          </a:prstGeom>
        </p:spPr>
      </p:pic>
      <p:pic>
        <p:nvPicPr>
          <p:cNvPr id="18" name="Image 5" descr="preencoded.png"/>
          <p:cNvPicPr>
            <a:picLocks noChangeAspect="1"/>
          </p:cNvPicPr>
          <p:nvPr/>
        </p:nvPicPr>
        <p:blipFill>
          <a:blip r:embed="rId7">
            <a:alphaModFix amt="20000"/>
          </a:blip>
          <a:srcRect l="-201" r="-201"/>
          <a:stretch/>
        </p:blipFill>
        <p:spPr>
          <a:xfrm>
            <a:off x="10820095" y="3276295"/>
            <a:ext cx="914400" cy="75895"/>
          </a:xfrm>
          <a:prstGeom prst="rect">
            <a:avLst/>
          </a:prstGeom>
        </p:spPr>
      </p:pic>
      <p:pic>
        <p:nvPicPr>
          <p:cNvPr id="19" name="Image 6" descr="preencoded.png"/>
          <p:cNvPicPr>
            <a:picLocks noChangeAspect="1"/>
          </p:cNvPicPr>
          <p:nvPr/>
        </p:nvPicPr>
        <p:blipFill>
          <a:blip r:embed="rId8">
            <a:alphaModFix amt="20000"/>
          </a:blip>
          <a:srcRect l="-181" r="-181"/>
          <a:stretch/>
        </p:blipFill>
        <p:spPr>
          <a:xfrm>
            <a:off x="10972800" y="3504895"/>
            <a:ext cx="761695" cy="75895"/>
          </a:xfrm>
          <a:prstGeom prst="rect">
            <a:avLst/>
          </a:prstGeom>
        </p:spPr>
      </p:pic>
      <p:pic>
        <p:nvPicPr>
          <p:cNvPr id="20" name="Image 7" descr="preencoded.png"/>
          <p:cNvPicPr>
            <a:picLocks noChangeAspect="1"/>
          </p:cNvPicPr>
          <p:nvPr/>
        </p:nvPicPr>
        <p:blipFill>
          <a:blip r:embed="rId9">
            <a:alphaModFix amt="20000"/>
          </a:blip>
          <a:srcRect l="-188" r="-188"/>
          <a:stretch/>
        </p:blipFill>
        <p:spPr>
          <a:xfrm>
            <a:off x="10515600" y="3733495"/>
            <a:ext cx="1218895" cy="7589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1E3A8A"/>
          </a:solidFill>
          <a:ln w="12700">
            <a:solidFill>
              <a:srgbClr val="FFFFFF">
                <a:alpha val="0"/>
              </a:srgbClr>
            </a:solidFill>
            <a:prstDash val="solid"/>
          </a:ln>
        </p:spPr>
        <p:txBody>
          <a:bodyPr/>
          <a:lstStyle/>
          <a:p>
            <a:endParaRPr lang="en-US"/>
          </a:p>
        </p:txBody>
      </p:sp>
      <p:sp>
        <p:nvSpPr>
          <p:cNvPr id="4" name="Text 2"/>
          <p:cNvSpPr txBox="1"/>
          <p:nvPr/>
        </p:nvSpPr>
        <p:spPr>
          <a:xfrm>
            <a:off x="11255350" y="6057900"/>
            <a:ext cx="759866" cy="571500"/>
          </a:xfrm>
          <a:prstGeom prst="rect">
            <a:avLst/>
          </a:prstGeom>
          <a:noFill/>
          <a:ln/>
        </p:spPr>
        <p:txBody>
          <a:bodyPr wrap="square" lIns="0" tIns="0" rIns="0" bIns="0" rtlCol="0" anchor="ctr"/>
          <a:lstStyle/>
          <a:p>
            <a:pPr marL="0" indent="0" algn="l">
              <a:buNone/>
            </a:pPr>
            <a:r>
              <a:rPr lang="en-US" sz="4500" b="1" dirty="0">
                <a:solidFill>
                  <a:srgbClr val="FFFFFF">
                    <a:alpha val="10000"/>
                  </a:srgbClr>
                </a:solidFill>
                <a:latin typeface="Inter" pitchFamily="34" charset="0"/>
                <a:ea typeface="Inter" pitchFamily="34" charset="-122"/>
                <a:cs typeface="Inter" pitchFamily="34" charset="-120"/>
              </a:rPr>
              <a:t>10</a:t>
            </a:r>
            <a:endParaRPr lang="en-US" sz="4500" dirty="0"/>
          </a:p>
        </p:txBody>
      </p:sp>
      <p:sp>
        <p:nvSpPr>
          <p:cNvPr id="5" name="Shape 3"/>
          <p:cNvSpPr/>
          <p:nvPr/>
        </p:nvSpPr>
        <p:spPr>
          <a:xfrm>
            <a:off x="7429500" y="-1904695"/>
            <a:ext cx="5715000" cy="5715000"/>
          </a:xfrm>
          <a:prstGeom prst="ellipse">
            <a:avLst/>
          </a:prstGeom>
          <a:solidFill>
            <a:srgbClr val="FFFFFF">
              <a:alpha val="3000"/>
            </a:srgbClr>
          </a:solidFill>
          <a:ln w="12700">
            <a:solidFill>
              <a:srgbClr val="FFFFFF">
                <a:alpha val="0"/>
              </a:srgbClr>
            </a:solidFill>
            <a:prstDash val="solid"/>
          </a:ln>
        </p:spPr>
        <p:txBody>
          <a:bodyPr/>
          <a:lstStyle/>
          <a:p>
            <a:endParaRPr lang="en-US"/>
          </a:p>
        </p:txBody>
      </p:sp>
      <p:sp>
        <p:nvSpPr>
          <p:cNvPr id="6" name="Shape 4"/>
          <p:cNvSpPr/>
          <p:nvPr/>
        </p:nvSpPr>
        <p:spPr>
          <a:xfrm>
            <a:off x="-952805" y="4000500"/>
            <a:ext cx="3810305" cy="3810305"/>
          </a:xfrm>
          <a:prstGeom prst="ellipse">
            <a:avLst/>
          </a:prstGeom>
          <a:solidFill>
            <a:srgbClr val="FFFFFF">
              <a:alpha val="3000"/>
            </a:srgbClr>
          </a:solidFill>
          <a:ln w="12700">
            <a:solidFill>
              <a:srgbClr val="FFFFFF">
                <a:alpha val="0"/>
              </a:srgbClr>
            </a:solidFill>
            <a:prstDash val="solid"/>
          </a:ln>
        </p:spPr>
        <p:txBody>
          <a:bodyPr/>
          <a:lstStyle/>
          <a:p>
            <a:endParaRPr lang="en-US"/>
          </a:p>
        </p:txBody>
      </p:sp>
      <p:sp>
        <p:nvSpPr>
          <p:cNvPr id="7" name="Shape 5"/>
          <p:cNvSpPr/>
          <p:nvPr/>
        </p:nvSpPr>
        <p:spPr>
          <a:xfrm>
            <a:off x="952805" y="952805"/>
            <a:ext cx="952805" cy="952805"/>
          </a:xfrm>
          <a:prstGeom prst="ellipse">
            <a:avLst/>
          </a:prstGeom>
          <a:solidFill>
            <a:srgbClr val="3B82F6">
              <a:alpha val="10000"/>
            </a:srgbClr>
          </a:solidFill>
          <a:ln w="12700">
            <a:solidFill>
              <a:srgbClr val="FFFFFF">
                <a:alpha val="0"/>
              </a:srgbClr>
            </a:solidFill>
            <a:prstDash val="solid"/>
          </a:ln>
        </p:spPr>
        <p:txBody>
          <a:bodyPr/>
          <a:lstStyle/>
          <a:p>
            <a:endParaRPr lang="en-US"/>
          </a:p>
        </p:txBody>
      </p:sp>
      <p:pic>
        <p:nvPicPr>
          <p:cNvPr id="8" name="Image 0" descr="preencoded.png"/>
          <p:cNvPicPr>
            <a:picLocks noChangeAspect="1"/>
          </p:cNvPicPr>
          <p:nvPr/>
        </p:nvPicPr>
        <p:blipFill>
          <a:blip r:embed="rId3"/>
          <a:srcRect l="-17" r="-17"/>
          <a:stretch/>
        </p:blipFill>
        <p:spPr>
          <a:xfrm rot="21420000">
            <a:off x="0" y="1028700"/>
            <a:ext cx="12176150" cy="647395"/>
          </a:xfrm>
          <a:prstGeom prst="rect">
            <a:avLst/>
          </a:prstGeom>
        </p:spPr>
      </p:pic>
      <p:pic>
        <p:nvPicPr>
          <p:cNvPr id="9" name="Image 1" descr="preencoded.png"/>
          <p:cNvPicPr>
            <a:picLocks noChangeAspect="1"/>
          </p:cNvPicPr>
          <p:nvPr/>
        </p:nvPicPr>
        <p:blipFill>
          <a:blip r:embed="rId3"/>
          <a:srcRect l="-17" r="-17"/>
          <a:stretch/>
        </p:blipFill>
        <p:spPr>
          <a:xfrm rot="21420000">
            <a:off x="0" y="5820156"/>
            <a:ext cx="12176150" cy="647395"/>
          </a:xfrm>
          <a:prstGeom prst="rect">
            <a:avLst/>
          </a:prstGeom>
        </p:spPr>
      </p:pic>
      <p:sp>
        <p:nvSpPr>
          <p:cNvPr id="10" name="Shape 6"/>
          <p:cNvSpPr/>
          <p:nvPr/>
        </p:nvSpPr>
        <p:spPr>
          <a:xfrm>
            <a:off x="4991710" y="890626"/>
            <a:ext cx="2210105" cy="400507"/>
          </a:xfrm>
          <a:prstGeom prst="roundRect">
            <a:avLst>
              <a:gd name="adj" fmla="val 228311"/>
            </a:avLst>
          </a:prstGeom>
          <a:solidFill>
            <a:srgbClr val="2563EB">
              <a:alpha val="30000"/>
            </a:srgbClr>
          </a:solidFill>
          <a:ln w="12700">
            <a:solidFill>
              <a:srgbClr val="BFDBFE">
                <a:alpha val="20000"/>
              </a:srgbClr>
            </a:solidFill>
            <a:prstDash val="solid"/>
          </a:ln>
        </p:spPr>
        <p:txBody>
          <a:bodyPr/>
          <a:lstStyle/>
          <a:p>
            <a:endParaRPr lang="en-US"/>
          </a:p>
        </p:txBody>
      </p:sp>
      <p:sp>
        <p:nvSpPr>
          <p:cNvPr id="11" name="Text 7"/>
          <p:cNvSpPr txBox="1"/>
          <p:nvPr/>
        </p:nvSpPr>
        <p:spPr>
          <a:xfrm>
            <a:off x="5137099" y="976579"/>
            <a:ext cx="1920240" cy="228600"/>
          </a:xfrm>
          <a:prstGeom prst="rect">
            <a:avLst/>
          </a:prstGeom>
          <a:noFill/>
          <a:ln/>
        </p:spPr>
        <p:txBody>
          <a:bodyPr wrap="square" lIns="0" tIns="0" rIns="0" bIns="0" rtlCol="0" anchor="ctr"/>
          <a:lstStyle/>
          <a:p>
            <a:pPr marL="0" indent="0" algn="ctr">
              <a:buNone/>
            </a:pPr>
            <a:r>
              <a:rPr lang="en-US" sz="1200" b="1" kern="0" spc="120" dirty="0">
                <a:solidFill>
                  <a:srgbClr val="BFDBFE"/>
                </a:solidFill>
                <a:latin typeface="Inter" pitchFamily="34" charset="0"/>
                <a:ea typeface="Inter" pitchFamily="34" charset="-122"/>
                <a:cs typeface="Inter" pitchFamily="34" charset="-120"/>
              </a:rPr>
              <a:t>Module 8 • Part 2</a:t>
            </a:r>
            <a:endParaRPr lang="en-US" sz="1200" dirty="0"/>
          </a:p>
        </p:txBody>
      </p:sp>
      <p:sp>
        <p:nvSpPr>
          <p:cNvPr id="12" name="Text 8"/>
          <p:cNvSpPr txBox="1"/>
          <p:nvPr/>
        </p:nvSpPr>
        <p:spPr>
          <a:xfrm>
            <a:off x="3105302" y="1595628"/>
            <a:ext cx="5982005" cy="1677010"/>
          </a:xfrm>
          <a:prstGeom prst="rect">
            <a:avLst/>
          </a:prstGeom>
          <a:noFill/>
          <a:ln/>
        </p:spPr>
        <p:txBody>
          <a:bodyPr wrap="square" lIns="0" tIns="0" rIns="0" bIns="0" rtlCol="0" anchor="t"/>
          <a:lstStyle/>
          <a:p>
            <a:pPr marL="0" indent="0" algn="ctr">
              <a:buNone/>
            </a:pPr>
            <a:r>
              <a:rPr lang="en-US" sz="6000" b="1" kern="0" spc="-120" dirty="0">
                <a:solidFill>
                  <a:srgbClr val="FFFFFF"/>
                </a:solidFill>
                <a:latin typeface="Inter" pitchFamily="34" charset="0"/>
                <a:ea typeface="Inter" pitchFamily="34" charset="-122"/>
                <a:cs typeface="Inter" pitchFamily="34" charset="-120"/>
              </a:rPr>
              <a:t> Career</a:t>
            </a:r>
            <a:endParaRPr lang="en-US" sz="6000" dirty="0"/>
          </a:p>
          <a:p>
            <a:pPr marL="0" indent="0" algn="ctr">
              <a:buNone/>
            </a:pPr>
            <a:r>
              <a:rPr lang="en-US" sz="6000" b="1" kern="0" spc="-120" dirty="0">
                <a:solidFill>
                  <a:srgbClr val="FFFFFF"/>
                </a:solidFill>
                <a:latin typeface="Inter" pitchFamily="34" charset="0"/>
                <a:ea typeface="Inter" pitchFamily="34" charset="-122"/>
                <a:cs typeface="Inter" pitchFamily="34" charset="-120"/>
              </a:rPr>
              <a:t>Communication </a:t>
            </a:r>
            <a:endParaRPr lang="en-US" sz="6000" dirty="0"/>
          </a:p>
        </p:txBody>
      </p:sp>
      <p:sp>
        <p:nvSpPr>
          <p:cNvPr id="13" name="Text 9"/>
          <p:cNvSpPr txBox="1"/>
          <p:nvPr/>
        </p:nvSpPr>
        <p:spPr>
          <a:xfrm>
            <a:off x="2719426" y="3500323"/>
            <a:ext cx="6753758" cy="685800"/>
          </a:xfrm>
          <a:prstGeom prst="rect">
            <a:avLst/>
          </a:prstGeom>
          <a:noFill/>
          <a:ln/>
        </p:spPr>
        <p:txBody>
          <a:bodyPr wrap="square" lIns="0" tIns="0" rIns="0" bIns="0" rtlCol="0" anchor="t"/>
          <a:lstStyle/>
          <a:p>
            <a:pPr marL="0" indent="0" algn="ctr">
              <a:buNone/>
            </a:pPr>
            <a:r>
              <a:rPr lang="en-US" sz="1800" dirty="0">
                <a:solidFill>
                  <a:srgbClr val="DBEAFE"/>
                </a:solidFill>
                <a:latin typeface="Inter" pitchFamily="34" charset="0"/>
                <a:ea typeface="Inter" pitchFamily="34" charset="-122"/>
                <a:cs typeface="Inter" pitchFamily="34" charset="-120"/>
              </a:rPr>
              <a:t>Shifting focus from presentation delivery to high-impact professional documents that get you hired.</a:t>
            </a:r>
            <a:endParaRPr lang="en-US" sz="1800" dirty="0"/>
          </a:p>
        </p:txBody>
      </p:sp>
      <p:pic>
        <p:nvPicPr>
          <p:cNvPr id="14" name="Image 2" descr="preencoded.png"/>
          <p:cNvPicPr>
            <a:picLocks noChangeAspect="1"/>
          </p:cNvPicPr>
          <p:nvPr/>
        </p:nvPicPr>
        <p:blipFill>
          <a:blip r:embed="rId4"/>
          <a:srcRect t="-2083" b="-2083"/>
          <a:stretch/>
        </p:blipFill>
        <p:spPr>
          <a:xfrm>
            <a:off x="4632350" y="5124298"/>
            <a:ext cx="9144" cy="571500"/>
          </a:xfrm>
          <a:prstGeom prst="rect">
            <a:avLst/>
          </a:prstGeom>
        </p:spPr>
      </p:pic>
      <p:pic>
        <p:nvPicPr>
          <p:cNvPr id="15" name="Image 3" descr="preencoded.png"/>
          <p:cNvPicPr>
            <a:picLocks noChangeAspect="1"/>
          </p:cNvPicPr>
          <p:nvPr/>
        </p:nvPicPr>
        <p:blipFill>
          <a:blip r:embed="rId4"/>
          <a:srcRect t="-2083" b="-2083"/>
          <a:stretch/>
        </p:blipFill>
        <p:spPr>
          <a:xfrm>
            <a:off x="7387438" y="5124298"/>
            <a:ext cx="9144" cy="571500"/>
          </a:xfrm>
          <a:prstGeom prst="rect">
            <a:avLst/>
          </a:prstGeom>
        </p:spPr>
      </p:pic>
      <p:sp>
        <p:nvSpPr>
          <p:cNvPr id="16" name="Shape 10"/>
          <p:cNvSpPr/>
          <p:nvPr/>
        </p:nvSpPr>
        <p:spPr>
          <a:xfrm>
            <a:off x="2919679" y="4852721"/>
            <a:ext cx="761695" cy="761695"/>
          </a:xfrm>
          <a:prstGeom prst="roundRect">
            <a:avLst>
              <a:gd name="adj" fmla="val 36014"/>
            </a:avLst>
          </a:prstGeom>
          <a:solidFill>
            <a:srgbClr val="FFFFFF">
              <a:alpha val="90000"/>
            </a:srgbClr>
          </a:solidFill>
          <a:ln w="12700">
            <a:solidFill>
              <a:srgbClr val="FFFFFF">
                <a:alpha val="20000"/>
              </a:srgbClr>
            </a:solidFill>
            <a:prstDash val="solid"/>
          </a:ln>
          <a:effectLst>
            <a:outerShdw blurRad="63500" dist="38100" dir="16200000" algn="bl" rotWithShape="0">
              <a:srgbClr val="000000">
                <a:alpha val="10000"/>
              </a:srgbClr>
            </a:outerShdw>
          </a:effectLst>
        </p:spPr>
        <p:txBody>
          <a:bodyPr/>
          <a:lstStyle/>
          <a:p>
            <a:endParaRPr lang="en-US"/>
          </a:p>
        </p:txBody>
      </p:sp>
      <p:pic>
        <p:nvPicPr>
          <p:cNvPr id="17" name="Image 4" descr="preencoded.png"/>
          <p:cNvPicPr>
            <a:picLocks noChangeAspect="1"/>
          </p:cNvPicPr>
          <p:nvPr/>
        </p:nvPicPr>
        <p:blipFill>
          <a:blip r:embed="rId5">
            <a:alphaModFix amt="90000"/>
          </a:blip>
          <a:srcRect l="-1118" r="-1118"/>
          <a:stretch/>
        </p:blipFill>
        <p:spPr>
          <a:xfrm>
            <a:off x="3191256" y="5091379"/>
            <a:ext cx="219456" cy="286207"/>
          </a:xfrm>
          <a:prstGeom prst="rect">
            <a:avLst/>
          </a:prstGeom>
        </p:spPr>
      </p:pic>
      <p:sp>
        <p:nvSpPr>
          <p:cNvPr id="18" name="Text 11"/>
          <p:cNvSpPr txBox="1"/>
          <p:nvPr/>
        </p:nvSpPr>
        <p:spPr>
          <a:xfrm>
            <a:off x="2693822" y="5767121"/>
            <a:ext cx="1219810" cy="200254"/>
          </a:xfrm>
          <a:prstGeom prst="rect">
            <a:avLst/>
          </a:prstGeom>
          <a:noFill/>
          <a:ln/>
        </p:spPr>
        <p:txBody>
          <a:bodyPr wrap="square" lIns="0" tIns="0" rIns="0" bIns="0" rtlCol="0" anchor="ctr"/>
          <a:lstStyle/>
          <a:p>
            <a:pPr marL="0" indent="0" algn="ctr">
              <a:buNone/>
            </a:pPr>
            <a:r>
              <a:rPr lang="en-US" sz="1000" b="1" kern="0" spc="21" dirty="0">
                <a:solidFill>
                  <a:srgbClr val="FFFFFF">
                    <a:alpha val="90000"/>
                  </a:srgbClr>
                </a:solidFill>
                <a:latin typeface="Inter" pitchFamily="34" charset="0"/>
                <a:ea typeface="Inter" pitchFamily="34" charset="-122"/>
                <a:cs typeface="Inter" pitchFamily="34" charset="-120"/>
              </a:rPr>
              <a:t>Impact Résumé</a:t>
            </a:r>
            <a:endParaRPr lang="en-US" sz="1000" dirty="0"/>
          </a:p>
        </p:txBody>
      </p:sp>
      <p:sp>
        <p:nvSpPr>
          <p:cNvPr id="19" name="Shape 12"/>
          <p:cNvSpPr/>
          <p:nvPr/>
        </p:nvSpPr>
        <p:spPr>
          <a:xfrm>
            <a:off x="5633618" y="4852721"/>
            <a:ext cx="761695" cy="761695"/>
          </a:xfrm>
          <a:prstGeom prst="roundRect">
            <a:avLst>
              <a:gd name="adj" fmla="val 36014"/>
            </a:avLst>
          </a:prstGeom>
          <a:solidFill>
            <a:srgbClr val="FFFFFF">
              <a:alpha val="90000"/>
            </a:srgbClr>
          </a:solidFill>
          <a:ln w="12700">
            <a:solidFill>
              <a:srgbClr val="FFFFFF">
                <a:alpha val="20000"/>
              </a:srgbClr>
            </a:solidFill>
            <a:prstDash val="solid"/>
          </a:ln>
          <a:effectLst>
            <a:outerShdw blurRad="63500" dist="38100" dir="16200000" algn="bl" rotWithShape="0">
              <a:srgbClr val="000000">
                <a:alpha val="10000"/>
              </a:srgbClr>
            </a:outerShdw>
          </a:effectLst>
        </p:spPr>
        <p:txBody>
          <a:bodyPr/>
          <a:lstStyle/>
          <a:p>
            <a:endParaRPr lang="en-US"/>
          </a:p>
        </p:txBody>
      </p:sp>
      <p:pic>
        <p:nvPicPr>
          <p:cNvPr id="20" name="Image 5" descr="preencoded.png"/>
          <p:cNvPicPr>
            <a:picLocks noChangeAspect="1"/>
          </p:cNvPicPr>
          <p:nvPr/>
        </p:nvPicPr>
        <p:blipFill>
          <a:blip r:embed="rId6">
            <a:alphaModFix amt="90000"/>
          </a:blip>
          <a:srcRect/>
          <a:stretch/>
        </p:blipFill>
        <p:spPr>
          <a:xfrm>
            <a:off x="5871362" y="5091379"/>
            <a:ext cx="286207" cy="286207"/>
          </a:xfrm>
          <a:prstGeom prst="rect">
            <a:avLst/>
          </a:prstGeom>
        </p:spPr>
      </p:pic>
      <p:sp>
        <p:nvSpPr>
          <p:cNvPr id="21" name="Text 13"/>
          <p:cNvSpPr txBox="1"/>
          <p:nvPr/>
        </p:nvSpPr>
        <p:spPr>
          <a:xfrm>
            <a:off x="5354726" y="5767121"/>
            <a:ext cx="1326794" cy="200254"/>
          </a:xfrm>
          <a:prstGeom prst="rect">
            <a:avLst/>
          </a:prstGeom>
          <a:noFill/>
          <a:ln/>
        </p:spPr>
        <p:txBody>
          <a:bodyPr wrap="square" lIns="0" tIns="0" rIns="0" bIns="0" rtlCol="0" anchor="ctr"/>
          <a:lstStyle/>
          <a:p>
            <a:pPr marL="0" indent="0" algn="ctr">
              <a:buNone/>
            </a:pPr>
            <a:r>
              <a:rPr lang="en-US" sz="1000" b="1" kern="0" spc="21" dirty="0">
                <a:solidFill>
                  <a:srgbClr val="FFFFFF">
                    <a:alpha val="90000"/>
                  </a:srgbClr>
                </a:solidFill>
                <a:latin typeface="Inter" pitchFamily="34" charset="0"/>
                <a:ea typeface="Inter" pitchFamily="34" charset="-122"/>
                <a:cs typeface="Inter" pitchFamily="34" charset="-120"/>
              </a:rPr>
              <a:t>Tailored Emails</a:t>
            </a:r>
            <a:endParaRPr lang="en-US" sz="1000" dirty="0"/>
          </a:p>
        </p:txBody>
      </p:sp>
      <p:sp>
        <p:nvSpPr>
          <p:cNvPr id="22" name="Shape 14"/>
          <p:cNvSpPr/>
          <p:nvPr/>
        </p:nvSpPr>
        <p:spPr>
          <a:xfrm>
            <a:off x="8428025" y="4852721"/>
            <a:ext cx="761695" cy="761695"/>
          </a:xfrm>
          <a:prstGeom prst="roundRect">
            <a:avLst>
              <a:gd name="adj" fmla="val 36014"/>
            </a:avLst>
          </a:prstGeom>
          <a:solidFill>
            <a:srgbClr val="FFFFFF">
              <a:alpha val="90000"/>
            </a:srgbClr>
          </a:solidFill>
          <a:ln w="12700">
            <a:solidFill>
              <a:srgbClr val="FFFFFF">
                <a:alpha val="20000"/>
              </a:srgbClr>
            </a:solidFill>
            <a:prstDash val="solid"/>
          </a:ln>
          <a:effectLst>
            <a:outerShdw blurRad="63500" dist="38100" dir="16200000" algn="bl" rotWithShape="0">
              <a:srgbClr val="000000">
                <a:alpha val="10000"/>
              </a:srgbClr>
            </a:outerShdw>
          </a:effectLst>
        </p:spPr>
        <p:txBody>
          <a:bodyPr/>
          <a:lstStyle/>
          <a:p>
            <a:endParaRPr lang="en-US"/>
          </a:p>
        </p:txBody>
      </p:sp>
      <p:pic>
        <p:nvPicPr>
          <p:cNvPr id="23" name="Image 6" descr="preencoded.png"/>
          <p:cNvPicPr>
            <a:picLocks noChangeAspect="1"/>
          </p:cNvPicPr>
          <p:nvPr/>
        </p:nvPicPr>
        <p:blipFill>
          <a:blip r:embed="rId7">
            <a:alphaModFix amt="90000"/>
          </a:blip>
          <a:srcRect t="-530" b="-530"/>
          <a:stretch/>
        </p:blipFill>
        <p:spPr>
          <a:xfrm>
            <a:off x="8685886" y="5091379"/>
            <a:ext cx="247802" cy="286207"/>
          </a:xfrm>
          <a:prstGeom prst="rect">
            <a:avLst/>
          </a:prstGeom>
        </p:spPr>
      </p:pic>
      <p:sp>
        <p:nvSpPr>
          <p:cNvPr id="24" name="Text 15"/>
          <p:cNvSpPr txBox="1"/>
          <p:nvPr/>
        </p:nvSpPr>
        <p:spPr>
          <a:xfrm>
            <a:off x="8103413" y="5767121"/>
            <a:ext cx="1415491" cy="200254"/>
          </a:xfrm>
          <a:prstGeom prst="rect">
            <a:avLst/>
          </a:prstGeom>
          <a:noFill/>
          <a:ln/>
        </p:spPr>
        <p:txBody>
          <a:bodyPr wrap="square" lIns="0" tIns="0" rIns="0" bIns="0" rtlCol="0" anchor="ctr"/>
          <a:lstStyle/>
          <a:p>
            <a:pPr marL="0" indent="0" algn="ctr">
              <a:buNone/>
            </a:pPr>
            <a:r>
              <a:rPr lang="en-US" sz="1000" b="1" kern="0" spc="21" dirty="0">
                <a:solidFill>
                  <a:srgbClr val="FFFFFF">
                    <a:alpha val="90000"/>
                  </a:srgbClr>
                </a:solidFill>
                <a:latin typeface="Inter" pitchFamily="34" charset="0"/>
                <a:ea typeface="Inter" pitchFamily="34" charset="-122"/>
                <a:cs typeface="Inter" pitchFamily="34" charset="-120"/>
              </a:rPr>
              <a:t>Professional Fit</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0" y="0"/>
            <a:ext cx="228600" cy="6858000"/>
          </a:xfrm>
          <a:prstGeom prst="rect">
            <a:avLst/>
          </a:prstGeom>
          <a:solidFill>
            <a:srgbClr val="1E3A8A"/>
          </a:solidFill>
          <a:ln w="12700">
            <a:solidFill>
              <a:srgbClr val="FFFFFF">
                <a:alpha val="0"/>
              </a:srgbClr>
            </a:solidFill>
            <a:prstDash val="solid"/>
          </a:ln>
        </p:spPr>
        <p:txBody>
          <a:bodyPr/>
          <a:lstStyle/>
          <a:p>
            <a:endParaRPr lang="en-US"/>
          </a:p>
        </p:txBody>
      </p:sp>
      <p:sp>
        <p:nvSpPr>
          <p:cNvPr id="5" name="Shape 3"/>
          <p:cNvSpPr/>
          <p:nvPr/>
        </p:nvSpPr>
        <p:spPr>
          <a:xfrm>
            <a:off x="9334195" y="0"/>
            <a:ext cx="2857500" cy="1429207"/>
          </a:xfrm>
          <a:custGeom>
            <a:avLst/>
            <a:gdLst/>
            <a:ahLst/>
            <a:cxnLst/>
            <a:rect l="l" t="t" r="r" b="b"/>
            <a:pathLst>
              <a:path w="2857500" h="1429207">
                <a:moveTo>
                  <a:pt x="857250" y="0"/>
                </a:moveTo>
                <a:lnTo>
                  <a:pt x="2857500" y="0"/>
                </a:lnTo>
                <a:lnTo>
                  <a:pt x="2857500" y="1429207"/>
                </a:lnTo>
                <a:lnTo>
                  <a:pt x="0" y="0"/>
                </a:lnTo>
                <a:close/>
              </a:path>
            </a:pathLst>
          </a:custGeom>
          <a:solidFill>
            <a:srgbClr val="EFF6FF"/>
          </a:solidFill>
          <a:ln/>
        </p:spPr>
        <p:txBody>
          <a:bodyPr/>
          <a:lstStyle/>
          <a:p>
            <a:endParaRPr lang="en-US"/>
          </a:p>
        </p:txBody>
      </p:sp>
      <p:sp>
        <p:nvSpPr>
          <p:cNvPr id="6" name="Shape 4"/>
          <p:cNvSpPr/>
          <p:nvPr/>
        </p:nvSpPr>
        <p:spPr>
          <a:xfrm>
            <a:off x="10287000" y="0"/>
            <a:ext cx="952805" cy="761695"/>
          </a:xfrm>
          <a:prstGeom prst="rect">
            <a:avLst/>
          </a:prstGeom>
          <a:solidFill>
            <a:srgbClr val="3B82F6">
              <a:alpha val="10000"/>
            </a:srgbClr>
          </a:solidFill>
          <a:ln w="12700">
            <a:solidFill>
              <a:srgbClr val="FFFFFF">
                <a:alpha val="0"/>
              </a:srgbClr>
            </a:solidFill>
            <a:prstDash val="solid"/>
          </a:ln>
        </p:spPr>
        <p:txBody>
          <a:bodyPr/>
          <a:lstStyle/>
          <a:p>
            <a:endParaRPr lang="en-US"/>
          </a:p>
        </p:txBody>
      </p:sp>
      <p:sp>
        <p:nvSpPr>
          <p:cNvPr id="7" name="Text 5"/>
          <p:cNvSpPr txBox="1"/>
          <p:nvPr/>
        </p:nvSpPr>
        <p:spPr>
          <a:xfrm>
            <a:off x="11394338" y="6057900"/>
            <a:ext cx="748894" cy="571500"/>
          </a:xfrm>
          <a:prstGeom prst="rect">
            <a:avLst/>
          </a:prstGeom>
          <a:noFill/>
          <a:ln/>
        </p:spPr>
        <p:txBody>
          <a:bodyPr wrap="square" lIns="0" tIns="0" rIns="0" bIns="0" rtlCol="0" anchor="ctr"/>
          <a:lstStyle/>
          <a:p>
            <a:pPr marL="0" indent="0" algn="l">
              <a:buNone/>
            </a:pPr>
            <a:r>
              <a:rPr lang="en-US" sz="4500" b="1" dirty="0">
                <a:solidFill>
                  <a:srgbClr val="000000">
                    <a:alpha val="20000"/>
                  </a:srgbClr>
                </a:solidFill>
                <a:latin typeface="Inter" pitchFamily="34" charset="0"/>
                <a:ea typeface="Inter" pitchFamily="34" charset="-122"/>
                <a:cs typeface="Inter" pitchFamily="34" charset="-120"/>
              </a:rPr>
              <a:t>11</a:t>
            </a:r>
            <a:endParaRPr lang="en-US" sz="4500" dirty="0"/>
          </a:p>
        </p:txBody>
      </p:sp>
      <p:sp>
        <p:nvSpPr>
          <p:cNvPr id="8" name="Text 6"/>
          <p:cNvSpPr txBox="1"/>
          <p:nvPr/>
        </p:nvSpPr>
        <p:spPr>
          <a:xfrm>
            <a:off x="1181405" y="761695"/>
            <a:ext cx="10172700" cy="191110"/>
          </a:xfrm>
          <a:prstGeom prst="rect">
            <a:avLst/>
          </a:prstGeom>
          <a:noFill/>
          <a:ln/>
        </p:spPr>
        <p:txBody>
          <a:bodyPr wrap="square" lIns="0" tIns="0" rIns="0" bIns="0" rtlCol="0" anchor="ctr"/>
          <a:lstStyle/>
          <a:p>
            <a:pPr marL="0" indent="0" algn="l">
              <a:buNone/>
            </a:pPr>
            <a:r>
              <a:rPr lang="en-US" sz="1000" b="1" kern="0" spc="105" dirty="0">
                <a:solidFill>
                  <a:srgbClr val="1D4ED8"/>
                </a:solidFill>
                <a:latin typeface="Inter" pitchFamily="34" charset="0"/>
                <a:ea typeface="Inter" pitchFamily="34" charset="-122"/>
                <a:cs typeface="Inter" pitchFamily="34" charset="-120"/>
              </a:rPr>
              <a:t>Module 8</a:t>
            </a:r>
            <a:endParaRPr lang="en-US" sz="1000" dirty="0"/>
          </a:p>
        </p:txBody>
      </p:sp>
      <p:sp>
        <p:nvSpPr>
          <p:cNvPr id="9" name="Text 7"/>
          <p:cNvSpPr txBox="1"/>
          <p:nvPr/>
        </p:nvSpPr>
        <p:spPr>
          <a:xfrm>
            <a:off x="1181405" y="1067105"/>
            <a:ext cx="10249510" cy="457200"/>
          </a:xfrm>
          <a:prstGeom prst="rect">
            <a:avLst/>
          </a:prstGeom>
          <a:noFill/>
          <a:ln/>
        </p:spPr>
        <p:txBody>
          <a:bodyPr wrap="square" lIns="0" tIns="0" rIns="0" bIns="0" rtlCol="0" anchor="ctr"/>
          <a:lstStyle/>
          <a:p>
            <a:pPr marL="0" indent="0" algn="l">
              <a:buNone/>
            </a:pPr>
            <a:r>
              <a:rPr lang="en-US" sz="3600" b="1" dirty="0">
                <a:solidFill>
                  <a:srgbClr val="000000"/>
                </a:solidFill>
                <a:latin typeface="Inter" pitchFamily="34" charset="0"/>
                <a:ea typeface="Inter" pitchFamily="34" charset="-122"/>
                <a:cs typeface="Inter" pitchFamily="34" charset="-120"/>
              </a:rPr>
              <a:t>The Impact-Focused Résumé</a:t>
            </a:r>
            <a:endParaRPr lang="en-US" sz="3600" dirty="0"/>
          </a:p>
        </p:txBody>
      </p:sp>
      <p:pic>
        <p:nvPicPr>
          <p:cNvPr id="10" name="Image 0" descr="preencoded.png"/>
          <p:cNvPicPr>
            <a:picLocks noChangeAspect="1"/>
          </p:cNvPicPr>
          <p:nvPr/>
        </p:nvPicPr>
        <p:blipFill>
          <a:blip r:embed="rId3"/>
          <a:srcRect t="-400" b="-400"/>
          <a:stretch/>
        </p:blipFill>
        <p:spPr>
          <a:xfrm>
            <a:off x="1181405" y="1752905"/>
            <a:ext cx="914400" cy="57607"/>
          </a:xfrm>
          <a:prstGeom prst="rect">
            <a:avLst/>
          </a:prstGeom>
        </p:spPr>
      </p:pic>
      <p:sp>
        <p:nvSpPr>
          <p:cNvPr id="11" name="Shape 8"/>
          <p:cNvSpPr/>
          <p:nvPr/>
        </p:nvSpPr>
        <p:spPr>
          <a:xfrm>
            <a:off x="1181405" y="2190902"/>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2" name="Image 1" descr="preencoded.png"/>
          <p:cNvPicPr>
            <a:picLocks noChangeAspect="1"/>
          </p:cNvPicPr>
          <p:nvPr/>
        </p:nvPicPr>
        <p:blipFill>
          <a:blip r:embed="rId4"/>
          <a:srcRect/>
          <a:stretch/>
        </p:blipFill>
        <p:spPr>
          <a:xfrm>
            <a:off x="1314907" y="2324405"/>
            <a:ext cx="190195" cy="190195"/>
          </a:xfrm>
          <a:prstGeom prst="rect">
            <a:avLst/>
          </a:prstGeom>
        </p:spPr>
      </p:pic>
      <p:sp>
        <p:nvSpPr>
          <p:cNvPr id="13" name="Text 9"/>
          <p:cNvSpPr txBox="1"/>
          <p:nvPr/>
        </p:nvSpPr>
        <p:spPr>
          <a:xfrm>
            <a:off x="1867205" y="2266798"/>
            <a:ext cx="10058400" cy="305410"/>
          </a:xfrm>
          <a:prstGeom prst="rect">
            <a:avLst/>
          </a:prstGeom>
          <a:noFill/>
          <a:ln/>
        </p:spPr>
        <p:txBody>
          <a:bodyPr wrap="square" lIns="0" tIns="0" rIns="0" bIns="0" rtlCol="0" anchor="ctr"/>
          <a:lstStyle/>
          <a:p>
            <a:pPr marL="0" indent="0" algn="l">
              <a:buNone/>
            </a:pPr>
            <a:r>
              <a:rPr lang="en-US" sz="1800" dirty="0">
                <a:solidFill>
                  <a:srgbClr val="000000"/>
                </a:solidFill>
                <a:latin typeface="Inter" pitchFamily="34" charset="0"/>
                <a:ea typeface="Inter" pitchFamily="34" charset="-122"/>
                <a:cs typeface="Inter" pitchFamily="34" charset="-120"/>
              </a:rPr>
              <a:t>Employers look for </a:t>
            </a:r>
            <a:r>
              <a:rPr lang="en-US" sz="1800" b="1" dirty="0">
                <a:solidFill>
                  <a:srgbClr val="000000"/>
                </a:solidFill>
                <a:latin typeface="Inter" pitchFamily="34" charset="0"/>
                <a:ea typeface="Inter" pitchFamily="34" charset="-122"/>
                <a:cs typeface="Inter" pitchFamily="34" charset="-120"/>
              </a:rPr>
              <a:t>results</a:t>
            </a:r>
            <a:r>
              <a:rPr lang="en-US" sz="1800" dirty="0">
                <a:solidFill>
                  <a:srgbClr val="000000"/>
                </a:solidFill>
                <a:latin typeface="Inter" pitchFamily="34" charset="0"/>
                <a:ea typeface="Inter" pitchFamily="34" charset="-122"/>
                <a:cs typeface="Inter" pitchFamily="34" charset="-120"/>
              </a:rPr>
              <a:t>, not just responsibilities. Emphasize outcomes over duties.</a:t>
            </a:r>
            <a:endParaRPr lang="en-US" sz="1800" dirty="0"/>
          </a:p>
        </p:txBody>
      </p:sp>
      <p:sp>
        <p:nvSpPr>
          <p:cNvPr id="14" name="Shape 10"/>
          <p:cNvSpPr/>
          <p:nvPr/>
        </p:nvSpPr>
        <p:spPr>
          <a:xfrm>
            <a:off x="1181405" y="2952598"/>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5" name="Image 2" descr="preencoded.png"/>
          <p:cNvPicPr>
            <a:picLocks noChangeAspect="1"/>
          </p:cNvPicPr>
          <p:nvPr/>
        </p:nvPicPr>
        <p:blipFill>
          <a:blip r:embed="rId5"/>
          <a:srcRect l="-1648" r="-1648"/>
          <a:stretch/>
        </p:blipFill>
        <p:spPr>
          <a:xfrm>
            <a:off x="1324051" y="3086100"/>
            <a:ext cx="171907" cy="190195"/>
          </a:xfrm>
          <a:prstGeom prst="rect">
            <a:avLst/>
          </a:prstGeom>
        </p:spPr>
      </p:pic>
      <p:sp>
        <p:nvSpPr>
          <p:cNvPr id="16" name="Text 11"/>
          <p:cNvSpPr txBox="1"/>
          <p:nvPr/>
        </p:nvSpPr>
        <p:spPr>
          <a:xfrm>
            <a:off x="1867205" y="2952598"/>
            <a:ext cx="9486900" cy="267005"/>
          </a:xfrm>
          <a:prstGeom prst="rect">
            <a:avLst/>
          </a:prstGeom>
          <a:noFill/>
          <a:ln/>
        </p:spPr>
        <p:txBody>
          <a:bodyPr wrap="square" lIns="0" tIns="0" rIns="0" bIns="0" rtlCol="0" anchor="ctr"/>
          <a:lstStyle/>
          <a:p>
            <a:pPr marL="0" indent="0" algn="l">
              <a:buNone/>
            </a:pPr>
            <a:r>
              <a:rPr lang="en-US" sz="1500" b="1" kern="0" spc="38" dirty="0">
                <a:solidFill>
                  <a:srgbClr val="000000"/>
                </a:solidFill>
                <a:latin typeface="Inter" pitchFamily="34" charset="0"/>
                <a:ea typeface="Inter" pitchFamily="34" charset="-122"/>
                <a:cs typeface="Inter" pitchFamily="34" charset="-120"/>
              </a:rPr>
              <a:t>The Impact Formula</a:t>
            </a:r>
            <a:endParaRPr lang="en-US" sz="1500" dirty="0"/>
          </a:p>
        </p:txBody>
      </p:sp>
      <p:pic>
        <p:nvPicPr>
          <p:cNvPr id="17" name="Image 3" descr="preencoded.png"/>
          <p:cNvPicPr>
            <a:picLocks noChangeAspect="1"/>
          </p:cNvPicPr>
          <p:nvPr/>
        </p:nvPicPr>
        <p:blipFill>
          <a:blip r:embed="rId6"/>
          <a:srcRect l="-10" r="-10"/>
          <a:stretch/>
        </p:blipFill>
        <p:spPr>
          <a:xfrm>
            <a:off x="1867205" y="3372307"/>
            <a:ext cx="9372600" cy="780898"/>
          </a:xfrm>
          <a:prstGeom prst="rect">
            <a:avLst/>
          </a:prstGeom>
        </p:spPr>
      </p:pic>
      <p:pic>
        <p:nvPicPr>
          <p:cNvPr id="18" name="Image 4" descr="preencoded.png"/>
          <p:cNvPicPr>
            <a:picLocks noChangeAspect="1"/>
          </p:cNvPicPr>
          <p:nvPr/>
        </p:nvPicPr>
        <p:blipFill>
          <a:blip r:embed="rId7"/>
          <a:stretch>
            <a:fillRect/>
          </a:stretch>
        </p:blipFill>
        <p:spPr>
          <a:xfrm>
            <a:off x="2029054" y="3534156"/>
            <a:ext cx="1333195" cy="457200"/>
          </a:xfrm>
          <a:prstGeom prst="rect">
            <a:avLst/>
          </a:prstGeom>
        </p:spPr>
      </p:pic>
      <p:sp>
        <p:nvSpPr>
          <p:cNvPr id="19" name="Text 12"/>
          <p:cNvSpPr/>
          <p:nvPr/>
        </p:nvSpPr>
        <p:spPr>
          <a:xfrm>
            <a:off x="2029054" y="3534156"/>
            <a:ext cx="1334110" cy="457200"/>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1200" b="1" dirty="0">
                <a:solidFill>
                  <a:srgbClr val="FFFFFF"/>
                </a:solidFill>
                <a:latin typeface="Inter" pitchFamily="34" charset="0"/>
                <a:ea typeface="Inter" pitchFamily="34" charset="-122"/>
                <a:cs typeface="Inter" pitchFamily="34" charset="-120"/>
              </a:rPr>
              <a:t>Action</a:t>
            </a:r>
            <a:endParaRPr lang="en-US" sz="1200" dirty="0"/>
          </a:p>
        </p:txBody>
      </p:sp>
      <p:sp>
        <p:nvSpPr>
          <p:cNvPr id="20" name="Text 13"/>
          <p:cNvSpPr txBox="1"/>
          <p:nvPr/>
        </p:nvSpPr>
        <p:spPr>
          <a:xfrm>
            <a:off x="3900830" y="3590849"/>
            <a:ext cx="238658" cy="342900"/>
          </a:xfrm>
          <a:prstGeom prst="rect">
            <a:avLst/>
          </a:prstGeom>
          <a:noFill/>
          <a:ln/>
        </p:spPr>
        <p:txBody>
          <a:bodyPr wrap="square" lIns="0" tIns="0" rIns="0" bIns="0" rtlCol="0" anchor="ctr"/>
          <a:lstStyle/>
          <a:p>
            <a:pPr marL="0" indent="0" algn="l">
              <a:buNone/>
            </a:pPr>
            <a:r>
              <a:rPr lang="en-US" sz="1800" b="1" dirty="0">
                <a:solidFill>
                  <a:srgbClr val="94A3B8"/>
                </a:solidFill>
                <a:latin typeface="Inter" pitchFamily="34" charset="0"/>
                <a:ea typeface="Inter" pitchFamily="34" charset="-122"/>
                <a:cs typeface="Inter" pitchFamily="34" charset="-120"/>
              </a:rPr>
              <a:t>+</a:t>
            </a:r>
            <a:endParaRPr lang="en-US" sz="1800" dirty="0"/>
          </a:p>
        </p:txBody>
      </p:sp>
      <p:pic>
        <p:nvPicPr>
          <p:cNvPr id="21" name="Image 5" descr="preencoded.png"/>
          <p:cNvPicPr>
            <a:picLocks noChangeAspect="1"/>
          </p:cNvPicPr>
          <p:nvPr/>
        </p:nvPicPr>
        <p:blipFill>
          <a:blip r:embed="rId7"/>
          <a:stretch>
            <a:fillRect/>
          </a:stretch>
        </p:blipFill>
        <p:spPr>
          <a:xfrm>
            <a:off x="4595774" y="3534156"/>
            <a:ext cx="1333195" cy="457200"/>
          </a:xfrm>
          <a:prstGeom prst="rect">
            <a:avLst/>
          </a:prstGeom>
        </p:spPr>
      </p:pic>
      <p:sp>
        <p:nvSpPr>
          <p:cNvPr id="22" name="Text 14"/>
          <p:cNvSpPr/>
          <p:nvPr/>
        </p:nvSpPr>
        <p:spPr>
          <a:xfrm>
            <a:off x="4595774" y="3534156"/>
            <a:ext cx="1334110" cy="457200"/>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1200" b="1" dirty="0">
                <a:solidFill>
                  <a:srgbClr val="FFFFFF"/>
                </a:solidFill>
                <a:latin typeface="Inter" pitchFamily="34" charset="0"/>
                <a:ea typeface="Inter" pitchFamily="34" charset="-122"/>
                <a:cs typeface="Inter" pitchFamily="34" charset="-120"/>
              </a:rPr>
              <a:t>Task</a:t>
            </a:r>
            <a:endParaRPr lang="en-US" sz="1200" dirty="0"/>
          </a:p>
        </p:txBody>
      </p:sp>
      <p:sp>
        <p:nvSpPr>
          <p:cNvPr id="23" name="Text 15"/>
          <p:cNvSpPr txBox="1"/>
          <p:nvPr/>
        </p:nvSpPr>
        <p:spPr>
          <a:xfrm>
            <a:off x="6467551" y="3590849"/>
            <a:ext cx="238658" cy="342900"/>
          </a:xfrm>
          <a:prstGeom prst="rect">
            <a:avLst/>
          </a:prstGeom>
          <a:noFill/>
          <a:ln/>
        </p:spPr>
        <p:txBody>
          <a:bodyPr wrap="square" lIns="0" tIns="0" rIns="0" bIns="0" rtlCol="0" anchor="ctr"/>
          <a:lstStyle/>
          <a:p>
            <a:pPr marL="0" indent="0" algn="l">
              <a:buNone/>
            </a:pPr>
            <a:r>
              <a:rPr lang="en-US" sz="1800" b="1" dirty="0">
                <a:solidFill>
                  <a:srgbClr val="94A3B8"/>
                </a:solidFill>
                <a:latin typeface="Inter" pitchFamily="34" charset="0"/>
                <a:ea typeface="Inter" pitchFamily="34" charset="-122"/>
                <a:cs typeface="Inter" pitchFamily="34" charset="-120"/>
              </a:rPr>
              <a:t>+</a:t>
            </a:r>
            <a:endParaRPr lang="en-US" sz="1800" dirty="0"/>
          </a:p>
        </p:txBody>
      </p:sp>
      <p:pic>
        <p:nvPicPr>
          <p:cNvPr id="24" name="Image 6" descr="preencoded.png"/>
          <p:cNvPicPr>
            <a:picLocks noChangeAspect="1"/>
          </p:cNvPicPr>
          <p:nvPr/>
        </p:nvPicPr>
        <p:blipFill>
          <a:blip r:embed="rId7"/>
          <a:stretch>
            <a:fillRect/>
          </a:stretch>
        </p:blipFill>
        <p:spPr>
          <a:xfrm>
            <a:off x="7162495" y="3534156"/>
            <a:ext cx="1333195" cy="457200"/>
          </a:xfrm>
          <a:prstGeom prst="rect">
            <a:avLst/>
          </a:prstGeom>
        </p:spPr>
      </p:pic>
      <p:sp>
        <p:nvSpPr>
          <p:cNvPr id="25" name="Text 16"/>
          <p:cNvSpPr/>
          <p:nvPr/>
        </p:nvSpPr>
        <p:spPr>
          <a:xfrm>
            <a:off x="7162495" y="3534156"/>
            <a:ext cx="1334110" cy="457200"/>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1200" b="1" dirty="0">
                <a:solidFill>
                  <a:srgbClr val="FFFFFF"/>
                </a:solidFill>
                <a:latin typeface="Inter" pitchFamily="34" charset="0"/>
                <a:ea typeface="Inter" pitchFamily="34" charset="-122"/>
                <a:cs typeface="Inter" pitchFamily="34" charset="-120"/>
              </a:rPr>
              <a:t>Result</a:t>
            </a:r>
            <a:endParaRPr lang="en-US" sz="1200" dirty="0"/>
          </a:p>
        </p:txBody>
      </p:sp>
      <p:sp>
        <p:nvSpPr>
          <p:cNvPr id="26" name="Text 17"/>
          <p:cNvSpPr txBox="1"/>
          <p:nvPr/>
        </p:nvSpPr>
        <p:spPr>
          <a:xfrm>
            <a:off x="9035186" y="3590849"/>
            <a:ext cx="238658" cy="342900"/>
          </a:xfrm>
          <a:prstGeom prst="rect">
            <a:avLst/>
          </a:prstGeom>
          <a:noFill/>
          <a:ln/>
        </p:spPr>
        <p:txBody>
          <a:bodyPr wrap="square" lIns="0" tIns="0" rIns="0" bIns="0" rtlCol="0" anchor="ctr"/>
          <a:lstStyle/>
          <a:p>
            <a:pPr marL="0" indent="0" algn="l">
              <a:buNone/>
            </a:pPr>
            <a:r>
              <a:rPr lang="en-US" sz="1800" b="1" dirty="0">
                <a:solidFill>
                  <a:srgbClr val="94A3B8"/>
                </a:solidFill>
                <a:latin typeface="Inter" pitchFamily="34" charset="0"/>
                <a:ea typeface="Inter" pitchFamily="34" charset="-122"/>
                <a:cs typeface="Inter" pitchFamily="34" charset="-120"/>
              </a:rPr>
              <a:t>+</a:t>
            </a:r>
            <a:endParaRPr lang="en-US" sz="1800" dirty="0"/>
          </a:p>
        </p:txBody>
      </p:sp>
      <p:pic>
        <p:nvPicPr>
          <p:cNvPr id="27" name="Image 7" descr="preencoded.png"/>
          <p:cNvPicPr>
            <a:picLocks noChangeAspect="1"/>
          </p:cNvPicPr>
          <p:nvPr/>
        </p:nvPicPr>
        <p:blipFill>
          <a:blip r:embed="rId8"/>
          <a:stretch>
            <a:fillRect/>
          </a:stretch>
        </p:blipFill>
        <p:spPr>
          <a:xfrm>
            <a:off x="9730130" y="3534156"/>
            <a:ext cx="1352398" cy="457200"/>
          </a:xfrm>
          <a:prstGeom prst="rect">
            <a:avLst/>
          </a:prstGeom>
        </p:spPr>
      </p:pic>
      <p:sp>
        <p:nvSpPr>
          <p:cNvPr id="28" name="Text 18"/>
          <p:cNvSpPr/>
          <p:nvPr/>
        </p:nvSpPr>
        <p:spPr>
          <a:xfrm>
            <a:off x="9730130" y="3534156"/>
            <a:ext cx="1353312" cy="457200"/>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1200" b="1" dirty="0">
                <a:solidFill>
                  <a:srgbClr val="FFFFFF"/>
                </a:solidFill>
                <a:latin typeface="Inter" pitchFamily="34" charset="0"/>
                <a:ea typeface="Inter" pitchFamily="34" charset="-122"/>
                <a:cs typeface="Inter" pitchFamily="34" charset="-120"/>
              </a:rPr>
              <a:t>Context/Tool</a:t>
            </a:r>
            <a:endParaRPr lang="en-US" sz="1200" dirty="0"/>
          </a:p>
        </p:txBody>
      </p:sp>
      <p:sp>
        <p:nvSpPr>
          <p:cNvPr id="29" name="Shape 19"/>
          <p:cNvSpPr/>
          <p:nvPr/>
        </p:nvSpPr>
        <p:spPr>
          <a:xfrm>
            <a:off x="1181405" y="4457700"/>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30" name="Image 8" descr="preencoded.png"/>
          <p:cNvPicPr>
            <a:picLocks noChangeAspect="1"/>
          </p:cNvPicPr>
          <p:nvPr/>
        </p:nvPicPr>
        <p:blipFill>
          <a:blip r:embed="rId9"/>
          <a:srcRect l="-1648" r="-1648"/>
          <a:stretch/>
        </p:blipFill>
        <p:spPr>
          <a:xfrm>
            <a:off x="1324051" y="4591202"/>
            <a:ext cx="171907" cy="190195"/>
          </a:xfrm>
          <a:prstGeom prst="rect">
            <a:avLst/>
          </a:prstGeom>
        </p:spPr>
      </p:pic>
      <p:sp>
        <p:nvSpPr>
          <p:cNvPr id="31" name="Text 20"/>
          <p:cNvSpPr txBox="1"/>
          <p:nvPr/>
        </p:nvSpPr>
        <p:spPr>
          <a:xfrm>
            <a:off x="1867205" y="4457700"/>
            <a:ext cx="9486900" cy="267005"/>
          </a:xfrm>
          <a:prstGeom prst="rect">
            <a:avLst/>
          </a:prstGeom>
          <a:noFill/>
          <a:ln/>
        </p:spPr>
        <p:txBody>
          <a:bodyPr wrap="square" lIns="0" tIns="0" rIns="0" bIns="0" rtlCol="0" anchor="ctr"/>
          <a:lstStyle/>
          <a:p>
            <a:pPr marL="0" indent="0" algn="l">
              <a:buNone/>
            </a:pPr>
            <a:r>
              <a:rPr lang="en-US" sz="1500" b="1" kern="0" spc="38" dirty="0">
                <a:solidFill>
                  <a:srgbClr val="000000"/>
                </a:solidFill>
                <a:latin typeface="Inter" pitchFamily="34" charset="0"/>
                <a:ea typeface="Inter" pitchFamily="34" charset="-122"/>
                <a:cs typeface="Inter" pitchFamily="34" charset="-120"/>
              </a:rPr>
              <a:t>Applied Example</a:t>
            </a:r>
            <a:endParaRPr lang="en-US" sz="1500" dirty="0"/>
          </a:p>
        </p:txBody>
      </p:sp>
      <p:pic>
        <p:nvPicPr>
          <p:cNvPr id="32" name="Image 9" descr="preencoded.png"/>
          <p:cNvPicPr>
            <a:picLocks noChangeAspect="1"/>
          </p:cNvPicPr>
          <p:nvPr/>
        </p:nvPicPr>
        <p:blipFill>
          <a:blip r:embed="rId10"/>
          <a:srcRect t="-2" b="-2"/>
          <a:stretch/>
        </p:blipFill>
        <p:spPr>
          <a:xfrm>
            <a:off x="1867205" y="4819802"/>
            <a:ext cx="9372600" cy="1666951"/>
          </a:xfrm>
          <a:prstGeom prst="rect">
            <a:avLst/>
          </a:prstGeom>
        </p:spPr>
      </p:pic>
      <p:sp>
        <p:nvSpPr>
          <p:cNvPr id="33" name="Text 21"/>
          <p:cNvSpPr txBox="1"/>
          <p:nvPr/>
        </p:nvSpPr>
        <p:spPr>
          <a:xfrm>
            <a:off x="2152498" y="5048402"/>
            <a:ext cx="8944661" cy="743407"/>
          </a:xfrm>
          <a:prstGeom prst="rect">
            <a:avLst/>
          </a:prstGeom>
          <a:noFill/>
          <a:ln/>
        </p:spPr>
        <p:txBody>
          <a:bodyPr wrap="square" lIns="0" tIns="0" rIns="0" bIns="0" rtlCol="0" anchor="t"/>
          <a:lstStyle/>
          <a:p>
            <a:pPr marL="0" indent="0" algn="l">
              <a:buNone/>
            </a:pPr>
            <a:r>
              <a:rPr lang="en-US" sz="1800" dirty="0">
                <a:solidFill>
                  <a:srgbClr val="000000"/>
                </a:solidFill>
                <a:latin typeface="Inter" pitchFamily="34" charset="0"/>
                <a:ea typeface="Inter" pitchFamily="34" charset="-122"/>
                <a:cs typeface="Inter" pitchFamily="34" charset="-120"/>
              </a:rPr>
              <a:t> "</a:t>
            </a:r>
            <a:r>
              <a:rPr lang="en-US" sz="1800" b="1" dirty="0">
                <a:solidFill>
                  <a:srgbClr val="2563EB"/>
                </a:solidFill>
                <a:latin typeface="Inter" pitchFamily="34" charset="0"/>
                <a:ea typeface="Inter" pitchFamily="34" charset="-122"/>
                <a:cs typeface="Inter" pitchFamily="34" charset="-120"/>
              </a:rPr>
              <a:t>Led</a:t>
            </a:r>
            <a:r>
              <a:rPr lang="en-US" sz="1800" dirty="0">
                <a:solidFill>
                  <a:srgbClr val="000000"/>
                </a:solidFill>
                <a:latin typeface="Inter" pitchFamily="34" charset="0"/>
                <a:ea typeface="Inter" pitchFamily="34" charset="-122"/>
                <a:cs typeface="Inter" pitchFamily="34" charset="-120"/>
              </a:rPr>
              <a:t> a team of 5 to </a:t>
            </a:r>
            <a:r>
              <a:rPr lang="en-US" sz="1800" b="1" dirty="0">
                <a:solidFill>
                  <a:srgbClr val="2563EB"/>
                </a:solidFill>
                <a:latin typeface="Inter" pitchFamily="34" charset="0"/>
                <a:ea typeface="Inter" pitchFamily="34" charset="-122"/>
                <a:cs typeface="Inter" pitchFamily="34" charset="-120"/>
              </a:rPr>
              <a:t>redesign onboarding</a:t>
            </a:r>
            <a:r>
              <a:rPr lang="en-US" sz="1800" dirty="0">
                <a:solidFill>
                  <a:srgbClr val="000000"/>
                </a:solidFill>
                <a:latin typeface="Inter" pitchFamily="34" charset="0"/>
                <a:ea typeface="Inter" pitchFamily="34" charset="-122"/>
                <a:cs typeface="Inter" pitchFamily="34" charset="-120"/>
              </a:rPr>
              <a:t>, </a:t>
            </a:r>
            <a:r>
              <a:rPr lang="en-US" sz="1800" b="1" dirty="0">
                <a:solidFill>
                  <a:srgbClr val="059669"/>
                </a:solidFill>
                <a:latin typeface="Inter" pitchFamily="34" charset="0"/>
                <a:ea typeface="Inter" pitchFamily="34" charset="-122"/>
                <a:cs typeface="Inter" pitchFamily="34" charset="-120"/>
              </a:rPr>
              <a:t>reducing training time by 30%</a:t>
            </a:r>
            <a:r>
              <a:rPr lang="en-US" sz="1800" dirty="0">
                <a:solidFill>
                  <a:srgbClr val="000000"/>
                </a:solidFill>
                <a:latin typeface="Inter" pitchFamily="34" charset="0"/>
                <a:ea typeface="Inter" pitchFamily="34" charset="-122"/>
                <a:cs typeface="Inter" pitchFamily="34" charset="-120"/>
              </a:rPr>
              <a:t> using </a:t>
            </a:r>
            <a:r>
              <a:rPr lang="en-US" sz="1800" b="1" dirty="0">
                <a:solidFill>
                  <a:srgbClr val="6D28D9"/>
                </a:solidFill>
                <a:latin typeface="Inter" pitchFamily="34" charset="0"/>
                <a:ea typeface="Inter" pitchFamily="34" charset="-122"/>
                <a:cs typeface="Inter" pitchFamily="34" charset="-120"/>
              </a:rPr>
              <a:t>workflow automation tools</a:t>
            </a:r>
            <a:r>
              <a:rPr lang="en-US" sz="1800" dirty="0">
                <a:solidFill>
                  <a:srgbClr val="000000"/>
                </a:solidFill>
                <a:latin typeface="Inter" pitchFamily="34" charset="0"/>
                <a:ea typeface="Inter" pitchFamily="34" charset="-122"/>
                <a:cs typeface="Inter" pitchFamily="34" charset="-120"/>
              </a:rPr>
              <a:t>." </a:t>
            </a:r>
            <a:endParaRPr lang="en-US" sz="1800" dirty="0"/>
          </a:p>
        </p:txBody>
      </p:sp>
      <p:sp>
        <p:nvSpPr>
          <p:cNvPr id="34" name="Shape 22"/>
          <p:cNvSpPr/>
          <p:nvPr/>
        </p:nvSpPr>
        <p:spPr>
          <a:xfrm>
            <a:off x="2152498" y="5943600"/>
            <a:ext cx="8858707" cy="9144"/>
          </a:xfrm>
          <a:prstGeom prst="rect">
            <a:avLst/>
          </a:prstGeom>
          <a:solidFill>
            <a:srgbClr val="E5E7EB"/>
          </a:solidFill>
          <a:ln w="12700">
            <a:solidFill>
              <a:srgbClr val="E5E7EB">
                <a:alpha val="0"/>
              </a:srgbClr>
            </a:solidFill>
            <a:prstDash val="solid"/>
          </a:ln>
        </p:spPr>
        <p:txBody>
          <a:bodyPr/>
          <a:lstStyle/>
          <a:p>
            <a:endParaRPr lang="en-US"/>
          </a:p>
        </p:txBody>
      </p:sp>
      <p:sp>
        <p:nvSpPr>
          <p:cNvPr id="35" name="Shape 23"/>
          <p:cNvSpPr/>
          <p:nvPr/>
        </p:nvSpPr>
        <p:spPr>
          <a:xfrm>
            <a:off x="2152498" y="6105449"/>
            <a:ext cx="114300" cy="114300"/>
          </a:xfrm>
          <a:prstGeom prst="ellipse">
            <a:avLst/>
          </a:prstGeom>
          <a:solidFill>
            <a:srgbClr val="2563EB"/>
          </a:solidFill>
          <a:ln w="12700">
            <a:solidFill>
              <a:srgbClr val="FFFFFF">
                <a:alpha val="0"/>
              </a:srgbClr>
            </a:solidFill>
            <a:prstDash val="solid"/>
          </a:ln>
        </p:spPr>
        <p:txBody>
          <a:bodyPr/>
          <a:lstStyle/>
          <a:p>
            <a:endParaRPr lang="en-US"/>
          </a:p>
        </p:txBody>
      </p:sp>
      <p:sp>
        <p:nvSpPr>
          <p:cNvPr id="36" name="Text 24"/>
          <p:cNvSpPr txBox="1"/>
          <p:nvPr/>
        </p:nvSpPr>
        <p:spPr>
          <a:xfrm>
            <a:off x="2343607" y="6067044"/>
            <a:ext cx="488290" cy="191110"/>
          </a:xfrm>
          <a:prstGeom prst="rect">
            <a:avLst/>
          </a:prstGeom>
          <a:noFill/>
          <a:ln/>
        </p:spPr>
        <p:txBody>
          <a:bodyPr wrap="square" lIns="0" tIns="0" rIns="0" bIns="0" rtlCol="0" anchor="ctr"/>
          <a:lstStyle/>
          <a:p>
            <a:pPr marL="0" indent="0" algn="l">
              <a:buNone/>
            </a:pPr>
            <a:r>
              <a:rPr lang="en-US" sz="1000" dirty="0">
                <a:solidFill>
                  <a:srgbClr val="000000"/>
                </a:solidFill>
                <a:latin typeface="Inter" pitchFamily="34" charset="0"/>
                <a:ea typeface="Inter" pitchFamily="34" charset="-122"/>
                <a:cs typeface="Inter" pitchFamily="34" charset="-120"/>
              </a:rPr>
              <a:t>Action</a:t>
            </a:r>
            <a:endParaRPr lang="en-US" sz="1000" dirty="0"/>
          </a:p>
        </p:txBody>
      </p:sp>
      <p:sp>
        <p:nvSpPr>
          <p:cNvPr id="37" name="Shape 25"/>
          <p:cNvSpPr/>
          <p:nvPr/>
        </p:nvSpPr>
        <p:spPr>
          <a:xfrm>
            <a:off x="2898648" y="6105449"/>
            <a:ext cx="114300" cy="114300"/>
          </a:xfrm>
          <a:prstGeom prst="ellipse">
            <a:avLst/>
          </a:prstGeom>
          <a:solidFill>
            <a:srgbClr val="2563EB"/>
          </a:solidFill>
          <a:ln w="12700">
            <a:solidFill>
              <a:srgbClr val="FFFFFF">
                <a:alpha val="0"/>
              </a:srgbClr>
            </a:solidFill>
            <a:prstDash val="solid"/>
          </a:ln>
        </p:spPr>
        <p:txBody>
          <a:bodyPr/>
          <a:lstStyle/>
          <a:p>
            <a:endParaRPr lang="en-US"/>
          </a:p>
        </p:txBody>
      </p:sp>
      <p:sp>
        <p:nvSpPr>
          <p:cNvPr id="38" name="Text 26"/>
          <p:cNvSpPr txBox="1"/>
          <p:nvPr/>
        </p:nvSpPr>
        <p:spPr>
          <a:xfrm>
            <a:off x="3088843" y="6067044"/>
            <a:ext cx="372161" cy="191110"/>
          </a:xfrm>
          <a:prstGeom prst="rect">
            <a:avLst/>
          </a:prstGeom>
          <a:noFill/>
          <a:ln/>
        </p:spPr>
        <p:txBody>
          <a:bodyPr wrap="square" lIns="0" tIns="0" rIns="0" bIns="0" rtlCol="0" anchor="ctr"/>
          <a:lstStyle/>
          <a:p>
            <a:pPr marL="0" indent="0" algn="l">
              <a:buNone/>
            </a:pPr>
            <a:r>
              <a:rPr lang="en-US" sz="1000" dirty="0">
                <a:solidFill>
                  <a:srgbClr val="000000"/>
                </a:solidFill>
                <a:latin typeface="Inter" pitchFamily="34" charset="0"/>
                <a:ea typeface="Inter" pitchFamily="34" charset="-122"/>
                <a:cs typeface="Inter" pitchFamily="34" charset="-120"/>
              </a:rPr>
              <a:t>Task</a:t>
            </a:r>
            <a:endParaRPr lang="en-US" sz="1000" dirty="0"/>
          </a:p>
        </p:txBody>
      </p:sp>
      <p:sp>
        <p:nvSpPr>
          <p:cNvPr id="39" name="Shape 27"/>
          <p:cNvSpPr/>
          <p:nvPr/>
        </p:nvSpPr>
        <p:spPr>
          <a:xfrm>
            <a:off x="3535985" y="6105449"/>
            <a:ext cx="114300" cy="114300"/>
          </a:xfrm>
          <a:prstGeom prst="ellipse">
            <a:avLst/>
          </a:prstGeom>
          <a:solidFill>
            <a:srgbClr val="059669"/>
          </a:solidFill>
          <a:ln w="12700">
            <a:solidFill>
              <a:srgbClr val="FFFFFF">
                <a:alpha val="0"/>
              </a:srgbClr>
            </a:solidFill>
            <a:prstDash val="solid"/>
          </a:ln>
        </p:spPr>
        <p:txBody>
          <a:bodyPr/>
          <a:lstStyle/>
          <a:p>
            <a:endParaRPr lang="en-US"/>
          </a:p>
        </p:txBody>
      </p:sp>
      <p:sp>
        <p:nvSpPr>
          <p:cNvPr id="40" name="Text 28"/>
          <p:cNvSpPr txBox="1"/>
          <p:nvPr/>
        </p:nvSpPr>
        <p:spPr>
          <a:xfrm>
            <a:off x="3727094" y="6067044"/>
            <a:ext cx="1110996" cy="191110"/>
          </a:xfrm>
          <a:prstGeom prst="rect">
            <a:avLst/>
          </a:prstGeom>
          <a:noFill/>
          <a:ln/>
        </p:spPr>
        <p:txBody>
          <a:bodyPr wrap="square" lIns="0" tIns="0" rIns="0" bIns="0" rtlCol="0" anchor="ctr"/>
          <a:lstStyle/>
          <a:p>
            <a:pPr marL="0" indent="0" algn="l">
              <a:buNone/>
            </a:pPr>
            <a:r>
              <a:rPr lang="en-US" sz="1000" dirty="0">
                <a:solidFill>
                  <a:srgbClr val="000000"/>
                </a:solidFill>
                <a:latin typeface="Inter" pitchFamily="34" charset="0"/>
                <a:ea typeface="Inter" pitchFamily="34" charset="-122"/>
                <a:cs typeface="Inter" pitchFamily="34" charset="-120"/>
              </a:rPr>
              <a:t>Result (Metric)</a:t>
            </a:r>
            <a:endParaRPr lang="en-US" sz="1000" dirty="0"/>
          </a:p>
        </p:txBody>
      </p:sp>
      <p:sp>
        <p:nvSpPr>
          <p:cNvPr id="41" name="Shape 29"/>
          <p:cNvSpPr/>
          <p:nvPr/>
        </p:nvSpPr>
        <p:spPr>
          <a:xfrm>
            <a:off x="4804258" y="6105449"/>
            <a:ext cx="114300" cy="114300"/>
          </a:xfrm>
          <a:prstGeom prst="ellipse">
            <a:avLst/>
          </a:prstGeom>
          <a:solidFill>
            <a:srgbClr val="6D28D9"/>
          </a:solidFill>
          <a:ln w="12700">
            <a:solidFill>
              <a:srgbClr val="FFFFFF">
                <a:alpha val="0"/>
              </a:srgbClr>
            </a:solidFill>
            <a:prstDash val="solid"/>
          </a:ln>
        </p:spPr>
        <p:txBody>
          <a:bodyPr/>
          <a:lstStyle/>
          <a:p>
            <a:endParaRPr lang="en-US"/>
          </a:p>
        </p:txBody>
      </p:sp>
      <p:sp>
        <p:nvSpPr>
          <p:cNvPr id="42" name="Text 30"/>
          <p:cNvSpPr txBox="1"/>
          <p:nvPr/>
        </p:nvSpPr>
        <p:spPr>
          <a:xfrm>
            <a:off x="4995367" y="6067044"/>
            <a:ext cx="963778" cy="191110"/>
          </a:xfrm>
          <a:prstGeom prst="rect">
            <a:avLst/>
          </a:prstGeom>
          <a:noFill/>
          <a:ln/>
        </p:spPr>
        <p:txBody>
          <a:bodyPr wrap="square" lIns="0" tIns="0" rIns="0" bIns="0" rtlCol="0" anchor="ctr"/>
          <a:lstStyle/>
          <a:p>
            <a:pPr marL="0" indent="0" algn="l">
              <a:buNone/>
            </a:pPr>
            <a:r>
              <a:rPr lang="en-US" sz="1000" dirty="0">
                <a:solidFill>
                  <a:srgbClr val="000000"/>
                </a:solidFill>
                <a:latin typeface="Inter" pitchFamily="34" charset="0"/>
                <a:ea typeface="Inter" pitchFamily="34" charset="-122"/>
                <a:cs typeface="Inter" pitchFamily="34" charset="-120"/>
              </a:rPr>
              <a:t>Context/Tool</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0" y="0"/>
            <a:ext cx="228600" cy="6858000"/>
          </a:xfrm>
          <a:prstGeom prst="rect">
            <a:avLst/>
          </a:prstGeom>
          <a:solidFill>
            <a:srgbClr val="1E3A8A"/>
          </a:solidFill>
          <a:ln w="12700">
            <a:solidFill>
              <a:srgbClr val="FFFFFF">
                <a:alpha val="0"/>
              </a:srgbClr>
            </a:solidFill>
            <a:prstDash val="solid"/>
          </a:ln>
        </p:spPr>
        <p:txBody>
          <a:bodyPr/>
          <a:lstStyle/>
          <a:p>
            <a:endParaRPr lang="en-US"/>
          </a:p>
        </p:txBody>
      </p:sp>
      <p:sp>
        <p:nvSpPr>
          <p:cNvPr id="5" name="Shape 3"/>
          <p:cNvSpPr/>
          <p:nvPr/>
        </p:nvSpPr>
        <p:spPr>
          <a:xfrm>
            <a:off x="9334195" y="0"/>
            <a:ext cx="2857500" cy="1429207"/>
          </a:xfrm>
          <a:custGeom>
            <a:avLst/>
            <a:gdLst/>
            <a:ahLst/>
            <a:cxnLst/>
            <a:rect l="l" t="t" r="r" b="b"/>
            <a:pathLst>
              <a:path w="2857500" h="1429207">
                <a:moveTo>
                  <a:pt x="857250" y="0"/>
                </a:moveTo>
                <a:lnTo>
                  <a:pt x="2857500" y="0"/>
                </a:lnTo>
                <a:lnTo>
                  <a:pt x="2857500" y="1429207"/>
                </a:lnTo>
                <a:lnTo>
                  <a:pt x="0" y="0"/>
                </a:lnTo>
                <a:close/>
              </a:path>
            </a:pathLst>
          </a:custGeom>
          <a:solidFill>
            <a:srgbClr val="EFF6FF"/>
          </a:solidFill>
          <a:ln/>
        </p:spPr>
        <p:txBody>
          <a:bodyPr/>
          <a:lstStyle/>
          <a:p>
            <a:endParaRPr lang="en-US"/>
          </a:p>
        </p:txBody>
      </p:sp>
      <p:sp>
        <p:nvSpPr>
          <p:cNvPr id="6" name="Text 4"/>
          <p:cNvSpPr txBox="1"/>
          <p:nvPr/>
        </p:nvSpPr>
        <p:spPr>
          <a:xfrm>
            <a:off x="800100" y="381305"/>
            <a:ext cx="10935310" cy="191110"/>
          </a:xfrm>
          <a:prstGeom prst="rect">
            <a:avLst/>
          </a:prstGeom>
          <a:noFill/>
          <a:ln/>
        </p:spPr>
        <p:txBody>
          <a:bodyPr wrap="square" lIns="0" tIns="0" rIns="0" bIns="0" rtlCol="0" anchor="ctr"/>
          <a:lstStyle/>
          <a:p>
            <a:pPr marL="0" indent="0" algn="l">
              <a:buNone/>
            </a:pPr>
            <a:r>
              <a:rPr lang="en-US" sz="1000" b="1" kern="0" spc="105" dirty="0">
                <a:solidFill>
                  <a:srgbClr val="1D4ED8"/>
                </a:solidFill>
                <a:latin typeface="Inter" pitchFamily="34" charset="0"/>
                <a:ea typeface="Inter" pitchFamily="34" charset="-122"/>
                <a:cs typeface="Inter" pitchFamily="34" charset="-120"/>
              </a:rPr>
              <a:t>Module 8</a:t>
            </a:r>
            <a:endParaRPr lang="en-US" sz="1000" dirty="0"/>
          </a:p>
        </p:txBody>
      </p:sp>
      <p:sp>
        <p:nvSpPr>
          <p:cNvPr id="7" name="Text 5"/>
          <p:cNvSpPr txBox="1"/>
          <p:nvPr/>
        </p:nvSpPr>
        <p:spPr>
          <a:xfrm>
            <a:off x="800100" y="647395"/>
            <a:ext cx="11011205" cy="381305"/>
          </a:xfrm>
          <a:prstGeom prst="rect">
            <a:avLst/>
          </a:prstGeom>
          <a:noFill/>
          <a:ln/>
        </p:spPr>
        <p:txBody>
          <a:bodyPr wrap="square" lIns="0" tIns="0" rIns="0" bIns="0" rtlCol="0" anchor="ctr"/>
          <a:lstStyle/>
          <a:p>
            <a:pPr marL="0" indent="0" algn="l">
              <a:buNone/>
            </a:pPr>
            <a:r>
              <a:rPr lang="en-US" sz="2700" b="1" dirty="0">
                <a:solidFill>
                  <a:srgbClr val="000000"/>
                </a:solidFill>
                <a:latin typeface="Inter" pitchFamily="34" charset="0"/>
                <a:ea typeface="Inter" pitchFamily="34" charset="-122"/>
                <a:cs typeface="Inter" pitchFamily="34" charset="-120"/>
              </a:rPr>
              <a:t>Weak vs. Strong Résumé Bullets</a:t>
            </a:r>
            <a:endParaRPr lang="en-US" sz="2700" dirty="0"/>
          </a:p>
        </p:txBody>
      </p:sp>
      <p:pic>
        <p:nvPicPr>
          <p:cNvPr id="8" name="Image 0" descr="preencoded.png"/>
          <p:cNvPicPr>
            <a:picLocks noChangeAspect="1"/>
          </p:cNvPicPr>
          <p:nvPr/>
        </p:nvPicPr>
        <p:blipFill>
          <a:blip r:embed="rId3"/>
          <a:srcRect t="-420" b="-420"/>
          <a:stretch/>
        </p:blipFill>
        <p:spPr>
          <a:xfrm>
            <a:off x="800100" y="1143000"/>
            <a:ext cx="761695" cy="57607"/>
          </a:xfrm>
          <a:prstGeom prst="rect">
            <a:avLst/>
          </a:prstGeom>
        </p:spPr>
      </p:pic>
      <p:pic>
        <p:nvPicPr>
          <p:cNvPr id="9" name="Image 1" descr="preencoded.png"/>
          <p:cNvPicPr>
            <a:picLocks noChangeAspect="1"/>
          </p:cNvPicPr>
          <p:nvPr/>
        </p:nvPicPr>
        <p:blipFill>
          <a:blip r:embed="rId4"/>
          <a:stretch>
            <a:fillRect/>
          </a:stretch>
        </p:blipFill>
        <p:spPr>
          <a:xfrm>
            <a:off x="800100" y="1325888"/>
            <a:ext cx="1628546" cy="333756"/>
          </a:xfrm>
          <a:prstGeom prst="rect">
            <a:avLst/>
          </a:prstGeom>
        </p:spPr>
      </p:pic>
      <p:sp>
        <p:nvSpPr>
          <p:cNvPr id="10" name="Text 6"/>
          <p:cNvSpPr/>
          <p:nvPr/>
        </p:nvSpPr>
        <p:spPr>
          <a:xfrm>
            <a:off x="1143000" y="1325888"/>
            <a:ext cx="1286561" cy="333756"/>
          </a:xfrm>
          <a:prstGeom prst="rect">
            <a:avLst/>
          </a:prstGeom>
          <a:solidFill>
            <a:srgbClr val="FFFFFF">
              <a:alpha val="0"/>
            </a:srgbClr>
          </a:solidFill>
          <a:ln w="12700">
            <a:solidFill>
              <a:srgbClr val="FECACA"/>
            </a:solidFill>
          </a:ln>
        </p:spPr>
        <p:txBody>
          <a:bodyPr wrap="square" lIns="0" tIns="0" rIns="0" bIns="0" rtlCol="0" anchor="ctr"/>
          <a:lstStyle/>
          <a:p>
            <a:pPr marL="0" indent="0" algn="ctr">
              <a:buNone/>
            </a:pPr>
            <a:r>
              <a:rPr lang="en-US" sz="1000" b="1" kern="0" spc="52" dirty="0">
                <a:solidFill>
                  <a:srgbClr val="DC2626"/>
                </a:solidFill>
                <a:latin typeface="Inter" pitchFamily="34" charset="0"/>
                <a:ea typeface="Inter" pitchFamily="34" charset="-122"/>
                <a:cs typeface="Inter" pitchFamily="34" charset="-120"/>
              </a:rPr>
              <a:t>Weak Bullets</a:t>
            </a:r>
            <a:endParaRPr lang="en-US" sz="1000" dirty="0"/>
          </a:p>
        </p:txBody>
      </p:sp>
      <p:pic>
        <p:nvPicPr>
          <p:cNvPr id="11" name="Image 2" descr="preencoded.png"/>
          <p:cNvPicPr>
            <a:picLocks noChangeAspect="1"/>
          </p:cNvPicPr>
          <p:nvPr/>
        </p:nvPicPr>
        <p:blipFill>
          <a:blip r:embed="rId5"/>
          <a:srcRect l="-2512" r="-2512"/>
          <a:stretch/>
        </p:blipFill>
        <p:spPr>
          <a:xfrm>
            <a:off x="961949" y="1425558"/>
            <a:ext cx="105156" cy="133502"/>
          </a:xfrm>
          <a:prstGeom prst="rect">
            <a:avLst/>
          </a:prstGeom>
        </p:spPr>
      </p:pic>
      <p:sp>
        <p:nvSpPr>
          <p:cNvPr id="12" name="Shape 7"/>
          <p:cNvSpPr/>
          <p:nvPr/>
        </p:nvSpPr>
        <p:spPr>
          <a:xfrm>
            <a:off x="800100" y="5516062"/>
            <a:ext cx="5219395" cy="1001729"/>
          </a:xfrm>
          <a:prstGeom prst="roundRect">
            <a:avLst>
              <a:gd name="adj" fmla="val 3306"/>
            </a:avLst>
          </a:prstGeom>
          <a:solidFill>
            <a:srgbClr val="FFF1F2"/>
          </a:solidFill>
          <a:ln/>
        </p:spPr>
        <p:txBody>
          <a:bodyPr/>
          <a:lstStyle/>
          <a:p>
            <a:endParaRPr lang="en-US"/>
          </a:p>
        </p:txBody>
      </p:sp>
      <p:sp>
        <p:nvSpPr>
          <p:cNvPr id="13" name="Shape 8"/>
          <p:cNvSpPr/>
          <p:nvPr/>
        </p:nvSpPr>
        <p:spPr>
          <a:xfrm>
            <a:off x="800100" y="5516062"/>
            <a:ext cx="38405" cy="1001729"/>
          </a:xfrm>
          <a:prstGeom prst="roundRect">
            <a:avLst>
              <a:gd name="adj" fmla="val 108225"/>
            </a:avLst>
          </a:prstGeom>
          <a:solidFill>
            <a:srgbClr val="E11D48"/>
          </a:solidFill>
          <a:ln w="12700">
            <a:solidFill>
              <a:srgbClr val="E11D48">
                <a:alpha val="0"/>
              </a:srgbClr>
            </a:solidFill>
            <a:prstDash val="solid"/>
          </a:ln>
        </p:spPr>
        <p:txBody>
          <a:bodyPr/>
          <a:lstStyle/>
          <a:p>
            <a:endParaRPr lang="en-US"/>
          </a:p>
        </p:txBody>
      </p:sp>
      <p:sp>
        <p:nvSpPr>
          <p:cNvPr id="14" name="Text 9"/>
          <p:cNvSpPr txBox="1"/>
          <p:nvPr/>
        </p:nvSpPr>
        <p:spPr>
          <a:xfrm>
            <a:off x="1193292" y="5334157"/>
            <a:ext cx="4788713" cy="200254"/>
          </a:xfrm>
          <a:prstGeom prst="rect">
            <a:avLst/>
          </a:prstGeom>
          <a:noFill/>
          <a:ln/>
        </p:spPr>
        <p:txBody>
          <a:bodyPr wrap="square" lIns="0" tIns="0" rIns="0" bIns="0" rtlCol="0" anchor="ctr"/>
          <a:lstStyle/>
          <a:p>
            <a:pPr marL="0" indent="0" algn="l">
              <a:buNone/>
            </a:pPr>
            <a:r>
              <a:rPr lang="en-US" sz="1000" b="1" dirty="0">
                <a:solidFill>
                  <a:srgbClr val="9F1239"/>
                </a:solidFill>
                <a:latin typeface="Inter" pitchFamily="34" charset="0"/>
                <a:ea typeface="Inter" pitchFamily="34" charset="-122"/>
                <a:cs typeface="Inter" pitchFamily="34" charset="-120"/>
              </a:rPr>
              <a:t> Why it fails:</a:t>
            </a:r>
            <a:endParaRPr lang="en-US" sz="1000" dirty="0"/>
          </a:p>
        </p:txBody>
      </p:sp>
      <p:sp>
        <p:nvSpPr>
          <p:cNvPr id="15" name="Text 10"/>
          <p:cNvSpPr txBox="1"/>
          <p:nvPr/>
        </p:nvSpPr>
        <p:spPr>
          <a:xfrm>
            <a:off x="1181405" y="5610306"/>
            <a:ext cx="4800600" cy="200254"/>
          </a:xfrm>
          <a:prstGeom prst="rect">
            <a:avLst/>
          </a:prstGeom>
          <a:noFill/>
          <a:ln/>
        </p:spPr>
        <p:txBody>
          <a:bodyPr wrap="square" lIns="0" tIns="0" rIns="0" bIns="0" rtlCol="0" anchor="ctr"/>
          <a:lstStyle/>
          <a:p>
            <a:pPr marL="0" indent="0" algn="l">
              <a:buNone/>
            </a:pPr>
            <a:r>
              <a:rPr lang="en-US" sz="1000" dirty="0">
                <a:solidFill>
                  <a:srgbClr val="9F1239"/>
                </a:solidFill>
                <a:latin typeface="Inter" pitchFamily="34" charset="0"/>
                <a:ea typeface="Inter" pitchFamily="34" charset="-122"/>
                <a:cs typeface="Inter" pitchFamily="34" charset="-120"/>
              </a:rPr>
              <a:t>Focuses on </a:t>
            </a:r>
            <a:r>
              <a:rPr lang="en-US" sz="1000" b="1" dirty="0">
                <a:solidFill>
                  <a:srgbClr val="9F1239"/>
                </a:solidFill>
                <a:latin typeface="Inter" pitchFamily="34" charset="0"/>
                <a:ea typeface="Inter" pitchFamily="34" charset="-122"/>
                <a:cs typeface="Inter" pitchFamily="34" charset="-120"/>
              </a:rPr>
              <a:t>duties</a:t>
            </a:r>
            <a:r>
              <a:rPr lang="en-US" sz="1000" dirty="0">
                <a:solidFill>
                  <a:srgbClr val="9F1239"/>
                </a:solidFill>
                <a:latin typeface="Inter" pitchFamily="34" charset="0"/>
                <a:ea typeface="Inter" pitchFamily="34" charset="-122"/>
                <a:cs typeface="Inter" pitchFamily="34" charset="-120"/>
              </a:rPr>
              <a:t> ("Responsible for") rather than results.</a:t>
            </a:r>
            <a:endParaRPr lang="en-US" sz="1000" dirty="0"/>
          </a:p>
        </p:txBody>
      </p:sp>
      <p:sp>
        <p:nvSpPr>
          <p:cNvPr id="16" name="Text 11"/>
          <p:cNvSpPr txBox="1"/>
          <p:nvPr/>
        </p:nvSpPr>
        <p:spPr>
          <a:xfrm>
            <a:off x="1181405" y="5848964"/>
            <a:ext cx="4800600" cy="200254"/>
          </a:xfrm>
          <a:prstGeom prst="rect">
            <a:avLst/>
          </a:prstGeom>
          <a:noFill/>
          <a:ln/>
        </p:spPr>
        <p:txBody>
          <a:bodyPr wrap="square" lIns="0" tIns="0" rIns="0" bIns="0" rtlCol="0" anchor="ctr"/>
          <a:lstStyle/>
          <a:p>
            <a:pPr marL="0" indent="0" algn="l">
              <a:buNone/>
            </a:pPr>
            <a:r>
              <a:rPr lang="en-US" sz="1000" dirty="0">
                <a:solidFill>
                  <a:srgbClr val="9F1239"/>
                </a:solidFill>
                <a:latin typeface="Inter" pitchFamily="34" charset="0"/>
                <a:ea typeface="Inter" pitchFamily="34" charset="-122"/>
                <a:cs typeface="Inter" pitchFamily="34" charset="-120"/>
              </a:rPr>
              <a:t>Vague language gives no sense of scale or skill.</a:t>
            </a:r>
            <a:endParaRPr lang="en-US" sz="1000" dirty="0"/>
          </a:p>
        </p:txBody>
      </p:sp>
      <p:sp>
        <p:nvSpPr>
          <p:cNvPr id="17" name="Text 12"/>
          <p:cNvSpPr txBox="1"/>
          <p:nvPr/>
        </p:nvSpPr>
        <p:spPr>
          <a:xfrm>
            <a:off x="1181405" y="6086708"/>
            <a:ext cx="4800600" cy="200254"/>
          </a:xfrm>
          <a:prstGeom prst="rect">
            <a:avLst/>
          </a:prstGeom>
          <a:noFill/>
          <a:ln/>
        </p:spPr>
        <p:txBody>
          <a:bodyPr wrap="square" lIns="0" tIns="0" rIns="0" bIns="0" rtlCol="0" anchor="ctr"/>
          <a:lstStyle/>
          <a:p>
            <a:pPr marL="0" indent="0" algn="l">
              <a:buNone/>
            </a:pPr>
            <a:r>
              <a:rPr lang="en-US" sz="1000" dirty="0">
                <a:solidFill>
                  <a:srgbClr val="9F1239"/>
                </a:solidFill>
                <a:latin typeface="Inter" pitchFamily="34" charset="0"/>
                <a:ea typeface="Inter" pitchFamily="34" charset="-122"/>
                <a:cs typeface="Inter" pitchFamily="34" charset="-120"/>
              </a:rPr>
              <a:t>Missing proof of value (no numbers).</a:t>
            </a:r>
            <a:endParaRPr lang="en-US" sz="1000" dirty="0"/>
          </a:p>
        </p:txBody>
      </p:sp>
      <p:pic>
        <p:nvPicPr>
          <p:cNvPr id="18" name="Image 3" descr="preencoded.png"/>
          <p:cNvPicPr>
            <a:picLocks noChangeAspect="1"/>
          </p:cNvPicPr>
          <p:nvPr/>
        </p:nvPicPr>
        <p:blipFill>
          <a:blip r:embed="rId6"/>
          <a:stretch>
            <a:fillRect/>
          </a:stretch>
        </p:blipFill>
        <p:spPr>
          <a:xfrm>
            <a:off x="6400800" y="1325888"/>
            <a:ext cx="1809598" cy="333756"/>
          </a:xfrm>
          <a:prstGeom prst="rect">
            <a:avLst/>
          </a:prstGeom>
        </p:spPr>
      </p:pic>
      <p:sp>
        <p:nvSpPr>
          <p:cNvPr id="19" name="Text 13"/>
          <p:cNvSpPr/>
          <p:nvPr/>
        </p:nvSpPr>
        <p:spPr>
          <a:xfrm>
            <a:off x="6762902" y="1325888"/>
            <a:ext cx="1448410" cy="333756"/>
          </a:xfrm>
          <a:prstGeom prst="rect">
            <a:avLst/>
          </a:prstGeom>
          <a:solidFill>
            <a:srgbClr val="FFFFFF">
              <a:alpha val="0"/>
            </a:srgbClr>
          </a:solidFill>
          <a:ln w="12700">
            <a:solidFill>
              <a:srgbClr val="BFDBFE"/>
            </a:solidFill>
          </a:ln>
        </p:spPr>
        <p:txBody>
          <a:bodyPr wrap="square" lIns="0" tIns="0" rIns="0" bIns="0" rtlCol="0" anchor="ctr"/>
          <a:lstStyle/>
          <a:p>
            <a:pPr marL="0" indent="0" algn="ctr">
              <a:buNone/>
            </a:pPr>
            <a:r>
              <a:rPr lang="en-US" sz="1000" b="1" kern="0" spc="52" dirty="0">
                <a:solidFill>
                  <a:srgbClr val="2563EB"/>
                </a:solidFill>
                <a:latin typeface="Inter" pitchFamily="34" charset="0"/>
                <a:ea typeface="Inter" pitchFamily="34" charset="-122"/>
                <a:cs typeface="Inter" pitchFamily="34" charset="-120"/>
              </a:rPr>
              <a:t>Strong Bullets</a:t>
            </a:r>
            <a:endParaRPr lang="en-US" sz="1000" dirty="0"/>
          </a:p>
        </p:txBody>
      </p:sp>
      <p:pic>
        <p:nvPicPr>
          <p:cNvPr id="20" name="Image 4" descr="preencoded.png"/>
          <p:cNvPicPr>
            <a:picLocks noChangeAspect="1"/>
          </p:cNvPicPr>
          <p:nvPr/>
        </p:nvPicPr>
        <p:blipFill>
          <a:blip r:embed="rId7"/>
          <a:srcRect l="-2838" r="-2838"/>
          <a:stretch/>
        </p:blipFill>
        <p:spPr>
          <a:xfrm>
            <a:off x="6562649" y="1425558"/>
            <a:ext cx="123444" cy="133502"/>
          </a:xfrm>
          <a:prstGeom prst="rect">
            <a:avLst/>
          </a:prstGeom>
        </p:spPr>
      </p:pic>
      <p:sp>
        <p:nvSpPr>
          <p:cNvPr id="21" name="Shape 14"/>
          <p:cNvSpPr/>
          <p:nvPr/>
        </p:nvSpPr>
        <p:spPr>
          <a:xfrm>
            <a:off x="6400800" y="5516062"/>
            <a:ext cx="5219395" cy="1001729"/>
          </a:xfrm>
          <a:prstGeom prst="roundRect">
            <a:avLst>
              <a:gd name="adj" fmla="val 3306"/>
            </a:avLst>
          </a:prstGeom>
          <a:solidFill>
            <a:srgbClr val="F0FDF4"/>
          </a:solidFill>
          <a:ln/>
        </p:spPr>
        <p:txBody>
          <a:bodyPr/>
          <a:lstStyle/>
          <a:p>
            <a:endParaRPr lang="en-US"/>
          </a:p>
        </p:txBody>
      </p:sp>
      <p:sp>
        <p:nvSpPr>
          <p:cNvPr id="22" name="Shape 15"/>
          <p:cNvSpPr/>
          <p:nvPr/>
        </p:nvSpPr>
        <p:spPr>
          <a:xfrm>
            <a:off x="6400800" y="5516062"/>
            <a:ext cx="38405" cy="1001729"/>
          </a:xfrm>
          <a:prstGeom prst="roundRect">
            <a:avLst>
              <a:gd name="adj" fmla="val 108225"/>
            </a:avLst>
          </a:prstGeom>
          <a:solidFill>
            <a:srgbClr val="16A34A"/>
          </a:solidFill>
          <a:ln w="12700">
            <a:solidFill>
              <a:srgbClr val="16A34A">
                <a:alpha val="0"/>
              </a:srgbClr>
            </a:solidFill>
            <a:prstDash val="solid"/>
          </a:ln>
        </p:spPr>
        <p:txBody>
          <a:bodyPr/>
          <a:lstStyle/>
          <a:p>
            <a:endParaRPr lang="en-US"/>
          </a:p>
        </p:txBody>
      </p:sp>
      <p:sp>
        <p:nvSpPr>
          <p:cNvPr id="23" name="Text 16"/>
          <p:cNvSpPr txBox="1"/>
          <p:nvPr/>
        </p:nvSpPr>
        <p:spPr>
          <a:xfrm>
            <a:off x="6813194" y="5334157"/>
            <a:ext cx="4769510" cy="200254"/>
          </a:xfrm>
          <a:prstGeom prst="rect">
            <a:avLst/>
          </a:prstGeom>
          <a:noFill/>
          <a:ln/>
        </p:spPr>
        <p:txBody>
          <a:bodyPr wrap="square" lIns="0" tIns="0" rIns="0" bIns="0" rtlCol="0" anchor="ctr"/>
          <a:lstStyle/>
          <a:p>
            <a:pPr marL="0" indent="0" algn="l">
              <a:buNone/>
            </a:pPr>
            <a:r>
              <a:rPr lang="en-US" sz="1000" b="1" dirty="0">
                <a:solidFill>
                  <a:srgbClr val="166534"/>
                </a:solidFill>
                <a:latin typeface="Inter" pitchFamily="34" charset="0"/>
                <a:ea typeface="Inter" pitchFamily="34" charset="-122"/>
                <a:cs typeface="Inter" pitchFamily="34" charset="-120"/>
              </a:rPr>
              <a:t> Why it works:</a:t>
            </a:r>
            <a:endParaRPr lang="en-US" sz="1000" dirty="0"/>
          </a:p>
        </p:txBody>
      </p:sp>
      <p:sp>
        <p:nvSpPr>
          <p:cNvPr id="24" name="Text 17"/>
          <p:cNvSpPr txBox="1"/>
          <p:nvPr/>
        </p:nvSpPr>
        <p:spPr>
          <a:xfrm>
            <a:off x="6782105" y="5610306"/>
            <a:ext cx="4800600" cy="200254"/>
          </a:xfrm>
          <a:prstGeom prst="rect">
            <a:avLst/>
          </a:prstGeom>
          <a:noFill/>
          <a:ln/>
        </p:spPr>
        <p:txBody>
          <a:bodyPr wrap="square" lIns="0" tIns="0" rIns="0" bIns="0" rtlCol="0" anchor="ctr"/>
          <a:lstStyle/>
          <a:p>
            <a:pPr marL="0" indent="0" algn="l">
              <a:buNone/>
            </a:pPr>
            <a:r>
              <a:rPr lang="en-US" sz="1000" dirty="0">
                <a:solidFill>
                  <a:srgbClr val="166534"/>
                </a:solidFill>
                <a:latin typeface="Inter" pitchFamily="34" charset="0"/>
                <a:ea typeface="Inter" pitchFamily="34" charset="-122"/>
                <a:cs typeface="Inter" pitchFamily="34" charset="-120"/>
              </a:rPr>
              <a:t>Starts with strong </a:t>
            </a:r>
            <a:r>
              <a:rPr lang="en-US" sz="1000" b="1" dirty="0">
                <a:solidFill>
                  <a:srgbClr val="166534"/>
                </a:solidFill>
                <a:latin typeface="Inter" pitchFamily="34" charset="0"/>
                <a:ea typeface="Inter" pitchFamily="34" charset="-122"/>
                <a:cs typeface="Inter" pitchFamily="34" charset="-120"/>
              </a:rPr>
              <a:t>Action Verbs</a:t>
            </a:r>
            <a:r>
              <a:rPr lang="en-US" sz="1000" dirty="0">
                <a:solidFill>
                  <a:srgbClr val="166534"/>
                </a:solidFill>
                <a:latin typeface="Inter" pitchFamily="34" charset="0"/>
                <a:ea typeface="Inter" pitchFamily="34" charset="-122"/>
                <a:cs typeface="Inter" pitchFamily="34" charset="-120"/>
              </a:rPr>
              <a:t>.</a:t>
            </a:r>
            <a:endParaRPr lang="en-US" sz="1000" dirty="0"/>
          </a:p>
        </p:txBody>
      </p:sp>
      <p:sp>
        <p:nvSpPr>
          <p:cNvPr id="25" name="Text 18"/>
          <p:cNvSpPr txBox="1"/>
          <p:nvPr/>
        </p:nvSpPr>
        <p:spPr>
          <a:xfrm>
            <a:off x="6782105" y="5848964"/>
            <a:ext cx="4800600" cy="200254"/>
          </a:xfrm>
          <a:prstGeom prst="rect">
            <a:avLst/>
          </a:prstGeom>
          <a:noFill/>
          <a:ln/>
        </p:spPr>
        <p:txBody>
          <a:bodyPr wrap="square" lIns="0" tIns="0" rIns="0" bIns="0" rtlCol="0" anchor="ctr"/>
          <a:lstStyle/>
          <a:p>
            <a:pPr marL="0" indent="0" algn="l">
              <a:buNone/>
            </a:pPr>
            <a:r>
              <a:rPr lang="en-US" sz="1000" dirty="0">
                <a:solidFill>
                  <a:srgbClr val="166534"/>
                </a:solidFill>
                <a:latin typeface="Inter" pitchFamily="34" charset="0"/>
                <a:ea typeface="Inter" pitchFamily="34" charset="-122"/>
                <a:cs typeface="Inter" pitchFamily="34" charset="-120"/>
              </a:rPr>
              <a:t>Includes specific </a:t>
            </a:r>
            <a:r>
              <a:rPr lang="en-US" sz="1000" b="1" dirty="0">
                <a:solidFill>
                  <a:srgbClr val="166534"/>
                </a:solidFill>
                <a:latin typeface="Inter" pitchFamily="34" charset="0"/>
                <a:ea typeface="Inter" pitchFamily="34" charset="-122"/>
                <a:cs typeface="Inter" pitchFamily="34" charset="-120"/>
              </a:rPr>
              <a:t>Metrics</a:t>
            </a:r>
            <a:r>
              <a:rPr lang="en-US" sz="1000" dirty="0">
                <a:solidFill>
                  <a:srgbClr val="166534"/>
                </a:solidFill>
                <a:latin typeface="Inter" pitchFamily="34" charset="0"/>
                <a:ea typeface="Inter" pitchFamily="34" charset="-122"/>
                <a:cs typeface="Inter" pitchFamily="34" charset="-120"/>
              </a:rPr>
              <a:t> to prove value.</a:t>
            </a:r>
            <a:endParaRPr lang="en-US" sz="1000" dirty="0"/>
          </a:p>
        </p:txBody>
      </p:sp>
      <p:sp>
        <p:nvSpPr>
          <p:cNvPr id="26" name="Text 19"/>
          <p:cNvSpPr txBox="1"/>
          <p:nvPr/>
        </p:nvSpPr>
        <p:spPr>
          <a:xfrm>
            <a:off x="6782105" y="6086708"/>
            <a:ext cx="4800600" cy="200254"/>
          </a:xfrm>
          <a:prstGeom prst="rect">
            <a:avLst/>
          </a:prstGeom>
          <a:noFill/>
          <a:ln/>
        </p:spPr>
        <p:txBody>
          <a:bodyPr wrap="square" lIns="0" tIns="0" rIns="0" bIns="0" rtlCol="0" anchor="ctr"/>
          <a:lstStyle/>
          <a:p>
            <a:pPr marL="0" indent="0" algn="l">
              <a:buNone/>
            </a:pPr>
            <a:r>
              <a:rPr lang="en-US" sz="1000" dirty="0">
                <a:solidFill>
                  <a:srgbClr val="166534"/>
                </a:solidFill>
                <a:latin typeface="Inter" pitchFamily="34" charset="0"/>
                <a:ea typeface="Inter" pitchFamily="34" charset="-122"/>
                <a:cs typeface="Inter" pitchFamily="34" charset="-120"/>
              </a:rPr>
              <a:t>Follows the Impact Formula (Action + Task + Result).</a:t>
            </a:r>
            <a:endParaRPr lang="en-US" sz="1000" dirty="0"/>
          </a:p>
        </p:txBody>
      </p:sp>
      <p:pic>
        <p:nvPicPr>
          <p:cNvPr id="27" name="Image 5" descr="preencoded.png"/>
          <p:cNvPicPr>
            <a:picLocks noChangeAspect="1"/>
          </p:cNvPicPr>
          <p:nvPr/>
        </p:nvPicPr>
        <p:blipFill>
          <a:blip r:embed="rId8"/>
          <a:srcRect/>
          <a:stretch/>
        </p:blipFill>
        <p:spPr>
          <a:xfrm>
            <a:off x="990295" y="5369819"/>
            <a:ext cx="133502" cy="133502"/>
          </a:xfrm>
          <a:prstGeom prst="rect">
            <a:avLst/>
          </a:prstGeom>
        </p:spPr>
      </p:pic>
      <p:pic>
        <p:nvPicPr>
          <p:cNvPr id="28" name="Image 6" descr="preencoded.png"/>
          <p:cNvPicPr>
            <a:picLocks noChangeAspect="1"/>
          </p:cNvPicPr>
          <p:nvPr/>
        </p:nvPicPr>
        <p:blipFill>
          <a:blip r:embed="rId9"/>
          <a:srcRect l="-837" r="-837"/>
          <a:stretch/>
        </p:blipFill>
        <p:spPr>
          <a:xfrm>
            <a:off x="6590995" y="5369819"/>
            <a:ext cx="152705" cy="133502"/>
          </a:xfrm>
          <a:prstGeom prst="rect">
            <a:avLst/>
          </a:prstGeom>
        </p:spPr>
      </p:pic>
      <p:pic>
        <p:nvPicPr>
          <p:cNvPr id="29" name="Image 7" descr="preencoded.png"/>
          <p:cNvPicPr>
            <a:picLocks noChangeAspect="1"/>
          </p:cNvPicPr>
          <p:nvPr/>
        </p:nvPicPr>
        <p:blipFill>
          <a:blip r:embed="rId10"/>
          <a:srcRect/>
          <a:stretch/>
        </p:blipFill>
        <p:spPr>
          <a:xfrm>
            <a:off x="800100" y="1773030"/>
            <a:ext cx="5219395" cy="3428078"/>
          </a:xfrm>
          <a:prstGeom prst="rect">
            <a:avLst/>
          </a:prstGeom>
        </p:spPr>
      </p:pic>
      <p:sp>
        <p:nvSpPr>
          <p:cNvPr id="30" name="Shape 20"/>
          <p:cNvSpPr/>
          <p:nvPr/>
        </p:nvSpPr>
        <p:spPr>
          <a:xfrm>
            <a:off x="809244" y="1811435"/>
            <a:ext cx="5201107" cy="3292763"/>
          </a:xfrm>
          <a:prstGeom prst="roundRect">
            <a:avLst>
              <a:gd name="adj" fmla="val 247"/>
            </a:avLst>
          </a:prstGeom>
          <a:solidFill>
            <a:srgbClr val="FFFFFF"/>
          </a:solidFill>
          <a:ln w="12700">
            <a:solidFill>
              <a:srgbClr val="FFFFFF">
                <a:alpha val="0"/>
              </a:srgbClr>
            </a:solidFill>
            <a:prstDash val="solid"/>
          </a:ln>
        </p:spPr>
        <p:txBody>
          <a:bodyPr/>
          <a:lstStyle/>
          <a:p>
            <a:endParaRPr lang="en-US"/>
          </a:p>
        </p:txBody>
      </p:sp>
      <p:sp>
        <p:nvSpPr>
          <p:cNvPr id="31" name="Shape 21"/>
          <p:cNvSpPr/>
          <p:nvPr/>
        </p:nvSpPr>
        <p:spPr>
          <a:xfrm>
            <a:off x="1095451" y="2392993"/>
            <a:ext cx="4629607" cy="19202"/>
          </a:xfrm>
          <a:prstGeom prst="rect">
            <a:avLst/>
          </a:prstGeom>
          <a:solidFill>
            <a:srgbClr val="E5E7EB"/>
          </a:solidFill>
          <a:ln w="12700">
            <a:solidFill>
              <a:srgbClr val="E5E7EB">
                <a:alpha val="0"/>
              </a:srgbClr>
            </a:solidFill>
            <a:prstDash val="solid"/>
          </a:ln>
        </p:spPr>
        <p:txBody>
          <a:bodyPr/>
          <a:lstStyle/>
          <a:p>
            <a:endParaRPr lang="en-US"/>
          </a:p>
        </p:txBody>
      </p:sp>
      <p:sp>
        <p:nvSpPr>
          <p:cNvPr id="32" name="Text 22"/>
          <p:cNvSpPr txBox="1"/>
          <p:nvPr/>
        </p:nvSpPr>
        <p:spPr>
          <a:xfrm>
            <a:off x="1095451" y="2097642"/>
            <a:ext cx="4743907" cy="200254"/>
          </a:xfrm>
          <a:prstGeom prst="rect">
            <a:avLst/>
          </a:prstGeom>
          <a:noFill/>
          <a:ln/>
        </p:spPr>
        <p:txBody>
          <a:bodyPr wrap="square" lIns="0" tIns="0" rIns="0" bIns="0" rtlCol="0" anchor="ctr"/>
          <a:lstStyle/>
          <a:p>
            <a:pPr marL="0" indent="0" algn="l">
              <a:buNone/>
            </a:pPr>
            <a:r>
              <a:rPr lang="en-US" sz="1000" b="1" kern="0" spc="52" dirty="0">
                <a:solidFill>
                  <a:srgbClr val="374151"/>
                </a:solidFill>
                <a:latin typeface="Inter" pitchFamily="34" charset="0"/>
                <a:ea typeface="Inter" pitchFamily="34" charset="-122"/>
                <a:cs typeface="Inter" pitchFamily="34" charset="-120"/>
              </a:rPr>
              <a:t>Professional Experience</a:t>
            </a:r>
            <a:endParaRPr lang="en-US" sz="1000" dirty="0"/>
          </a:p>
        </p:txBody>
      </p:sp>
      <p:sp>
        <p:nvSpPr>
          <p:cNvPr id="33" name="Text 23"/>
          <p:cNvSpPr txBox="1"/>
          <p:nvPr/>
        </p:nvSpPr>
        <p:spPr>
          <a:xfrm>
            <a:off x="1095451" y="2602391"/>
            <a:ext cx="4743907" cy="228600"/>
          </a:xfrm>
          <a:prstGeom prst="rect">
            <a:avLst/>
          </a:prstGeom>
          <a:noFill/>
          <a:ln/>
        </p:spPr>
        <p:txBody>
          <a:bodyPr wrap="square" lIns="0" tIns="0" rIns="0" bIns="0" rtlCol="0" anchor="ctr"/>
          <a:lstStyle/>
          <a:p>
            <a:pPr marL="0" indent="0" algn="l">
              <a:buNone/>
            </a:pPr>
            <a:r>
              <a:rPr lang="en-US" sz="1200" dirty="0">
                <a:solidFill>
                  <a:srgbClr val="6B7280"/>
                </a:solidFill>
                <a:latin typeface="Inter" pitchFamily="34" charset="0"/>
                <a:ea typeface="Inter" pitchFamily="34" charset="-122"/>
                <a:cs typeface="Inter" pitchFamily="34" charset="-120"/>
              </a:rPr>
              <a:t>Responsible for social media accounts.</a:t>
            </a:r>
            <a:endParaRPr lang="en-US" sz="1200" dirty="0"/>
          </a:p>
        </p:txBody>
      </p:sp>
      <p:sp>
        <p:nvSpPr>
          <p:cNvPr id="34" name="Text 24"/>
          <p:cNvSpPr txBox="1"/>
          <p:nvPr/>
        </p:nvSpPr>
        <p:spPr>
          <a:xfrm>
            <a:off x="1095451" y="2982781"/>
            <a:ext cx="4743907" cy="228600"/>
          </a:xfrm>
          <a:prstGeom prst="rect">
            <a:avLst/>
          </a:prstGeom>
          <a:noFill/>
          <a:ln/>
        </p:spPr>
        <p:txBody>
          <a:bodyPr wrap="square" lIns="0" tIns="0" rIns="0" bIns="0" rtlCol="0" anchor="ctr"/>
          <a:lstStyle/>
          <a:p>
            <a:pPr marL="0" indent="0" algn="l">
              <a:buNone/>
            </a:pPr>
            <a:r>
              <a:rPr lang="en-US" sz="1200" dirty="0">
                <a:solidFill>
                  <a:srgbClr val="6B7280"/>
                </a:solidFill>
                <a:latin typeface="Inter" pitchFamily="34" charset="0"/>
                <a:ea typeface="Inter" pitchFamily="34" charset="-122"/>
                <a:cs typeface="Inter" pitchFamily="34" charset="-120"/>
              </a:rPr>
              <a:t>Worked on customer service issues.</a:t>
            </a:r>
            <a:endParaRPr lang="en-US" sz="1200" dirty="0"/>
          </a:p>
        </p:txBody>
      </p:sp>
      <p:sp>
        <p:nvSpPr>
          <p:cNvPr id="35" name="Text 25"/>
          <p:cNvSpPr txBox="1"/>
          <p:nvPr/>
        </p:nvSpPr>
        <p:spPr>
          <a:xfrm>
            <a:off x="1095451" y="3364086"/>
            <a:ext cx="4743907" cy="228600"/>
          </a:xfrm>
          <a:prstGeom prst="rect">
            <a:avLst/>
          </a:prstGeom>
          <a:noFill/>
          <a:ln/>
        </p:spPr>
        <p:txBody>
          <a:bodyPr wrap="square" lIns="0" tIns="0" rIns="0" bIns="0" rtlCol="0" anchor="ctr"/>
          <a:lstStyle/>
          <a:p>
            <a:pPr marL="0" indent="0" algn="l">
              <a:buNone/>
            </a:pPr>
            <a:r>
              <a:rPr lang="en-US" sz="1200" dirty="0">
                <a:solidFill>
                  <a:srgbClr val="6B7280"/>
                </a:solidFill>
                <a:latin typeface="Inter" pitchFamily="34" charset="0"/>
                <a:ea typeface="Inter" pitchFamily="34" charset="-122"/>
                <a:cs typeface="Inter" pitchFamily="34" charset="-120"/>
              </a:rPr>
              <a:t>Helped with project planning duties.</a:t>
            </a:r>
            <a:endParaRPr lang="en-US" sz="1200" dirty="0"/>
          </a:p>
        </p:txBody>
      </p:sp>
      <p:sp>
        <p:nvSpPr>
          <p:cNvPr id="36" name="Text 26"/>
          <p:cNvSpPr txBox="1"/>
          <p:nvPr/>
        </p:nvSpPr>
        <p:spPr>
          <a:xfrm>
            <a:off x="1095451" y="3745391"/>
            <a:ext cx="4743907" cy="228600"/>
          </a:xfrm>
          <a:prstGeom prst="rect">
            <a:avLst/>
          </a:prstGeom>
          <a:noFill/>
          <a:ln/>
        </p:spPr>
        <p:txBody>
          <a:bodyPr wrap="square" lIns="0" tIns="0" rIns="0" bIns="0" rtlCol="0" anchor="ctr"/>
          <a:lstStyle/>
          <a:p>
            <a:pPr marL="0" indent="0" algn="l">
              <a:buNone/>
            </a:pPr>
            <a:r>
              <a:rPr lang="en-US" sz="1200" dirty="0">
                <a:solidFill>
                  <a:srgbClr val="6B7280"/>
                </a:solidFill>
                <a:latin typeface="Inter" pitchFamily="34" charset="0"/>
                <a:ea typeface="Inter" pitchFamily="34" charset="-122"/>
                <a:cs typeface="Inter" pitchFamily="34" charset="-120"/>
              </a:rPr>
              <a:t>Duties included writing reports.</a:t>
            </a:r>
            <a:endParaRPr lang="en-US" sz="1200" dirty="0"/>
          </a:p>
        </p:txBody>
      </p:sp>
      <p:pic>
        <p:nvPicPr>
          <p:cNvPr id="37" name="Image 8" descr="preencoded.png"/>
          <p:cNvPicPr>
            <a:picLocks noChangeAspect="1"/>
          </p:cNvPicPr>
          <p:nvPr/>
        </p:nvPicPr>
        <p:blipFill>
          <a:blip r:embed="rId11">
            <a:alphaModFix amt="30000"/>
          </a:blip>
          <a:srcRect l="-27" r="-27"/>
          <a:stretch/>
        </p:blipFill>
        <p:spPr>
          <a:xfrm>
            <a:off x="3195828" y="4063995"/>
            <a:ext cx="428854" cy="571500"/>
          </a:xfrm>
          <a:prstGeom prst="rect">
            <a:avLst/>
          </a:prstGeom>
        </p:spPr>
      </p:pic>
      <p:pic>
        <p:nvPicPr>
          <p:cNvPr id="38" name="Image 9" descr="preencoded.png"/>
          <p:cNvPicPr>
            <a:picLocks noChangeAspect="1"/>
          </p:cNvPicPr>
          <p:nvPr/>
        </p:nvPicPr>
        <p:blipFill>
          <a:blip r:embed="rId12"/>
          <a:srcRect/>
          <a:stretch/>
        </p:blipFill>
        <p:spPr>
          <a:xfrm>
            <a:off x="6400800" y="1773030"/>
            <a:ext cx="5219395" cy="3428078"/>
          </a:xfrm>
          <a:prstGeom prst="rect">
            <a:avLst/>
          </a:prstGeom>
        </p:spPr>
      </p:pic>
      <p:sp>
        <p:nvSpPr>
          <p:cNvPr id="39" name="Shape 27"/>
          <p:cNvSpPr/>
          <p:nvPr/>
        </p:nvSpPr>
        <p:spPr>
          <a:xfrm>
            <a:off x="6409944" y="1811435"/>
            <a:ext cx="5201107" cy="3292763"/>
          </a:xfrm>
          <a:prstGeom prst="roundRect">
            <a:avLst>
              <a:gd name="adj" fmla="val 247"/>
            </a:avLst>
          </a:prstGeom>
          <a:solidFill>
            <a:srgbClr val="FFFFFF"/>
          </a:solidFill>
          <a:ln w="12700">
            <a:solidFill>
              <a:srgbClr val="FFFFFF">
                <a:alpha val="0"/>
              </a:srgbClr>
            </a:solidFill>
            <a:prstDash val="solid"/>
          </a:ln>
        </p:spPr>
        <p:txBody>
          <a:bodyPr/>
          <a:lstStyle/>
          <a:p>
            <a:endParaRPr lang="en-US"/>
          </a:p>
        </p:txBody>
      </p:sp>
      <p:sp>
        <p:nvSpPr>
          <p:cNvPr id="40" name="Shape 28"/>
          <p:cNvSpPr/>
          <p:nvPr/>
        </p:nvSpPr>
        <p:spPr>
          <a:xfrm>
            <a:off x="6696151" y="2392993"/>
            <a:ext cx="4629607" cy="19202"/>
          </a:xfrm>
          <a:prstGeom prst="rect">
            <a:avLst/>
          </a:prstGeom>
          <a:solidFill>
            <a:srgbClr val="E5E7EB"/>
          </a:solidFill>
          <a:ln w="12700">
            <a:solidFill>
              <a:srgbClr val="E5E7EB">
                <a:alpha val="0"/>
              </a:srgbClr>
            </a:solidFill>
            <a:prstDash val="solid"/>
          </a:ln>
        </p:spPr>
        <p:txBody>
          <a:bodyPr/>
          <a:lstStyle/>
          <a:p>
            <a:endParaRPr lang="en-US"/>
          </a:p>
        </p:txBody>
      </p:sp>
      <p:sp>
        <p:nvSpPr>
          <p:cNvPr id="41" name="Text 29"/>
          <p:cNvSpPr txBox="1"/>
          <p:nvPr/>
        </p:nvSpPr>
        <p:spPr>
          <a:xfrm>
            <a:off x="6696151" y="2097642"/>
            <a:ext cx="4743907" cy="200254"/>
          </a:xfrm>
          <a:prstGeom prst="rect">
            <a:avLst/>
          </a:prstGeom>
          <a:noFill/>
          <a:ln/>
        </p:spPr>
        <p:txBody>
          <a:bodyPr wrap="square" lIns="0" tIns="0" rIns="0" bIns="0" rtlCol="0" anchor="ctr"/>
          <a:lstStyle/>
          <a:p>
            <a:pPr marL="0" indent="0" algn="l">
              <a:buNone/>
            </a:pPr>
            <a:r>
              <a:rPr lang="en-US" sz="1000" b="1" kern="0" spc="52" dirty="0">
                <a:solidFill>
                  <a:srgbClr val="374151"/>
                </a:solidFill>
                <a:latin typeface="Inter" pitchFamily="34" charset="0"/>
                <a:ea typeface="Inter" pitchFamily="34" charset="-122"/>
                <a:cs typeface="Inter" pitchFamily="34" charset="-120"/>
              </a:rPr>
              <a:t>Professional Experience</a:t>
            </a:r>
            <a:endParaRPr lang="en-US" sz="1000" dirty="0"/>
          </a:p>
        </p:txBody>
      </p:sp>
      <p:pic>
        <p:nvPicPr>
          <p:cNvPr id="42" name="Image 10" descr="preencoded.png"/>
          <p:cNvPicPr>
            <a:picLocks noChangeAspect="1"/>
          </p:cNvPicPr>
          <p:nvPr/>
        </p:nvPicPr>
        <p:blipFill>
          <a:blip r:embed="rId13"/>
          <a:srcRect/>
          <a:stretch/>
        </p:blipFill>
        <p:spPr>
          <a:xfrm>
            <a:off x="6696151" y="2678286"/>
            <a:ext cx="152705" cy="152705"/>
          </a:xfrm>
          <a:prstGeom prst="rect">
            <a:avLst/>
          </a:prstGeom>
        </p:spPr>
      </p:pic>
      <p:sp>
        <p:nvSpPr>
          <p:cNvPr id="43" name="Text 30"/>
          <p:cNvSpPr txBox="1"/>
          <p:nvPr/>
        </p:nvSpPr>
        <p:spPr>
          <a:xfrm>
            <a:off x="6963156" y="2602391"/>
            <a:ext cx="4439412" cy="457200"/>
          </a:xfrm>
          <a:prstGeom prst="rect">
            <a:avLst/>
          </a:prstGeom>
          <a:noFill/>
          <a:ln/>
        </p:spPr>
        <p:txBody>
          <a:bodyPr wrap="square" lIns="0" tIns="0" rIns="0" bIns="0" rtlCol="0" anchor="t"/>
          <a:lstStyle/>
          <a:p>
            <a:pPr marL="0" indent="0" algn="l">
              <a:buNone/>
            </a:pPr>
            <a:r>
              <a:rPr lang="en-US" sz="1200" b="1" dirty="0">
                <a:solidFill>
                  <a:srgbClr val="2563EB"/>
                </a:solidFill>
                <a:latin typeface="Inter" pitchFamily="34" charset="0"/>
                <a:ea typeface="Inter" pitchFamily="34" charset="-122"/>
                <a:cs typeface="Inter" pitchFamily="34" charset="-120"/>
              </a:rPr>
              <a:t>Managed</a:t>
            </a:r>
            <a:r>
              <a:rPr lang="en-US" sz="1200" dirty="0">
                <a:solidFill>
                  <a:srgbClr val="1F2937"/>
                </a:solidFill>
                <a:latin typeface="Inter" pitchFamily="34" charset="0"/>
                <a:ea typeface="Inter" pitchFamily="34" charset="-122"/>
                <a:cs typeface="Inter" pitchFamily="34" charset="-120"/>
              </a:rPr>
              <a:t> social media for 3 brands, increasing engagement by  in 6 months via analytics-led content strategy. </a:t>
            </a:r>
            <a:endParaRPr lang="en-US" sz="1200" dirty="0"/>
          </a:p>
        </p:txBody>
      </p:sp>
      <p:pic>
        <p:nvPicPr>
          <p:cNvPr id="44" name="Image 11" descr="preencoded.png"/>
          <p:cNvPicPr>
            <a:picLocks noChangeAspect="1"/>
          </p:cNvPicPr>
          <p:nvPr/>
        </p:nvPicPr>
        <p:blipFill>
          <a:blip r:embed="rId14"/>
          <a:stretch>
            <a:fillRect/>
          </a:stretch>
        </p:blipFill>
        <p:spPr>
          <a:xfrm>
            <a:off x="7181698" y="2830991"/>
            <a:ext cx="437998" cy="228600"/>
          </a:xfrm>
          <a:prstGeom prst="rect">
            <a:avLst/>
          </a:prstGeom>
        </p:spPr>
      </p:pic>
      <p:sp>
        <p:nvSpPr>
          <p:cNvPr id="45" name="Text 31"/>
          <p:cNvSpPr/>
          <p:nvPr/>
        </p:nvSpPr>
        <p:spPr>
          <a:xfrm>
            <a:off x="7181698" y="2830991"/>
            <a:ext cx="438912" cy="228600"/>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1200" b="1" dirty="0">
                <a:solidFill>
                  <a:srgbClr val="1E40AF"/>
                </a:solidFill>
                <a:latin typeface="Inter" pitchFamily="34" charset="0"/>
                <a:ea typeface="Inter" pitchFamily="34" charset="-122"/>
                <a:cs typeface="Inter" pitchFamily="34" charset="-120"/>
              </a:rPr>
              <a:t>40%</a:t>
            </a:r>
            <a:endParaRPr lang="en-US" sz="1200" dirty="0"/>
          </a:p>
        </p:txBody>
      </p:sp>
      <p:pic>
        <p:nvPicPr>
          <p:cNvPr id="46" name="Image 12" descr="preencoded.png"/>
          <p:cNvPicPr>
            <a:picLocks noChangeAspect="1"/>
          </p:cNvPicPr>
          <p:nvPr/>
        </p:nvPicPr>
        <p:blipFill>
          <a:blip r:embed="rId13"/>
          <a:srcRect/>
          <a:stretch/>
        </p:blipFill>
        <p:spPr>
          <a:xfrm>
            <a:off x="6696151" y="3592686"/>
            <a:ext cx="152705" cy="152705"/>
          </a:xfrm>
          <a:prstGeom prst="rect">
            <a:avLst/>
          </a:prstGeom>
        </p:spPr>
      </p:pic>
      <p:sp>
        <p:nvSpPr>
          <p:cNvPr id="47" name="Text 32"/>
          <p:cNvSpPr txBox="1"/>
          <p:nvPr/>
        </p:nvSpPr>
        <p:spPr>
          <a:xfrm>
            <a:off x="6963156" y="3516791"/>
            <a:ext cx="4439412" cy="457200"/>
          </a:xfrm>
          <a:prstGeom prst="rect">
            <a:avLst/>
          </a:prstGeom>
          <a:noFill/>
          <a:ln/>
        </p:spPr>
        <p:txBody>
          <a:bodyPr wrap="square" lIns="0" tIns="0" rIns="0" bIns="0" rtlCol="0" anchor="t"/>
          <a:lstStyle/>
          <a:p>
            <a:pPr marL="0" indent="0" algn="l">
              <a:buNone/>
            </a:pPr>
            <a:r>
              <a:rPr lang="en-US" sz="1200" b="1" dirty="0">
                <a:solidFill>
                  <a:srgbClr val="2563EB"/>
                </a:solidFill>
                <a:latin typeface="Inter" pitchFamily="34" charset="0"/>
                <a:ea typeface="Inter" pitchFamily="34" charset="-122"/>
                <a:cs typeface="Inter" pitchFamily="34" charset="-120"/>
              </a:rPr>
              <a:t>Resolved</a:t>
            </a:r>
            <a:r>
              <a:rPr lang="en-US" sz="1200" dirty="0">
                <a:solidFill>
                  <a:srgbClr val="1F2937"/>
                </a:solidFill>
                <a:latin typeface="Inter" pitchFamily="34" charset="0"/>
                <a:ea typeface="Inter" pitchFamily="34" charset="-122"/>
                <a:cs typeface="Inter" pitchFamily="34" charset="-120"/>
              </a:rPr>
              <a:t> ~25 tickets/day, lifting CSAT from 4.1 to  using a new triage script. </a:t>
            </a:r>
            <a:endParaRPr lang="en-US" sz="1200" dirty="0"/>
          </a:p>
        </p:txBody>
      </p:sp>
      <p:pic>
        <p:nvPicPr>
          <p:cNvPr id="48" name="Image 13" descr="preencoded.png"/>
          <p:cNvPicPr>
            <a:picLocks noChangeAspect="1"/>
          </p:cNvPicPr>
          <p:nvPr/>
        </p:nvPicPr>
        <p:blipFill>
          <a:blip r:embed="rId15"/>
          <a:stretch>
            <a:fillRect/>
          </a:stretch>
        </p:blipFill>
        <p:spPr>
          <a:xfrm>
            <a:off x="10554005" y="3516791"/>
            <a:ext cx="323698" cy="228600"/>
          </a:xfrm>
          <a:prstGeom prst="rect">
            <a:avLst/>
          </a:prstGeom>
        </p:spPr>
      </p:pic>
      <p:sp>
        <p:nvSpPr>
          <p:cNvPr id="49" name="Text 33"/>
          <p:cNvSpPr/>
          <p:nvPr/>
        </p:nvSpPr>
        <p:spPr>
          <a:xfrm>
            <a:off x="10554005" y="3516791"/>
            <a:ext cx="324612" cy="228600"/>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1200" b="1" dirty="0">
                <a:solidFill>
                  <a:srgbClr val="1E40AF"/>
                </a:solidFill>
                <a:latin typeface="Inter" pitchFamily="34" charset="0"/>
                <a:ea typeface="Inter" pitchFamily="34" charset="-122"/>
                <a:cs typeface="Inter" pitchFamily="34" charset="-120"/>
              </a:rPr>
              <a:t>4.6</a:t>
            </a:r>
            <a:endParaRPr lang="en-US" sz="1200" dirty="0"/>
          </a:p>
        </p:txBody>
      </p:sp>
      <p:sp>
        <p:nvSpPr>
          <p:cNvPr id="50" name="Shape 34"/>
          <p:cNvSpPr/>
          <p:nvPr/>
        </p:nvSpPr>
        <p:spPr>
          <a:xfrm>
            <a:off x="6696151" y="4216700"/>
            <a:ext cx="4629607" cy="9144"/>
          </a:xfrm>
          <a:prstGeom prst="rect">
            <a:avLst/>
          </a:prstGeom>
          <a:solidFill>
            <a:srgbClr val="BFDBFE"/>
          </a:solidFill>
          <a:ln w="12700">
            <a:solidFill>
              <a:srgbClr val="BFDBFE">
                <a:alpha val="0"/>
              </a:srgbClr>
            </a:solidFill>
            <a:prstDash val="solid"/>
          </a:ln>
        </p:spPr>
        <p:txBody>
          <a:bodyPr/>
          <a:lstStyle/>
          <a:p>
            <a:endParaRPr lang="en-US"/>
          </a:p>
        </p:txBody>
      </p:sp>
      <p:sp>
        <p:nvSpPr>
          <p:cNvPr id="51" name="Text 35"/>
          <p:cNvSpPr txBox="1"/>
          <p:nvPr/>
        </p:nvSpPr>
        <p:spPr>
          <a:xfrm>
            <a:off x="6696151" y="4378549"/>
            <a:ext cx="4743907" cy="152705"/>
          </a:xfrm>
          <a:prstGeom prst="rect">
            <a:avLst/>
          </a:prstGeom>
          <a:noFill/>
          <a:ln/>
        </p:spPr>
        <p:txBody>
          <a:bodyPr wrap="square" lIns="0" tIns="0" rIns="0" bIns="0" rtlCol="0" anchor="ctr"/>
          <a:lstStyle/>
          <a:p>
            <a:pPr marL="0" indent="0" algn="l">
              <a:buNone/>
            </a:pPr>
            <a:r>
              <a:rPr lang="en-US" sz="900" b="1" kern="0" spc="22" dirty="0">
                <a:solidFill>
                  <a:srgbClr val="3B82F6"/>
                </a:solidFill>
                <a:latin typeface="Inter" pitchFamily="34" charset="0"/>
                <a:ea typeface="Inter" pitchFamily="34" charset="-122"/>
                <a:cs typeface="Inter" pitchFamily="34" charset="-120"/>
              </a:rPr>
              <a:t>The Impact Formula Applied:</a:t>
            </a:r>
            <a:endParaRPr lang="en-US" sz="900" dirty="0"/>
          </a:p>
        </p:txBody>
      </p:sp>
      <p:pic>
        <p:nvPicPr>
          <p:cNvPr id="52" name="Image 14" descr="preencoded.png"/>
          <p:cNvPicPr>
            <a:picLocks noChangeAspect="1"/>
          </p:cNvPicPr>
          <p:nvPr/>
        </p:nvPicPr>
        <p:blipFill>
          <a:blip r:embed="rId16"/>
          <a:stretch>
            <a:fillRect/>
          </a:stretch>
        </p:blipFill>
        <p:spPr>
          <a:xfrm>
            <a:off x="6696151" y="4607149"/>
            <a:ext cx="1495044" cy="457200"/>
          </a:xfrm>
          <a:prstGeom prst="rect">
            <a:avLst/>
          </a:prstGeom>
        </p:spPr>
      </p:pic>
      <p:sp>
        <p:nvSpPr>
          <p:cNvPr id="53" name="Text 36"/>
          <p:cNvSpPr/>
          <p:nvPr/>
        </p:nvSpPr>
        <p:spPr>
          <a:xfrm>
            <a:off x="6696151" y="4607149"/>
            <a:ext cx="1495958" cy="457200"/>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900" dirty="0">
                <a:solidFill>
                  <a:srgbClr val="1D4ED8"/>
                </a:solidFill>
                <a:latin typeface="Inter" pitchFamily="34" charset="0"/>
                <a:ea typeface="Inter" pitchFamily="34" charset="-122"/>
                <a:cs typeface="Inter" pitchFamily="34" charset="-120"/>
              </a:rPr>
              <a:t>Action (Managed)</a:t>
            </a:r>
            <a:endParaRPr lang="en-US" sz="900" dirty="0"/>
          </a:p>
        </p:txBody>
      </p:sp>
      <p:pic>
        <p:nvPicPr>
          <p:cNvPr id="54" name="Image 15" descr="preencoded.png"/>
          <p:cNvPicPr>
            <a:picLocks noChangeAspect="1"/>
          </p:cNvPicPr>
          <p:nvPr/>
        </p:nvPicPr>
        <p:blipFill>
          <a:blip r:embed="rId16"/>
          <a:stretch>
            <a:fillRect/>
          </a:stretch>
        </p:blipFill>
        <p:spPr>
          <a:xfrm>
            <a:off x="8264347" y="4607149"/>
            <a:ext cx="1495044" cy="457200"/>
          </a:xfrm>
          <a:prstGeom prst="rect">
            <a:avLst/>
          </a:prstGeom>
        </p:spPr>
      </p:pic>
      <p:sp>
        <p:nvSpPr>
          <p:cNvPr id="55" name="Text 37"/>
          <p:cNvSpPr/>
          <p:nvPr/>
        </p:nvSpPr>
        <p:spPr>
          <a:xfrm>
            <a:off x="8264347" y="4607149"/>
            <a:ext cx="1495958" cy="457200"/>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900" dirty="0">
                <a:solidFill>
                  <a:srgbClr val="1D4ED8"/>
                </a:solidFill>
                <a:latin typeface="Inter" pitchFamily="34" charset="0"/>
                <a:ea typeface="Inter" pitchFamily="34" charset="-122"/>
                <a:cs typeface="Inter" pitchFamily="34" charset="-120"/>
              </a:rPr>
              <a:t>Task (Social Media)</a:t>
            </a:r>
            <a:endParaRPr lang="en-US" sz="900" dirty="0"/>
          </a:p>
        </p:txBody>
      </p:sp>
      <p:pic>
        <p:nvPicPr>
          <p:cNvPr id="56" name="Image 16" descr="preencoded.png"/>
          <p:cNvPicPr>
            <a:picLocks noChangeAspect="1"/>
          </p:cNvPicPr>
          <p:nvPr/>
        </p:nvPicPr>
        <p:blipFill>
          <a:blip r:embed="rId17"/>
          <a:stretch>
            <a:fillRect/>
          </a:stretch>
        </p:blipFill>
        <p:spPr>
          <a:xfrm>
            <a:off x="9832543" y="4607149"/>
            <a:ext cx="1495044" cy="457200"/>
          </a:xfrm>
          <a:prstGeom prst="rect">
            <a:avLst/>
          </a:prstGeom>
        </p:spPr>
      </p:pic>
      <p:sp>
        <p:nvSpPr>
          <p:cNvPr id="57" name="Text 38"/>
          <p:cNvSpPr/>
          <p:nvPr/>
        </p:nvSpPr>
        <p:spPr>
          <a:xfrm>
            <a:off x="9832543" y="4607149"/>
            <a:ext cx="1495958" cy="457200"/>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900" b="1" dirty="0">
                <a:solidFill>
                  <a:srgbClr val="1E3A8A"/>
                </a:solidFill>
                <a:latin typeface="Inter" pitchFamily="34" charset="0"/>
                <a:ea typeface="Inter" pitchFamily="34" charset="-122"/>
                <a:cs typeface="Inter" pitchFamily="34" charset="-120"/>
              </a:rPr>
              <a:t>Result (+40%)</a:t>
            </a:r>
            <a:endParaRPr lang="en-US" sz="900" dirty="0"/>
          </a:p>
        </p:txBody>
      </p:sp>
      <p:sp>
        <p:nvSpPr>
          <p:cNvPr id="58" name="Text 39"/>
          <p:cNvSpPr txBox="1"/>
          <p:nvPr/>
        </p:nvSpPr>
        <p:spPr>
          <a:xfrm>
            <a:off x="11280953" y="6057900"/>
            <a:ext cx="758038" cy="571500"/>
          </a:xfrm>
          <a:prstGeom prst="rect">
            <a:avLst/>
          </a:prstGeom>
          <a:noFill/>
          <a:ln/>
        </p:spPr>
        <p:txBody>
          <a:bodyPr wrap="square" lIns="0" tIns="0" rIns="0" bIns="0" rtlCol="0" anchor="ctr"/>
          <a:lstStyle/>
          <a:p>
            <a:pPr marL="0" indent="0" algn="l">
              <a:buNone/>
            </a:pPr>
            <a:r>
              <a:rPr lang="en-US" sz="4500" b="1" dirty="0">
                <a:solidFill>
                  <a:srgbClr val="000000">
                    <a:alpha val="20000"/>
                  </a:srgbClr>
                </a:solidFill>
                <a:latin typeface="Inter" pitchFamily="34" charset="0"/>
                <a:ea typeface="Inter" pitchFamily="34" charset="-122"/>
                <a:cs typeface="Inter" pitchFamily="34" charset="-120"/>
              </a:rPr>
              <a:t>12</a:t>
            </a:r>
            <a:endParaRPr lang="en-US" sz="4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0" y="0"/>
            <a:ext cx="228600" cy="6858000"/>
          </a:xfrm>
          <a:prstGeom prst="rect">
            <a:avLst/>
          </a:prstGeom>
          <a:solidFill>
            <a:srgbClr val="1E3A8A"/>
          </a:solidFill>
          <a:ln w="12700">
            <a:solidFill>
              <a:srgbClr val="FFFFFF">
                <a:alpha val="0"/>
              </a:srgbClr>
            </a:solidFill>
            <a:prstDash val="solid"/>
          </a:ln>
        </p:spPr>
        <p:txBody>
          <a:bodyPr/>
          <a:lstStyle/>
          <a:p>
            <a:endParaRPr lang="en-US"/>
          </a:p>
        </p:txBody>
      </p:sp>
      <p:sp>
        <p:nvSpPr>
          <p:cNvPr id="5" name="Shape 3"/>
          <p:cNvSpPr/>
          <p:nvPr/>
        </p:nvSpPr>
        <p:spPr>
          <a:xfrm>
            <a:off x="9334195" y="0"/>
            <a:ext cx="2857500" cy="1429207"/>
          </a:xfrm>
          <a:custGeom>
            <a:avLst/>
            <a:gdLst/>
            <a:ahLst/>
            <a:cxnLst/>
            <a:rect l="l" t="t" r="r" b="b"/>
            <a:pathLst>
              <a:path w="2857500" h="1429207">
                <a:moveTo>
                  <a:pt x="857250" y="0"/>
                </a:moveTo>
                <a:lnTo>
                  <a:pt x="2857500" y="0"/>
                </a:lnTo>
                <a:lnTo>
                  <a:pt x="2857500" y="1429207"/>
                </a:lnTo>
                <a:lnTo>
                  <a:pt x="0" y="0"/>
                </a:lnTo>
                <a:close/>
              </a:path>
            </a:pathLst>
          </a:custGeom>
          <a:solidFill>
            <a:srgbClr val="EFF6FF"/>
          </a:solidFill>
          <a:ln/>
        </p:spPr>
        <p:txBody>
          <a:bodyPr/>
          <a:lstStyle/>
          <a:p>
            <a:endParaRPr lang="en-US"/>
          </a:p>
        </p:txBody>
      </p:sp>
      <p:sp>
        <p:nvSpPr>
          <p:cNvPr id="6" name="Shape 4"/>
          <p:cNvSpPr/>
          <p:nvPr/>
        </p:nvSpPr>
        <p:spPr>
          <a:xfrm>
            <a:off x="10287000" y="0"/>
            <a:ext cx="952805" cy="761695"/>
          </a:xfrm>
          <a:prstGeom prst="rect">
            <a:avLst/>
          </a:prstGeom>
          <a:solidFill>
            <a:srgbClr val="3B82F6">
              <a:alpha val="10000"/>
            </a:srgbClr>
          </a:solidFill>
          <a:ln w="12700">
            <a:solidFill>
              <a:srgbClr val="FFFFFF">
                <a:alpha val="0"/>
              </a:srgbClr>
            </a:solidFill>
            <a:prstDash val="solid"/>
          </a:ln>
        </p:spPr>
        <p:txBody>
          <a:bodyPr/>
          <a:lstStyle/>
          <a:p>
            <a:endParaRPr lang="en-US"/>
          </a:p>
        </p:txBody>
      </p:sp>
      <p:sp>
        <p:nvSpPr>
          <p:cNvPr id="7" name="Text 5"/>
          <p:cNvSpPr txBox="1"/>
          <p:nvPr/>
        </p:nvSpPr>
        <p:spPr>
          <a:xfrm>
            <a:off x="11271809" y="6057900"/>
            <a:ext cx="758952" cy="571500"/>
          </a:xfrm>
          <a:prstGeom prst="rect">
            <a:avLst/>
          </a:prstGeom>
          <a:noFill/>
          <a:ln/>
        </p:spPr>
        <p:txBody>
          <a:bodyPr wrap="square" lIns="0" tIns="0" rIns="0" bIns="0" rtlCol="0" anchor="ctr"/>
          <a:lstStyle/>
          <a:p>
            <a:pPr marL="0" indent="0" algn="l">
              <a:buNone/>
            </a:pPr>
            <a:r>
              <a:rPr lang="en-US" sz="4500" b="1" dirty="0">
                <a:solidFill>
                  <a:srgbClr val="000000">
                    <a:alpha val="20000"/>
                  </a:srgbClr>
                </a:solidFill>
                <a:latin typeface="Inter" pitchFamily="34" charset="0"/>
                <a:ea typeface="Inter" pitchFamily="34" charset="-122"/>
                <a:cs typeface="Inter" pitchFamily="34" charset="-120"/>
              </a:rPr>
              <a:t>13</a:t>
            </a:r>
            <a:endParaRPr lang="en-US" sz="4500" dirty="0"/>
          </a:p>
        </p:txBody>
      </p:sp>
      <p:sp>
        <p:nvSpPr>
          <p:cNvPr id="8" name="Text 6"/>
          <p:cNvSpPr txBox="1"/>
          <p:nvPr/>
        </p:nvSpPr>
        <p:spPr>
          <a:xfrm>
            <a:off x="1181405" y="1228954"/>
            <a:ext cx="10249510" cy="457200"/>
          </a:xfrm>
          <a:prstGeom prst="rect">
            <a:avLst/>
          </a:prstGeom>
          <a:noFill/>
          <a:ln/>
        </p:spPr>
        <p:txBody>
          <a:bodyPr wrap="square" lIns="0" tIns="0" rIns="0" bIns="0" rtlCol="0" anchor="ctr"/>
          <a:lstStyle/>
          <a:p>
            <a:pPr marL="0" indent="0" algn="l">
              <a:buNone/>
            </a:pPr>
            <a:r>
              <a:rPr lang="en-US" sz="3600" b="1" dirty="0">
                <a:solidFill>
                  <a:srgbClr val="000000"/>
                </a:solidFill>
                <a:latin typeface="Inter" pitchFamily="34" charset="0"/>
                <a:ea typeface="Inter" pitchFamily="34" charset="-122"/>
                <a:cs typeface="Inter" pitchFamily="34" charset="-120"/>
              </a:rPr>
              <a:t>The Tailored Cover Letter</a:t>
            </a:r>
            <a:endParaRPr lang="en-US" sz="3600" dirty="0"/>
          </a:p>
        </p:txBody>
      </p:sp>
      <p:sp>
        <p:nvSpPr>
          <p:cNvPr id="9" name="Text 7"/>
          <p:cNvSpPr txBox="1"/>
          <p:nvPr/>
        </p:nvSpPr>
        <p:spPr>
          <a:xfrm>
            <a:off x="1181405" y="1762049"/>
            <a:ext cx="10172700" cy="305410"/>
          </a:xfrm>
          <a:prstGeom prst="rect">
            <a:avLst/>
          </a:prstGeom>
          <a:noFill/>
          <a:ln/>
        </p:spPr>
        <p:txBody>
          <a:bodyPr wrap="square" lIns="0" tIns="0" rIns="0" bIns="0" rtlCol="0" anchor="ctr"/>
          <a:lstStyle/>
          <a:p>
            <a:pPr marL="0" indent="0" algn="l">
              <a:buNone/>
            </a:pPr>
            <a:r>
              <a:rPr lang="en-US" sz="1800" dirty="0">
                <a:solidFill>
                  <a:srgbClr val="000000"/>
                </a:solidFill>
                <a:latin typeface="Inter" pitchFamily="34" charset="0"/>
                <a:ea typeface="Inter" pitchFamily="34" charset="-122"/>
                <a:cs typeface="Inter" pitchFamily="34" charset="-120"/>
              </a:rPr>
              <a:t>Opening Paragraph Structure &amp; Strategy</a:t>
            </a:r>
            <a:endParaRPr lang="en-US" sz="1800" dirty="0"/>
          </a:p>
        </p:txBody>
      </p:sp>
      <p:pic>
        <p:nvPicPr>
          <p:cNvPr id="10" name="Image 0" descr="preencoded.png"/>
          <p:cNvPicPr>
            <a:picLocks noChangeAspect="1"/>
          </p:cNvPicPr>
          <p:nvPr/>
        </p:nvPicPr>
        <p:blipFill>
          <a:blip r:embed="rId3"/>
          <a:srcRect t="-400" b="-400"/>
          <a:stretch/>
        </p:blipFill>
        <p:spPr>
          <a:xfrm>
            <a:off x="1181405" y="2295144"/>
            <a:ext cx="914400" cy="57607"/>
          </a:xfrm>
          <a:prstGeom prst="rect">
            <a:avLst/>
          </a:prstGeom>
        </p:spPr>
      </p:pic>
      <p:sp>
        <p:nvSpPr>
          <p:cNvPr id="11" name="Text 8"/>
          <p:cNvSpPr txBox="1"/>
          <p:nvPr/>
        </p:nvSpPr>
        <p:spPr>
          <a:xfrm>
            <a:off x="1181405" y="2734056"/>
            <a:ext cx="10172700" cy="191110"/>
          </a:xfrm>
          <a:prstGeom prst="rect">
            <a:avLst/>
          </a:prstGeom>
          <a:noFill/>
          <a:ln/>
        </p:spPr>
        <p:txBody>
          <a:bodyPr wrap="square" lIns="0" tIns="0" rIns="0" bIns="0" rtlCol="0" anchor="ctr"/>
          <a:lstStyle/>
          <a:p>
            <a:pPr marL="0" indent="0" algn="l">
              <a:buNone/>
            </a:pPr>
            <a:r>
              <a:rPr lang="en-US" sz="1000" b="1" kern="0" spc="105" dirty="0">
                <a:solidFill>
                  <a:srgbClr val="000000"/>
                </a:solidFill>
                <a:latin typeface="Inter" pitchFamily="34" charset="0"/>
                <a:ea typeface="Inter" pitchFamily="34" charset="-122"/>
                <a:cs typeface="Inter" pitchFamily="34" charset="-120"/>
              </a:rPr>
              <a:t>The Opening Formula</a:t>
            </a:r>
            <a:endParaRPr lang="en-US" sz="1000" dirty="0"/>
          </a:p>
        </p:txBody>
      </p:sp>
      <p:sp>
        <p:nvSpPr>
          <p:cNvPr id="12" name="Shape 9"/>
          <p:cNvSpPr/>
          <p:nvPr/>
        </p:nvSpPr>
        <p:spPr>
          <a:xfrm>
            <a:off x="1181405" y="3057694"/>
            <a:ext cx="495605" cy="495605"/>
          </a:xfrm>
          <a:prstGeom prst="roundRect">
            <a:avLst>
              <a:gd name="adj" fmla="val 42577"/>
            </a:avLst>
          </a:prstGeom>
          <a:solidFill>
            <a:srgbClr val="EFF6FF"/>
          </a:solidFill>
          <a:ln w="12700">
            <a:solidFill>
              <a:srgbClr val="FFFFFF">
                <a:alpha val="0"/>
              </a:srgbClr>
            </a:solidFill>
            <a:prstDash val="solid"/>
          </a:ln>
        </p:spPr>
        <p:txBody>
          <a:bodyPr/>
          <a:lstStyle/>
          <a:p>
            <a:endParaRPr lang="en-US"/>
          </a:p>
        </p:txBody>
      </p:sp>
      <p:pic>
        <p:nvPicPr>
          <p:cNvPr id="13" name="Image 1" descr="preencoded.png"/>
          <p:cNvPicPr>
            <a:picLocks noChangeAspect="1"/>
          </p:cNvPicPr>
          <p:nvPr/>
        </p:nvPicPr>
        <p:blipFill>
          <a:blip r:embed="rId4"/>
          <a:srcRect/>
          <a:stretch/>
        </p:blipFill>
        <p:spPr>
          <a:xfrm>
            <a:off x="1380744" y="3209484"/>
            <a:ext cx="95098" cy="190195"/>
          </a:xfrm>
          <a:prstGeom prst="rect">
            <a:avLst/>
          </a:prstGeom>
        </p:spPr>
      </p:pic>
      <p:sp>
        <p:nvSpPr>
          <p:cNvPr id="14" name="Text 10"/>
          <p:cNvSpPr txBox="1"/>
          <p:nvPr/>
        </p:nvSpPr>
        <p:spPr>
          <a:xfrm>
            <a:off x="1904695" y="3095184"/>
            <a:ext cx="9715500" cy="342900"/>
          </a:xfrm>
          <a:prstGeom prst="rect">
            <a:avLst/>
          </a:prstGeom>
          <a:noFill/>
          <a:ln/>
        </p:spPr>
        <p:txBody>
          <a:bodyPr wrap="square" lIns="0" tIns="0" rIns="0" bIns="0" rtlCol="0" anchor="ctr"/>
          <a:lstStyle/>
          <a:p>
            <a:pPr marL="0" indent="0" algn="l">
              <a:buNone/>
            </a:pPr>
            <a:r>
              <a:rPr lang="en-US" sz="1800" b="1" dirty="0">
                <a:solidFill>
                  <a:srgbClr val="1E40AF"/>
                </a:solidFill>
                <a:latin typeface="Inter" pitchFamily="34" charset="0"/>
                <a:ea typeface="Inter" pitchFamily="34" charset="-122"/>
                <a:cs typeface="Inter" pitchFamily="34" charset="-120"/>
              </a:rPr>
              <a:t>How you learned about the role</a:t>
            </a:r>
            <a:r>
              <a:rPr lang="en-US" sz="1800" dirty="0">
                <a:solidFill>
                  <a:srgbClr val="334155"/>
                </a:solidFill>
                <a:latin typeface="Inter" pitchFamily="34" charset="0"/>
                <a:ea typeface="Inter" pitchFamily="34" charset="-122"/>
                <a:cs typeface="Inter" pitchFamily="34" charset="-120"/>
              </a:rPr>
              <a:t>(mention specific connection or source)</a:t>
            </a:r>
            <a:endParaRPr lang="en-US" sz="1800" dirty="0"/>
          </a:p>
        </p:txBody>
      </p:sp>
      <p:sp>
        <p:nvSpPr>
          <p:cNvPr id="15" name="Shape 11"/>
          <p:cNvSpPr/>
          <p:nvPr/>
        </p:nvSpPr>
        <p:spPr>
          <a:xfrm>
            <a:off x="1181405" y="3780984"/>
            <a:ext cx="495605" cy="495605"/>
          </a:xfrm>
          <a:prstGeom prst="roundRect">
            <a:avLst>
              <a:gd name="adj" fmla="val 42577"/>
            </a:avLst>
          </a:prstGeom>
          <a:solidFill>
            <a:srgbClr val="EFF6FF"/>
          </a:solidFill>
          <a:ln w="12700">
            <a:solidFill>
              <a:srgbClr val="FFFFFF">
                <a:alpha val="0"/>
              </a:srgbClr>
            </a:solidFill>
            <a:prstDash val="solid"/>
          </a:ln>
        </p:spPr>
        <p:txBody>
          <a:bodyPr/>
          <a:lstStyle/>
          <a:p>
            <a:endParaRPr lang="en-US"/>
          </a:p>
        </p:txBody>
      </p:sp>
      <p:pic>
        <p:nvPicPr>
          <p:cNvPr id="16" name="Image 2" descr="preencoded.png"/>
          <p:cNvPicPr>
            <a:picLocks noChangeAspect="1"/>
          </p:cNvPicPr>
          <p:nvPr/>
        </p:nvPicPr>
        <p:blipFill>
          <a:blip r:embed="rId5"/>
          <a:srcRect l="-1923" r="-1923"/>
          <a:stretch/>
        </p:blipFill>
        <p:spPr>
          <a:xfrm>
            <a:off x="1367028" y="3933689"/>
            <a:ext cx="123444" cy="190195"/>
          </a:xfrm>
          <a:prstGeom prst="rect">
            <a:avLst/>
          </a:prstGeom>
        </p:spPr>
      </p:pic>
      <p:sp>
        <p:nvSpPr>
          <p:cNvPr id="17" name="Text 12"/>
          <p:cNvSpPr txBox="1"/>
          <p:nvPr/>
        </p:nvSpPr>
        <p:spPr>
          <a:xfrm>
            <a:off x="1904695" y="3819389"/>
            <a:ext cx="9449410" cy="342900"/>
          </a:xfrm>
          <a:prstGeom prst="rect">
            <a:avLst/>
          </a:prstGeom>
          <a:noFill/>
          <a:ln/>
        </p:spPr>
        <p:txBody>
          <a:bodyPr wrap="square" lIns="0" tIns="0" rIns="0" bIns="0" rtlCol="0" anchor="ctr"/>
          <a:lstStyle/>
          <a:p>
            <a:pPr marL="0" indent="0" algn="l">
              <a:buNone/>
            </a:pPr>
            <a:r>
              <a:rPr lang="en-US" sz="1800" b="1" dirty="0">
                <a:solidFill>
                  <a:srgbClr val="1E40AF"/>
                </a:solidFill>
                <a:latin typeface="Inter" pitchFamily="34" charset="0"/>
                <a:ea typeface="Inter" pitchFamily="34" charset="-122"/>
                <a:cs typeface="Inter" pitchFamily="34" charset="-120"/>
              </a:rPr>
              <a:t>Why you’re interested</a:t>
            </a:r>
            <a:r>
              <a:rPr lang="en-US" sz="1800" dirty="0">
                <a:solidFill>
                  <a:srgbClr val="334155"/>
                </a:solidFill>
                <a:latin typeface="Inter" pitchFamily="34" charset="0"/>
                <a:ea typeface="Inter" pitchFamily="34" charset="-122"/>
                <a:cs typeface="Inter" pitchFamily="34" charset="-120"/>
              </a:rPr>
              <a:t>(align directly to mission &amp; values)</a:t>
            </a:r>
            <a:endParaRPr lang="en-US" sz="1800" dirty="0"/>
          </a:p>
        </p:txBody>
      </p:sp>
      <p:sp>
        <p:nvSpPr>
          <p:cNvPr id="18" name="Shape 13"/>
          <p:cNvSpPr/>
          <p:nvPr/>
        </p:nvSpPr>
        <p:spPr>
          <a:xfrm>
            <a:off x="1181405" y="4505189"/>
            <a:ext cx="495605" cy="495605"/>
          </a:xfrm>
          <a:prstGeom prst="roundRect">
            <a:avLst>
              <a:gd name="adj" fmla="val 42577"/>
            </a:avLst>
          </a:prstGeom>
          <a:solidFill>
            <a:srgbClr val="EFF6FF"/>
          </a:solidFill>
          <a:ln w="12700">
            <a:solidFill>
              <a:srgbClr val="FFFFFF">
                <a:alpha val="0"/>
              </a:srgbClr>
            </a:solidFill>
            <a:prstDash val="solid"/>
          </a:ln>
        </p:spPr>
        <p:txBody>
          <a:bodyPr/>
          <a:lstStyle/>
          <a:p>
            <a:endParaRPr lang="en-US"/>
          </a:p>
        </p:txBody>
      </p:sp>
      <p:pic>
        <p:nvPicPr>
          <p:cNvPr id="19" name="Image 3" descr="preencoded.png"/>
          <p:cNvPicPr>
            <a:picLocks noChangeAspect="1"/>
          </p:cNvPicPr>
          <p:nvPr/>
        </p:nvPicPr>
        <p:blipFill>
          <a:blip r:embed="rId6"/>
          <a:srcRect l="-1923" r="-1923"/>
          <a:stretch/>
        </p:blipFill>
        <p:spPr>
          <a:xfrm>
            <a:off x="1367028" y="4657894"/>
            <a:ext cx="123444" cy="190195"/>
          </a:xfrm>
          <a:prstGeom prst="rect">
            <a:avLst/>
          </a:prstGeom>
        </p:spPr>
      </p:pic>
      <p:sp>
        <p:nvSpPr>
          <p:cNvPr id="20" name="Text 14"/>
          <p:cNvSpPr txBox="1"/>
          <p:nvPr/>
        </p:nvSpPr>
        <p:spPr>
          <a:xfrm>
            <a:off x="1904695" y="4543594"/>
            <a:ext cx="9449410" cy="342900"/>
          </a:xfrm>
          <a:prstGeom prst="rect">
            <a:avLst/>
          </a:prstGeom>
          <a:noFill/>
          <a:ln/>
        </p:spPr>
        <p:txBody>
          <a:bodyPr wrap="square" lIns="0" tIns="0" rIns="0" bIns="0" rtlCol="0" anchor="ctr"/>
          <a:lstStyle/>
          <a:p>
            <a:pPr marL="0" indent="0" algn="l">
              <a:buNone/>
            </a:pPr>
            <a:r>
              <a:rPr lang="en-US" sz="1800" b="1" dirty="0">
                <a:solidFill>
                  <a:srgbClr val="1E40AF"/>
                </a:solidFill>
                <a:latin typeface="Inter" pitchFamily="34" charset="0"/>
                <a:ea typeface="Inter" pitchFamily="34" charset="-122"/>
                <a:cs typeface="Inter" pitchFamily="34" charset="-120"/>
              </a:rPr>
              <a:t>Your fit in one sentence</a:t>
            </a:r>
            <a:r>
              <a:rPr lang="en-US" sz="1800" dirty="0">
                <a:solidFill>
                  <a:srgbClr val="334155"/>
                </a:solidFill>
                <a:latin typeface="Inter" pitchFamily="34" charset="0"/>
                <a:ea typeface="Inter" pitchFamily="34" charset="-122"/>
                <a:cs typeface="Inter" pitchFamily="34" charset="-120"/>
              </a:rPr>
              <a:t>(state role + 2–3 key qualifications)</a:t>
            </a:r>
            <a:endParaRPr lang="en-US" sz="1800" dirty="0"/>
          </a:p>
        </p:txBody>
      </p:sp>
      <p:sp>
        <p:nvSpPr>
          <p:cNvPr id="21" name="Shape 15"/>
          <p:cNvSpPr/>
          <p:nvPr/>
        </p:nvSpPr>
        <p:spPr>
          <a:xfrm>
            <a:off x="1181405" y="5467138"/>
            <a:ext cx="495605" cy="495605"/>
          </a:xfrm>
          <a:prstGeom prst="roundRect">
            <a:avLst>
              <a:gd name="adj" fmla="val 42577"/>
            </a:avLst>
          </a:prstGeom>
          <a:solidFill>
            <a:srgbClr val="EFF6FF"/>
          </a:solidFill>
          <a:ln w="12700">
            <a:solidFill>
              <a:srgbClr val="FFFFFF">
                <a:alpha val="0"/>
              </a:srgbClr>
            </a:solidFill>
            <a:prstDash val="solid"/>
          </a:ln>
        </p:spPr>
        <p:txBody>
          <a:bodyPr/>
          <a:lstStyle/>
          <a:p>
            <a:endParaRPr lang="en-US"/>
          </a:p>
        </p:txBody>
      </p:sp>
      <p:pic>
        <p:nvPicPr>
          <p:cNvPr id="22" name="Image 4" descr="preencoded.png"/>
          <p:cNvPicPr>
            <a:picLocks noChangeAspect="1"/>
          </p:cNvPicPr>
          <p:nvPr/>
        </p:nvPicPr>
        <p:blipFill>
          <a:blip r:embed="rId7"/>
          <a:srcRect/>
          <a:stretch/>
        </p:blipFill>
        <p:spPr>
          <a:xfrm>
            <a:off x="1333195" y="5619843"/>
            <a:ext cx="190195" cy="190195"/>
          </a:xfrm>
          <a:prstGeom prst="rect">
            <a:avLst/>
          </a:prstGeom>
        </p:spPr>
      </p:pic>
      <p:sp>
        <p:nvSpPr>
          <p:cNvPr id="23" name="Text 16"/>
          <p:cNvSpPr txBox="1"/>
          <p:nvPr/>
        </p:nvSpPr>
        <p:spPr>
          <a:xfrm>
            <a:off x="1904695" y="5505543"/>
            <a:ext cx="9449410" cy="342900"/>
          </a:xfrm>
          <a:prstGeom prst="rect">
            <a:avLst/>
          </a:prstGeom>
          <a:noFill/>
          <a:ln/>
        </p:spPr>
        <p:txBody>
          <a:bodyPr wrap="square" lIns="0" tIns="0" rIns="0" bIns="0" rtlCol="0" anchor="ctr"/>
          <a:lstStyle/>
          <a:p>
            <a:pPr marL="0" indent="0" algn="l">
              <a:buNone/>
            </a:pPr>
            <a:r>
              <a:rPr lang="en-US" sz="1800" dirty="0">
                <a:solidFill>
                  <a:srgbClr val="334155"/>
                </a:solidFill>
                <a:latin typeface="Inter" pitchFamily="34" charset="0"/>
                <a:ea typeface="Inter" pitchFamily="34" charset="-122"/>
                <a:cs typeface="Inter" pitchFamily="34" charset="-120"/>
              </a:rPr>
              <a:t>Connect your skills </a:t>
            </a:r>
            <a:r>
              <a:rPr lang="en-US" sz="1800" b="1" dirty="0">
                <a:solidFill>
                  <a:srgbClr val="334155"/>
                </a:solidFill>
                <a:latin typeface="Inter" pitchFamily="34" charset="0"/>
                <a:ea typeface="Inter" pitchFamily="34" charset="-122"/>
                <a:cs typeface="Inter" pitchFamily="34" charset="-120"/>
              </a:rPr>
              <a:t>directly to the company’s specific needs</a:t>
            </a:r>
            <a:endParaRPr lang="en-US" sz="1800" dirty="0"/>
          </a:p>
        </p:txBody>
      </p:sp>
      <p:sp>
        <p:nvSpPr>
          <p:cNvPr id="24" name="Shape 17"/>
          <p:cNvSpPr/>
          <p:nvPr/>
        </p:nvSpPr>
        <p:spPr>
          <a:xfrm>
            <a:off x="1181405" y="6191343"/>
            <a:ext cx="495605" cy="495605"/>
          </a:xfrm>
          <a:prstGeom prst="roundRect">
            <a:avLst>
              <a:gd name="adj" fmla="val 42577"/>
            </a:avLst>
          </a:prstGeom>
          <a:solidFill>
            <a:srgbClr val="EFF6FF"/>
          </a:solidFill>
          <a:ln w="12700">
            <a:solidFill>
              <a:srgbClr val="FFFFFF">
                <a:alpha val="0"/>
              </a:srgbClr>
            </a:solidFill>
            <a:prstDash val="solid"/>
          </a:ln>
        </p:spPr>
        <p:txBody>
          <a:bodyPr/>
          <a:lstStyle/>
          <a:p>
            <a:endParaRPr lang="en-US"/>
          </a:p>
        </p:txBody>
      </p:sp>
      <p:pic>
        <p:nvPicPr>
          <p:cNvPr id="25" name="Image 5" descr="preencoded.png"/>
          <p:cNvPicPr>
            <a:picLocks noChangeAspect="1"/>
          </p:cNvPicPr>
          <p:nvPr/>
        </p:nvPicPr>
        <p:blipFill>
          <a:blip r:embed="rId8"/>
          <a:srcRect l="-1282" r="-1282"/>
          <a:stretch/>
        </p:blipFill>
        <p:spPr>
          <a:xfrm>
            <a:off x="1319479" y="6343133"/>
            <a:ext cx="219456" cy="190195"/>
          </a:xfrm>
          <a:prstGeom prst="rect">
            <a:avLst/>
          </a:prstGeom>
        </p:spPr>
      </p:pic>
      <p:sp>
        <p:nvSpPr>
          <p:cNvPr id="26" name="Text 18"/>
          <p:cNvSpPr txBox="1"/>
          <p:nvPr/>
        </p:nvSpPr>
        <p:spPr>
          <a:xfrm>
            <a:off x="1904695" y="6228833"/>
            <a:ext cx="9449410" cy="342900"/>
          </a:xfrm>
          <a:prstGeom prst="rect">
            <a:avLst/>
          </a:prstGeom>
          <a:noFill/>
          <a:ln/>
        </p:spPr>
        <p:txBody>
          <a:bodyPr wrap="square" lIns="0" tIns="0" rIns="0" bIns="0" rtlCol="0" anchor="ctr"/>
          <a:lstStyle/>
          <a:p>
            <a:pPr marL="0" indent="0" algn="l">
              <a:buNone/>
            </a:pPr>
            <a:r>
              <a:rPr lang="en-US" sz="1800" dirty="0">
                <a:solidFill>
                  <a:srgbClr val="334155"/>
                </a:solidFill>
                <a:latin typeface="Inter" pitchFamily="34" charset="0"/>
                <a:ea typeface="Inter" pitchFamily="34" charset="-122"/>
                <a:cs typeface="Inter" pitchFamily="34" charset="-120"/>
              </a:rPr>
              <a:t>Keep the tone </a:t>
            </a:r>
            <a:r>
              <a:rPr lang="en-US" sz="1800" b="1" dirty="0">
                <a:solidFill>
                  <a:srgbClr val="334155"/>
                </a:solidFill>
                <a:latin typeface="Inter" pitchFamily="34" charset="0"/>
                <a:ea typeface="Inter" pitchFamily="34" charset="-122"/>
                <a:cs typeface="Inter" pitchFamily="34" charset="-120"/>
              </a:rPr>
              <a:t>specific, concise, and professional</a:t>
            </a:r>
            <a:endParaRPr lang="en-US" sz="1800" dirty="0"/>
          </a:p>
        </p:txBody>
      </p:sp>
      <p:pic>
        <p:nvPicPr>
          <p:cNvPr id="27" name="Image 6" descr="preencoded.png"/>
          <p:cNvPicPr>
            <a:picLocks noChangeAspect="1"/>
          </p:cNvPicPr>
          <p:nvPr/>
        </p:nvPicPr>
        <p:blipFill>
          <a:blip r:embed="rId9"/>
          <a:stretch>
            <a:fillRect/>
          </a:stretch>
        </p:blipFill>
        <p:spPr>
          <a:xfrm>
            <a:off x="1181405" y="761695"/>
            <a:ext cx="3029407" cy="276149"/>
          </a:xfrm>
          <a:prstGeom prst="rect">
            <a:avLst/>
          </a:prstGeom>
        </p:spPr>
      </p:pic>
      <p:sp>
        <p:nvSpPr>
          <p:cNvPr id="28" name="Text 19"/>
          <p:cNvSpPr/>
          <p:nvPr/>
        </p:nvSpPr>
        <p:spPr>
          <a:xfrm>
            <a:off x="1181405" y="761695"/>
            <a:ext cx="3029407" cy="277063"/>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1000" b="1" kern="0" spc="52" dirty="0">
                <a:solidFill>
                  <a:srgbClr val="1E40AF"/>
                </a:solidFill>
                <a:latin typeface="Inter" pitchFamily="34" charset="0"/>
                <a:ea typeface="Inter" pitchFamily="34" charset="-122"/>
                <a:cs typeface="Inter" pitchFamily="34" charset="-120"/>
              </a:rPr>
              <a:t>Module 8 • Career Communication</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0" y="0"/>
            <a:ext cx="228600" cy="6858000"/>
          </a:xfrm>
          <a:prstGeom prst="rect">
            <a:avLst/>
          </a:prstGeom>
          <a:solidFill>
            <a:srgbClr val="1E3A8A"/>
          </a:solidFill>
          <a:ln w="12700">
            <a:solidFill>
              <a:srgbClr val="FFFFFF">
                <a:alpha val="0"/>
              </a:srgbClr>
            </a:solidFill>
            <a:prstDash val="solid"/>
          </a:ln>
        </p:spPr>
        <p:txBody>
          <a:bodyPr/>
          <a:lstStyle/>
          <a:p>
            <a:endParaRPr lang="en-US"/>
          </a:p>
        </p:txBody>
      </p:sp>
      <p:sp>
        <p:nvSpPr>
          <p:cNvPr id="5" name="Shape 3"/>
          <p:cNvSpPr/>
          <p:nvPr/>
        </p:nvSpPr>
        <p:spPr>
          <a:xfrm>
            <a:off x="9334195" y="0"/>
            <a:ext cx="2857500" cy="1429207"/>
          </a:xfrm>
          <a:custGeom>
            <a:avLst/>
            <a:gdLst/>
            <a:ahLst/>
            <a:cxnLst/>
            <a:rect l="l" t="t" r="r" b="b"/>
            <a:pathLst>
              <a:path w="2857500" h="1429207">
                <a:moveTo>
                  <a:pt x="857250" y="0"/>
                </a:moveTo>
                <a:lnTo>
                  <a:pt x="2857500" y="0"/>
                </a:lnTo>
                <a:lnTo>
                  <a:pt x="2857500" y="1429207"/>
                </a:lnTo>
                <a:lnTo>
                  <a:pt x="0" y="0"/>
                </a:lnTo>
                <a:close/>
              </a:path>
            </a:pathLst>
          </a:custGeom>
          <a:solidFill>
            <a:srgbClr val="EFF6FF"/>
          </a:solidFill>
          <a:ln/>
        </p:spPr>
        <p:txBody>
          <a:bodyPr/>
          <a:lstStyle/>
          <a:p>
            <a:endParaRPr lang="en-US"/>
          </a:p>
        </p:txBody>
      </p:sp>
      <p:sp>
        <p:nvSpPr>
          <p:cNvPr id="6" name="Text 4"/>
          <p:cNvSpPr txBox="1"/>
          <p:nvPr/>
        </p:nvSpPr>
        <p:spPr>
          <a:xfrm>
            <a:off x="895198" y="476402"/>
            <a:ext cx="10744200" cy="191110"/>
          </a:xfrm>
          <a:prstGeom prst="rect">
            <a:avLst/>
          </a:prstGeom>
          <a:noFill/>
          <a:ln/>
        </p:spPr>
        <p:txBody>
          <a:bodyPr wrap="square" lIns="0" tIns="0" rIns="0" bIns="0" rtlCol="0" anchor="ctr"/>
          <a:lstStyle/>
          <a:p>
            <a:pPr marL="0" indent="0" algn="l">
              <a:buNone/>
            </a:pPr>
            <a:r>
              <a:rPr lang="en-US" sz="1000" b="1" kern="0" spc="105" dirty="0">
                <a:solidFill>
                  <a:srgbClr val="1D4ED8"/>
                </a:solidFill>
                <a:latin typeface="Inter" pitchFamily="34" charset="0"/>
                <a:ea typeface="Inter" pitchFamily="34" charset="-122"/>
                <a:cs typeface="Inter" pitchFamily="34" charset="-120"/>
              </a:rPr>
              <a:t>Module 8 Case Study</a:t>
            </a:r>
            <a:endParaRPr lang="en-US" sz="1000" dirty="0"/>
          </a:p>
        </p:txBody>
      </p:sp>
      <p:sp>
        <p:nvSpPr>
          <p:cNvPr id="7" name="Text 5"/>
          <p:cNvSpPr txBox="1"/>
          <p:nvPr/>
        </p:nvSpPr>
        <p:spPr>
          <a:xfrm>
            <a:off x="895198" y="743407"/>
            <a:ext cx="10821010" cy="381305"/>
          </a:xfrm>
          <a:prstGeom prst="rect">
            <a:avLst/>
          </a:prstGeom>
          <a:noFill/>
          <a:ln/>
        </p:spPr>
        <p:txBody>
          <a:bodyPr wrap="square" lIns="0" tIns="0" rIns="0" bIns="0" rtlCol="0" anchor="ctr"/>
          <a:lstStyle/>
          <a:p>
            <a:pPr marL="0" indent="0" algn="l">
              <a:buNone/>
            </a:pPr>
            <a:r>
              <a:rPr lang="en-US" sz="2700" b="1" dirty="0">
                <a:solidFill>
                  <a:srgbClr val="000000"/>
                </a:solidFill>
                <a:latin typeface="Inter" pitchFamily="34" charset="0"/>
                <a:ea typeface="Inter" pitchFamily="34" charset="-122"/>
                <a:cs typeface="Inter" pitchFamily="34" charset="-120"/>
              </a:rPr>
              <a:t>The Email That Got the Interview</a:t>
            </a:r>
            <a:endParaRPr lang="en-US" sz="2700" dirty="0"/>
          </a:p>
        </p:txBody>
      </p:sp>
      <p:pic>
        <p:nvPicPr>
          <p:cNvPr id="8" name="Image 0" descr="preencoded.png"/>
          <p:cNvPicPr>
            <a:picLocks noChangeAspect="1"/>
          </p:cNvPicPr>
          <p:nvPr/>
        </p:nvPicPr>
        <p:blipFill>
          <a:blip r:embed="rId3"/>
          <a:srcRect t="-420" b="-420"/>
          <a:stretch/>
        </p:blipFill>
        <p:spPr>
          <a:xfrm>
            <a:off x="895198" y="1276502"/>
            <a:ext cx="761695" cy="57607"/>
          </a:xfrm>
          <a:prstGeom prst="rect">
            <a:avLst/>
          </a:prstGeom>
        </p:spPr>
      </p:pic>
      <p:sp>
        <p:nvSpPr>
          <p:cNvPr id="9" name="Text 6"/>
          <p:cNvSpPr txBox="1"/>
          <p:nvPr/>
        </p:nvSpPr>
        <p:spPr>
          <a:xfrm>
            <a:off x="1199693" y="1848002"/>
            <a:ext cx="6410858" cy="267005"/>
          </a:xfrm>
          <a:prstGeom prst="rect">
            <a:avLst/>
          </a:prstGeom>
          <a:noFill/>
          <a:ln/>
        </p:spPr>
        <p:txBody>
          <a:bodyPr wrap="square" lIns="0" tIns="0" rIns="0" bIns="0" rtlCol="0" anchor="ctr"/>
          <a:lstStyle/>
          <a:p>
            <a:pPr marL="0" indent="0" algn="l">
              <a:buNone/>
            </a:pPr>
            <a:r>
              <a:rPr lang="en-US" sz="1500" b="1" dirty="0">
                <a:solidFill>
                  <a:srgbClr val="000000"/>
                </a:solidFill>
                <a:latin typeface="Inter" pitchFamily="34" charset="0"/>
                <a:ea typeface="Inter" pitchFamily="34" charset="-122"/>
                <a:cs typeface="Inter" pitchFamily="34" charset="-120"/>
              </a:rPr>
              <a:t> The Approach </a:t>
            </a:r>
            <a:endParaRPr lang="en-US" sz="1500" dirty="0"/>
          </a:p>
        </p:txBody>
      </p:sp>
      <p:pic>
        <p:nvPicPr>
          <p:cNvPr id="10" name="Image 1" descr="preencoded.png"/>
          <p:cNvPicPr>
            <a:picLocks noChangeAspect="1"/>
          </p:cNvPicPr>
          <p:nvPr/>
        </p:nvPicPr>
        <p:blipFill>
          <a:blip r:embed="rId4"/>
          <a:srcRect/>
          <a:stretch/>
        </p:blipFill>
        <p:spPr>
          <a:xfrm>
            <a:off x="895198" y="1886407"/>
            <a:ext cx="190195" cy="190195"/>
          </a:xfrm>
          <a:prstGeom prst="rect">
            <a:avLst/>
          </a:prstGeom>
        </p:spPr>
      </p:pic>
      <p:sp>
        <p:nvSpPr>
          <p:cNvPr id="11" name="Text 7"/>
          <p:cNvSpPr txBox="1"/>
          <p:nvPr/>
        </p:nvSpPr>
        <p:spPr>
          <a:xfrm>
            <a:off x="8228686" y="780897"/>
            <a:ext cx="3419856" cy="267005"/>
          </a:xfrm>
          <a:prstGeom prst="rect">
            <a:avLst/>
          </a:prstGeom>
          <a:noFill/>
          <a:ln/>
        </p:spPr>
        <p:txBody>
          <a:bodyPr wrap="square" lIns="0" tIns="0" rIns="0" bIns="0" rtlCol="0" anchor="ctr"/>
          <a:lstStyle/>
          <a:p>
            <a:pPr marL="0" indent="0" algn="l">
              <a:buNone/>
            </a:pPr>
            <a:r>
              <a:rPr lang="en-US" sz="1500" b="1" dirty="0">
                <a:solidFill>
                  <a:srgbClr val="000000"/>
                </a:solidFill>
                <a:latin typeface="Inter" pitchFamily="34" charset="0"/>
                <a:ea typeface="Inter" pitchFamily="34" charset="-122"/>
                <a:cs typeface="Inter" pitchFamily="34" charset="-120"/>
              </a:rPr>
              <a:t> Why It Worked </a:t>
            </a:r>
            <a:endParaRPr lang="en-US" sz="1500" dirty="0"/>
          </a:p>
        </p:txBody>
      </p:sp>
      <p:pic>
        <p:nvPicPr>
          <p:cNvPr id="12" name="Image 2" descr="preencoded.png"/>
          <p:cNvPicPr>
            <a:picLocks noChangeAspect="1"/>
          </p:cNvPicPr>
          <p:nvPr/>
        </p:nvPicPr>
        <p:blipFill>
          <a:blip r:embed="rId5"/>
          <a:srcRect/>
          <a:stretch/>
        </p:blipFill>
        <p:spPr>
          <a:xfrm>
            <a:off x="7971739" y="819302"/>
            <a:ext cx="142646" cy="190195"/>
          </a:xfrm>
          <a:prstGeom prst="rect">
            <a:avLst/>
          </a:prstGeom>
        </p:spPr>
      </p:pic>
      <p:pic>
        <p:nvPicPr>
          <p:cNvPr id="13" name="Image 3" descr="preencoded.png"/>
          <p:cNvPicPr>
            <a:picLocks noChangeAspect="1"/>
          </p:cNvPicPr>
          <p:nvPr/>
        </p:nvPicPr>
        <p:blipFill>
          <a:blip r:embed="rId6"/>
          <a:srcRect l="-404" r="-404"/>
          <a:stretch/>
        </p:blipFill>
        <p:spPr>
          <a:xfrm>
            <a:off x="1171346" y="2533802"/>
            <a:ext cx="19202" cy="4190695"/>
          </a:xfrm>
          <a:prstGeom prst="rect">
            <a:avLst/>
          </a:prstGeom>
        </p:spPr>
      </p:pic>
      <p:pic>
        <p:nvPicPr>
          <p:cNvPr id="14" name="Image 4" descr="preencoded.png"/>
          <p:cNvPicPr>
            <a:picLocks noChangeAspect="1"/>
          </p:cNvPicPr>
          <p:nvPr/>
        </p:nvPicPr>
        <p:blipFill>
          <a:blip r:embed="rId7"/>
          <a:srcRect t="-9" b="-9"/>
          <a:stretch/>
        </p:blipFill>
        <p:spPr>
          <a:xfrm>
            <a:off x="7971739" y="1276502"/>
            <a:ext cx="3553358" cy="4838091"/>
          </a:xfrm>
          <a:prstGeom prst="rect">
            <a:avLst/>
          </a:prstGeom>
        </p:spPr>
      </p:pic>
      <p:pic>
        <p:nvPicPr>
          <p:cNvPr id="15" name="Image 5" descr="preencoded.png"/>
          <p:cNvPicPr>
            <a:picLocks noChangeAspect="1"/>
          </p:cNvPicPr>
          <p:nvPr/>
        </p:nvPicPr>
        <p:blipFill>
          <a:blip r:embed="rId8">
            <a:alphaModFix amt="5000"/>
          </a:blip>
          <a:srcRect/>
          <a:stretch/>
        </p:blipFill>
        <p:spPr>
          <a:xfrm>
            <a:off x="9381744" y="6086246"/>
            <a:ext cx="2333549" cy="2333549"/>
          </a:xfrm>
          <a:prstGeom prst="rect">
            <a:avLst/>
          </a:prstGeom>
        </p:spPr>
      </p:pic>
      <p:sp>
        <p:nvSpPr>
          <p:cNvPr id="16" name="Text 8"/>
          <p:cNvSpPr txBox="1"/>
          <p:nvPr/>
        </p:nvSpPr>
        <p:spPr>
          <a:xfrm>
            <a:off x="8257032" y="1656893"/>
            <a:ext cx="3105302" cy="191110"/>
          </a:xfrm>
          <a:prstGeom prst="rect">
            <a:avLst/>
          </a:prstGeom>
          <a:noFill/>
          <a:ln/>
        </p:spPr>
        <p:txBody>
          <a:bodyPr wrap="square" lIns="0" tIns="0" rIns="0" bIns="0" rtlCol="0" anchor="ctr"/>
          <a:lstStyle/>
          <a:p>
            <a:pPr marL="0" indent="0" algn="l">
              <a:buNone/>
            </a:pPr>
            <a:r>
              <a:rPr lang="en-US" sz="1000" b="1" kern="0" spc="52" dirty="0">
                <a:solidFill>
                  <a:srgbClr val="BFDBFE"/>
                </a:solidFill>
                <a:latin typeface="Inter" pitchFamily="34" charset="0"/>
                <a:ea typeface="Inter" pitchFamily="34" charset="-122"/>
                <a:cs typeface="Inter" pitchFamily="34" charset="-120"/>
              </a:rPr>
              <a:t>The Response Formula</a:t>
            </a:r>
            <a:endParaRPr lang="en-US" sz="1000" dirty="0"/>
          </a:p>
        </p:txBody>
      </p:sp>
      <p:sp>
        <p:nvSpPr>
          <p:cNvPr id="17" name="Shape 9"/>
          <p:cNvSpPr/>
          <p:nvPr/>
        </p:nvSpPr>
        <p:spPr>
          <a:xfrm>
            <a:off x="8257032" y="2228393"/>
            <a:ext cx="457200" cy="457200"/>
          </a:xfrm>
          <a:prstGeom prst="roundRect">
            <a:avLst>
              <a:gd name="adj" fmla="val 50000"/>
            </a:avLst>
          </a:prstGeom>
          <a:solidFill>
            <a:srgbClr val="FFFFFF">
              <a:alpha val="10000"/>
            </a:srgbClr>
          </a:solidFill>
          <a:ln w="12700">
            <a:solidFill>
              <a:srgbClr val="FFFFFF">
                <a:alpha val="0"/>
              </a:srgbClr>
            </a:solidFill>
            <a:prstDash val="solid"/>
          </a:ln>
        </p:spPr>
        <p:txBody>
          <a:bodyPr/>
          <a:lstStyle/>
          <a:p>
            <a:endParaRPr lang="en-US"/>
          </a:p>
        </p:txBody>
      </p:sp>
      <p:pic>
        <p:nvPicPr>
          <p:cNvPr id="18" name="Image 6" descr="preencoded.png"/>
          <p:cNvPicPr>
            <a:picLocks noChangeAspect="1"/>
          </p:cNvPicPr>
          <p:nvPr/>
        </p:nvPicPr>
        <p:blipFill>
          <a:blip r:embed="rId9"/>
          <a:srcRect/>
          <a:stretch/>
        </p:blipFill>
        <p:spPr>
          <a:xfrm>
            <a:off x="8390534" y="2361895"/>
            <a:ext cx="190195" cy="190195"/>
          </a:xfrm>
          <a:prstGeom prst="rect">
            <a:avLst/>
          </a:prstGeom>
        </p:spPr>
      </p:pic>
      <p:sp>
        <p:nvSpPr>
          <p:cNvPr id="19" name="Text 10"/>
          <p:cNvSpPr txBox="1"/>
          <p:nvPr/>
        </p:nvSpPr>
        <p:spPr>
          <a:xfrm>
            <a:off x="8866937" y="2328977"/>
            <a:ext cx="1043330" cy="257861"/>
          </a:xfrm>
          <a:prstGeom prst="rect">
            <a:avLst/>
          </a:prstGeom>
          <a:noFill/>
          <a:ln/>
        </p:spPr>
        <p:txBody>
          <a:bodyPr wrap="square" lIns="0" tIns="0" rIns="0" bIns="0" rtlCol="0" anchor="ctr"/>
          <a:lstStyle/>
          <a:p>
            <a:pPr marL="0" indent="0" algn="l">
              <a:buNone/>
            </a:pPr>
            <a:r>
              <a:rPr lang="en-US" sz="1300" dirty="0">
                <a:solidFill>
                  <a:srgbClr val="FFFFFF"/>
                </a:solidFill>
                <a:latin typeface="Inter" pitchFamily="34" charset="0"/>
                <a:ea typeface="Inter" pitchFamily="34" charset="-122"/>
                <a:cs typeface="Inter" pitchFamily="34" charset="-120"/>
              </a:rPr>
              <a:t>Specificity</a:t>
            </a:r>
            <a:endParaRPr lang="en-US" sz="1300" dirty="0"/>
          </a:p>
        </p:txBody>
      </p:sp>
      <p:pic>
        <p:nvPicPr>
          <p:cNvPr id="20" name="Image 7" descr="preencoded.png"/>
          <p:cNvPicPr>
            <a:picLocks noChangeAspect="1"/>
          </p:cNvPicPr>
          <p:nvPr/>
        </p:nvPicPr>
        <p:blipFill>
          <a:blip r:embed="rId10"/>
          <a:srcRect l="-57" r="-57"/>
          <a:stretch/>
        </p:blipFill>
        <p:spPr>
          <a:xfrm>
            <a:off x="9647834" y="2810283"/>
            <a:ext cx="200254" cy="228600"/>
          </a:xfrm>
          <a:prstGeom prst="rect">
            <a:avLst/>
          </a:prstGeom>
        </p:spPr>
      </p:pic>
      <p:sp>
        <p:nvSpPr>
          <p:cNvPr id="21" name="Shape 11"/>
          <p:cNvSpPr/>
          <p:nvPr/>
        </p:nvSpPr>
        <p:spPr>
          <a:xfrm>
            <a:off x="8257032" y="3090836"/>
            <a:ext cx="457200" cy="457200"/>
          </a:xfrm>
          <a:prstGeom prst="roundRect">
            <a:avLst>
              <a:gd name="adj" fmla="val 50000"/>
            </a:avLst>
          </a:prstGeom>
          <a:solidFill>
            <a:srgbClr val="FFFFFF">
              <a:alpha val="10000"/>
            </a:srgbClr>
          </a:solidFill>
          <a:ln w="12700">
            <a:solidFill>
              <a:srgbClr val="FFFFFF">
                <a:alpha val="0"/>
              </a:srgbClr>
            </a:solidFill>
            <a:prstDash val="solid"/>
          </a:ln>
        </p:spPr>
        <p:txBody>
          <a:bodyPr/>
          <a:lstStyle/>
          <a:p>
            <a:endParaRPr lang="en-US"/>
          </a:p>
        </p:txBody>
      </p:sp>
      <p:pic>
        <p:nvPicPr>
          <p:cNvPr id="22" name="Image 8" descr="preencoded.png"/>
          <p:cNvPicPr>
            <a:picLocks noChangeAspect="1"/>
          </p:cNvPicPr>
          <p:nvPr/>
        </p:nvPicPr>
        <p:blipFill>
          <a:blip r:embed="rId11"/>
          <a:srcRect/>
          <a:stretch/>
        </p:blipFill>
        <p:spPr>
          <a:xfrm>
            <a:off x="8366760" y="3224338"/>
            <a:ext cx="237744" cy="190195"/>
          </a:xfrm>
          <a:prstGeom prst="rect">
            <a:avLst/>
          </a:prstGeom>
        </p:spPr>
      </p:pic>
      <p:sp>
        <p:nvSpPr>
          <p:cNvPr id="23" name="Text 12"/>
          <p:cNvSpPr txBox="1"/>
          <p:nvPr/>
        </p:nvSpPr>
        <p:spPr>
          <a:xfrm>
            <a:off x="8866937" y="3191420"/>
            <a:ext cx="960120" cy="257861"/>
          </a:xfrm>
          <a:prstGeom prst="rect">
            <a:avLst/>
          </a:prstGeom>
          <a:noFill/>
          <a:ln/>
        </p:spPr>
        <p:txBody>
          <a:bodyPr wrap="square" lIns="0" tIns="0" rIns="0" bIns="0" rtlCol="0" anchor="ctr"/>
          <a:lstStyle/>
          <a:p>
            <a:pPr marL="0" indent="0" algn="l">
              <a:buNone/>
            </a:pPr>
            <a:r>
              <a:rPr lang="en-US" sz="1300" dirty="0">
                <a:solidFill>
                  <a:srgbClr val="FFFFFF"/>
                </a:solidFill>
                <a:latin typeface="Inter" pitchFamily="34" charset="0"/>
                <a:ea typeface="Inter" pitchFamily="34" charset="-122"/>
                <a:cs typeface="Inter" pitchFamily="34" charset="-120"/>
              </a:rPr>
              <a:t>Relevance</a:t>
            </a:r>
            <a:endParaRPr lang="en-US" sz="1300" dirty="0"/>
          </a:p>
        </p:txBody>
      </p:sp>
      <p:pic>
        <p:nvPicPr>
          <p:cNvPr id="24" name="Image 9" descr="preencoded.png"/>
          <p:cNvPicPr>
            <a:picLocks noChangeAspect="1"/>
          </p:cNvPicPr>
          <p:nvPr/>
        </p:nvPicPr>
        <p:blipFill>
          <a:blip r:embed="rId10"/>
          <a:srcRect l="-57" r="-57"/>
          <a:stretch/>
        </p:blipFill>
        <p:spPr>
          <a:xfrm>
            <a:off x="9647834" y="3579207"/>
            <a:ext cx="200254" cy="228600"/>
          </a:xfrm>
          <a:prstGeom prst="rect">
            <a:avLst/>
          </a:prstGeom>
        </p:spPr>
      </p:pic>
      <p:sp>
        <p:nvSpPr>
          <p:cNvPr id="25" name="Shape 13"/>
          <p:cNvSpPr/>
          <p:nvPr/>
        </p:nvSpPr>
        <p:spPr>
          <a:xfrm>
            <a:off x="8257032" y="4036407"/>
            <a:ext cx="457200" cy="457200"/>
          </a:xfrm>
          <a:prstGeom prst="roundRect">
            <a:avLst>
              <a:gd name="adj" fmla="val 50000"/>
            </a:avLst>
          </a:prstGeom>
          <a:solidFill>
            <a:srgbClr val="FFFFFF">
              <a:alpha val="10000"/>
            </a:srgbClr>
          </a:solidFill>
          <a:ln w="12700">
            <a:solidFill>
              <a:srgbClr val="FFFFFF">
                <a:alpha val="0"/>
              </a:srgbClr>
            </a:solidFill>
            <a:prstDash val="solid"/>
          </a:ln>
        </p:spPr>
        <p:txBody>
          <a:bodyPr/>
          <a:lstStyle/>
          <a:p>
            <a:endParaRPr lang="en-US"/>
          </a:p>
        </p:txBody>
      </p:sp>
      <p:pic>
        <p:nvPicPr>
          <p:cNvPr id="26" name="Image 10" descr="preencoded.png"/>
          <p:cNvPicPr>
            <a:picLocks noChangeAspect="1"/>
          </p:cNvPicPr>
          <p:nvPr/>
        </p:nvPicPr>
        <p:blipFill>
          <a:blip r:embed="rId12"/>
          <a:srcRect/>
          <a:stretch/>
        </p:blipFill>
        <p:spPr>
          <a:xfrm>
            <a:off x="8390534" y="4169909"/>
            <a:ext cx="190195" cy="190195"/>
          </a:xfrm>
          <a:prstGeom prst="rect">
            <a:avLst/>
          </a:prstGeom>
        </p:spPr>
      </p:pic>
      <p:sp>
        <p:nvSpPr>
          <p:cNvPr id="27" name="Text 14"/>
          <p:cNvSpPr txBox="1"/>
          <p:nvPr/>
        </p:nvSpPr>
        <p:spPr>
          <a:xfrm>
            <a:off x="8866937" y="4136991"/>
            <a:ext cx="940918" cy="257861"/>
          </a:xfrm>
          <a:prstGeom prst="rect">
            <a:avLst/>
          </a:prstGeom>
          <a:noFill/>
          <a:ln/>
        </p:spPr>
        <p:txBody>
          <a:bodyPr wrap="square" lIns="0" tIns="0" rIns="0" bIns="0" rtlCol="0" anchor="ctr"/>
          <a:lstStyle/>
          <a:p>
            <a:pPr marL="0" indent="0" algn="l">
              <a:buNone/>
            </a:pPr>
            <a:r>
              <a:rPr lang="en-US" sz="1300" dirty="0">
                <a:solidFill>
                  <a:srgbClr val="FFFFFF"/>
                </a:solidFill>
                <a:latin typeface="Inter" pitchFamily="34" charset="0"/>
                <a:ea typeface="Inter" pitchFamily="34" charset="-122"/>
                <a:cs typeface="Inter" pitchFamily="34" charset="-120"/>
              </a:rPr>
              <a:t>Clear Ask</a:t>
            </a:r>
            <a:endParaRPr lang="en-US" sz="1300" dirty="0"/>
          </a:p>
        </p:txBody>
      </p:sp>
      <p:pic>
        <p:nvPicPr>
          <p:cNvPr id="28" name="Image 11" descr="preencoded.png"/>
          <p:cNvPicPr>
            <a:picLocks noChangeAspect="1"/>
          </p:cNvPicPr>
          <p:nvPr/>
        </p:nvPicPr>
        <p:blipFill>
          <a:blip r:embed="rId13"/>
          <a:srcRect l="-57" r="-57"/>
          <a:stretch/>
        </p:blipFill>
        <p:spPr>
          <a:xfrm>
            <a:off x="9647834" y="4274339"/>
            <a:ext cx="200254" cy="228600"/>
          </a:xfrm>
          <a:prstGeom prst="rect">
            <a:avLst/>
          </a:prstGeom>
        </p:spPr>
      </p:pic>
      <p:sp>
        <p:nvSpPr>
          <p:cNvPr id="29" name="Shape 15"/>
          <p:cNvSpPr/>
          <p:nvPr/>
        </p:nvSpPr>
        <p:spPr>
          <a:xfrm>
            <a:off x="8257032" y="4826636"/>
            <a:ext cx="2991002" cy="1028700"/>
          </a:xfrm>
          <a:prstGeom prst="roundRect">
            <a:avLst>
              <a:gd name="adj" fmla="val 9877"/>
            </a:avLst>
          </a:prstGeom>
          <a:solidFill>
            <a:srgbClr val="FFFFFF"/>
          </a:solidFill>
          <a:ln w="12700">
            <a:solidFill>
              <a:srgbClr val="FFFFFF">
                <a:alpha val="0"/>
              </a:srgbClr>
            </a:solidFill>
            <a:prstDash val="solid"/>
          </a:ln>
        </p:spPr>
        <p:txBody>
          <a:bodyPr/>
          <a:lstStyle/>
          <a:p>
            <a:endParaRPr lang="en-US"/>
          </a:p>
        </p:txBody>
      </p:sp>
      <p:sp>
        <p:nvSpPr>
          <p:cNvPr id="30" name="Text 16"/>
          <p:cNvSpPr txBox="1"/>
          <p:nvPr/>
        </p:nvSpPr>
        <p:spPr>
          <a:xfrm>
            <a:off x="8435340" y="5055236"/>
            <a:ext cx="2635301" cy="342900"/>
          </a:xfrm>
          <a:prstGeom prst="rect">
            <a:avLst/>
          </a:prstGeom>
          <a:noFill/>
          <a:ln/>
        </p:spPr>
        <p:txBody>
          <a:bodyPr wrap="square" lIns="0" tIns="0" rIns="0" bIns="0" rtlCol="0" anchor="ctr"/>
          <a:lstStyle/>
          <a:p>
            <a:pPr marL="0" indent="0" algn="ctr">
              <a:buNone/>
            </a:pPr>
            <a:r>
              <a:rPr lang="en-US" sz="2200" b="1" dirty="0">
                <a:solidFill>
                  <a:srgbClr val="1E3A8A"/>
                </a:solidFill>
                <a:latin typeface="Inter" pitchFamily="34" charset="0"/>
                <a:ea typeface="Inter" pitchFamily="34" charset="-122"/>
                <a:cs typeface="Inter" pitchFamily="34" charset="-120"/>
              </a:rPr>
              <a:t>RESPONSE</a:t>
            </a:r>
            <a:endParaRPr lang="en-US" sz="2200" dirty="0"/>
          </a:p>
        </p:txBody>
      </p:sp>
      <p:sp>
        <p:nvSpPr>
          <p:cNvPr id="31" name="Text 17"/>
          <p:cNvSpPr txBox="1"/>
          <p:nvPr/>
        </p:nvSpPr>
        <p:spPr>
          <a:xfrm>
            <a:off x="8435340" y="5436541"/>
            <a:ext cx="2635301" cy="191110"/>
          </a:xfrm>
          <a:prstGeom prst="rect">
            <a:avLst/>
          </a:prstGeom>
          <a:noFill/>
          <a:ln/>
        </p:spPr>
        <p:txBody>
          <a:bodyPr wrap="square" lIns="0" tIns="0" rIns="0" bIns="0" rtlCol="0" anchor="ctr"/>
          <a:lstStyle/>
          <a:p>
            <a:pPr marL="0" indent="0" algn="ctr">
              <a:buNone/>
            </a:pPr>
            <a:r>
              <a:rPr lang="en-US" sz="1000" dirty="0">
                <a:solidFill>
                  <a:srgbClr val="1E40AF"/>
                </a:solidFill>
                <a:latin typeface="Inter" pitchFamily="34" charset="0"/>
                <a:ea typeface="Inter" pitchFamily="34" charset="-122"/>
                <a:cs typeface="Inter" pitchFamily="34" charset="-120"/>
              </a:rPr>
              <a:t>Got the Interview</a:t>
            </a:r>
            <a:endParaRPr lang="en-US" sz="1000" dirty="0"/>
          </a:p>
        </p:txBody>
      </p:sp>
      <p:sp>
        <p:nvSpPr>
          <p:cNvPr id="32" name="Text 18"/>
          <p:cNvSpPr txBox="1"/>
          <p:nvPr/>
        </p:nvSpPr>
        <p:spPr>
          <a:xfrm>
            <a:off x="11254435" y="6057900"/>
            <a:ext cx="759866" cy="571500"/>
          </a:xfrm>
          <a:prstGeom prst="rect">
            <a:avLst/>
          </a:prstGeom>
          <a:noFill/>
          <a:ln/>
        </p:spPr>
        <p:txBody>
          <a:bodyPr wrap="square" lIns="0" tIns="0" rIns="0" bIns="0" rtlCol="0" anchor="ctr"/>
          <a:lstStyle/>
          <a:p>
            <a:pPr marL="0" indent="0" algn="l">
              <a:buNone/>
            </a:pPr>
            <a:r>
              <a:rPr lang="en-US" sz="4500" b="1" dirty="0">
                <a:solidFill>
                  <a:srgbClr val="000000">
                    <a:alpha val="20000"/>
                  </a:srgbClr>
                </a:solidFill>
                <a:latin typeface="Inter" pitchFamily="34" charset="0"/>
                <a:ea typeface="Inter" pitchFamily="34" charset="-122"/>
                <a:cs typeface="Inter" pitchFamily="34" charset="-120"/>
              </a:rPr>
              <a:t>14</a:t>
            </a:r>
            <a:endParaRPr lang="en-US" sz="4500" dirty="0"/>
          </a:p>
        </p:txBody>
      </p:sp>
      <p:pic>
        <p:nvPicPr>
          <p:cNvPr id="33" name="Image 12" descr="preencoded.png"/>
          <p:cNvPicPr>
            <a:picLocks noChangeAspect="1"/>
          </p:cNvPicPr>
          <p:nvPr/>
        </p:nvPicPr>
        <p:blipFill>
          <a:blip r:embed="rId14"/>
          <a:srcRect t="-12" b="-12"/>
          <a:stretch/>
        </p:blipFill>
        <p:spPr>
          <a:xfrm>
            <a:off x="1086307" y="2343607"/>
            <a:ext cx="6409030" cy="1114654"/>
          </a:xfrm>
          <a:prstGeom prst="rect">
            <a:avLst/>
          </a:prstGeom>
        </p:spPr>
      </p:pic>
      <p:sp>
        <p:nvSpPr>
          <p:cNvPr id="34" name="Shape 19"/>
          <p:cNvSpPr/>
          <p:nvPr/>
        </p:nvSpPr>
        <p:spPr>
          <a:xfrm>
            <a:off x="1324051" y="2542946"/>
            <a:ext cx="381305" cy="381305"/>
          </a:xfrm>
          <a:prstGeom prst="ellipse">
            <a:avLst/>
          </a:prstGeom>
          <a:solidFill>
            <a:srgbClr val="DBEAFE"/>
          </a:solidFill>
          <a:ln w="50800">
            <a:solidFill>
              <a:srgbClr val="FFFFFF"/>
            </a:solidFill>
            <a:prstDash val="solid"/>
          </a:ln>
        </p:spPr>
        <p:txBody>
          <a:bodyPr/>
          <a:lstStyle/>
          <a:p>
            <a:endParaRPr lang="en-US"/>
          </a:p>
        </p:txBody>
      </p:sp>
      <p:pic>
        <p:nvPicPr>
          <p:cNvPr id="35" name="Image 13" descr="preencoded.png"/>
          <p:cNvPicPr>
            <a:picLocks noChangeAspect="1"/>
          </p:cNvPicPr>
          <p:nvPr/>
        </p:nvPicPr>
        <p:blipFill>
          <a:blip r:embed="rId15"/>
          <a:srcRect t="-180" b="-180"/>
          <a:stretch/>
        </p:blipFill>
        <p:spPr>
          <a:xfrm>
            <a:off x="1419149" y="2657246"/>
            <a:ext cx="190195" cy="152705"/>
          </a:xfrm>
          <a:prstGeom prst="rect">
            <a:avLst/>
          </a:prstGeom>
        </p:spPr>
      </p:pic>
      <p:sp>
        <p:nvSpPr>
          <p:cNvPr id="36" name="Text 20"/>
          <p:cNvSpPr txBox="1"/>
          <p:nvPr/>
        </p:nvSpPr>
        <p:spPr>
          <a:xfrm>
            <a:off x="1857146" y="2542946"/>
            <a:ext cx="5515661" cy="200254"/>
          </a:xfrm>
          <a:prstGeom prst="rect">
            <a:avLst/>
          </a:prstGeom>
          <a:noFill/>
          <a:ln/>
        </p:spPr>
        <p:txBody>
          <a:bodyPr wrap="square" lIns="0" tIns="0" rIns="0" bIns="0" rtlCol="0" anchor="ctr"/>
          <a:lstStyle/>
          <a:p>
            <a:pPr marL="0" indent="0" algn="l">
              <a:buNone/>
            </a:pPr>
            <a:r>
              <a:rPr lang="en-US" sz="1000" b="1" dirty="0">
                <a:solidFill>
                  <a:srgbClr val="64748B"/>
                </a:solidFill>
                <a:latin typeface="Inter" pitchFamily="34" charset="0"/>
                <a:ea typeface="Inter" pitchFamily="34" charset="-122"/>
                <a:cs typeface="Inter" pitchFamily="34" charset="-120"/>
              </a:rPr>
              <a:t>The Connection</a:t>
            </a:r>
            <a:endParaRPr lang="en-US" sz="1000" dirty="0"/>
          </a:p>
        </p:txBody>
      </p:sp>
      <p:sp>
        <p:nvSpPr>
          <p:cNvPr id="37" name="Text 21"/>
          <p:cNvSpPr txBox="1"/>
          <p:nvPr/>
        </p:nvSpPr>
        <p:spPr>
          <a:xfrm>
            <a:off x="1857146" y="2800807"/>
            <a:ext cx="5477256" cy="457200"/>
          </a:xfrm>
          <a:prstGeom prst="rect">
            <a:avLst/>
          </a:prstGeom>
          <a:noFill/>
          <a:ln/>
        </p:spPr>
        <p:txBody>
          <a:bodyPr wrap="square" lIns="0" tIns="0" rIns="0" bIns="0" rtlCol="0" anchor="t"/>
          <a:lstStyle/>
          <a:p>
            <a:pPr marL="0" indent="0" algn="l">
              <a:buNone/>
            </a:pPr>
            <a:r>
              <a:rPr lang="en-US" sz="1200" i="1" dirty="0">
                <a:solidFill>
                  <a:srgbClr val="1E293B"/>
                </a:solidFill>
                <a:latin typeface="Inter" pitchFamily="34" charset="0"/>
                <a:ea typeface="Inter" pitchFamily="34" charset="-122"/>
                <a:cs typeface="Inter" pitchFamily="34" charset="-120"/>
              </a:rPr>
              <a:t>"I’m a marketing major at State College, and I follow your work in youth literacy."</a:t>
            </a:r>
            <a:endParaRPr lang="en-US" sz="1200" dirty="0"/>
          </a:p>
        </p:txBody>
      </p:sp>
      <p:pic>
        <p:nvPicPr>
          <p:cNvPr id="38" name="Image 14" descr="preencoded.png"/>
          <p:cNvPicPr>
            <a:picLocks noChangeAspect="1"/>
          </p:cNvPicPr>
          <p:nvPr/>
        </p:nvPicPr>
        <p:blipFill>
          <a:blip r:embed="rId14"/>
          <a:srcRect t="-12" b="-12"/>
          <a:stretch/>
        </p:blipFill>
        <p:spPr>
          <a:xfrm>
            <a:off x="1086307" y="3685946"/>
            <a:ext cx="6409030" cy="1114654"/>
          </a:xfrm>
          <a:prstGeom prst="rect">
            <a:avLst/>
          </a:prstGeom>
        </p:spPr>
      </p:pic>
      <p:sp>
        <p:nvSpPr>
          <p:cNvPr id="39" name="Shape 22"/>
          <p:cNvSpPr/>
          <p:nvPr/>
        </p:nvSpPr>
        <p:spPr>
          <a:xfrm>
            <a:off x="1324051" y="3886200"/>
            <a:ext cx="381305" cy="381305"/>
          </a:xfrm>
          <a:prstGeom prst="ellipse">
            <a:avLst/>
          </a:prstGeom>
          <a:solidFill>
            <a:srgbClr val="F1F5F9"/>
          </a:solidFill>
          <a:ln w="50800">
            <a:solidFill>
              <a:srgbClr val="FFFFFF"/>
            </a:solidFill>
            <a:prstDash val="solid"/>
          </a:ln>
        </p:spPr>
        <p:txBody>
          <a:bodyPr/>
          <a:lstStyle/>
          <a:p>
            <a:endParaRPr lang="en-US"/>
          </a:p>
        </p:txBody>
      </p:sp>
      <p:pic>
        <p:nvPicPr>
          <p:cNvPr id="40" name="Image 15" descr="preencoded.png"/>
          <p:cNvPicPr>
            <a:picLocks noChangeAspect="1"/>
          </p:cNvPicPr>
          <p:nvPr/>
        </p:nvPicPr>
        <p:blipFill>
          <a:blip r:embed="rId16"/>
          <a:srcRect/>
          <a:stretch/>
        </p:blipFill>
        <p:spPr>
          <a:xfrm>
            <a:off x="1438351" y="4000500"/>
            <a:ext cx="152705" cy="152705"/>
          </a:xfrm>
          <a:prstGeom prst="rect">
            <a:avLst/>
          </a:prstGeom>
        </p:spPr>
      </p:pic>
      <p:sp>
        <p:nvSpPr>
          <p:cNvPr id="41" name="Text 23"/>
          <p:cNvSpPr txBox="1"/>
          <p:nvPr/>
        </p:nvSpPr>
        <p:spPr>
          <a:xfrm>
            <a:off x="1857146" y="3886200"/>
            <a:ext cx="5515661" cy="200254"/>
          </a:xfrm>
          <a:prstGeom prst="rect">
            <a:avLst/>
          </a:prstGeom>
          <a:noFill/>
          <a:ln/>
        </p:spPr>
        <p:txBody>
          <a:bodyPr wrap="square" lIns="0" tIns="0" rIns="0" bIns="0" rtlCol="0" anchor="ctr"/>
          <a:lstStyle/>
          <a:p>
            <a:pPr marL="0" indent="0" algn="l">
              <a:buNone/>
            </a:pPr>
            <a:r>
              <a:rPr lang="en-US" sz="1000" b="1" dirty="0">
                <a:solidFill>
                  <a:srgbClr val="64748B"/>
                </a:solidFill>
                <a:latin typeface="Inter" pitchFamily="34" charset="0"/>
                <a:ea typeface="Inter" pitchFamily="34" charset="-122"/>
                <a:cs typeface="Inter" pitchFamily="34" charset="-120"/>
              </a:rPr>
              <a:t>The Evidence</a:t>
            </a:r>
            <a:endParaRPr lang="en-US" sz="1000" dirty="0"/>
          </a:p>
        </p:txBody>
      </p:sp>
      <p:sp>
        <p:nvSpPr>
          <p:cNvPr id="42" name="Text 24"/>
          <p:cNvSpPr txBox="1"/>
          <p:nvPr/>
        </p:nvSpPr>
        <p:spPr>
          <a:xfrm>
            <a:off x="1857146" y="4143146"/>
            <a:ext cx="5477256" cy="457200"/>
          </a:xfrm>
          <a:prstGeom prst="rect">
            <a:avLst/>
          </a:prstGeom>
          <a:noFill/>
          <a:ln/>
        </p:spPr>
        <p:txBody>
          <a:bodyPr wrap="square" lIns="0" tIns="0" rIns="0" bIns="0" rtlCol="0" anchor="t"/>
          <a:lstStyle/>
          <a:p>
            <a:pPr marL="0" indent="0" algn="l">
              <a:buNone/>
            </a:pPr>
            <a:r>
              <a:rPr lang="en-US" sz="1200" dirty="0">
                <a:solidFill>
                  <a:srgbClr val="1E293B"/>
                </a:solidFill>
                <a:latin typeface="Inter" pitchFamily="34" charset="0"/>
                <a:ea typeface="Inter" pitchFamily="34" charset="-122"/>
                <a:cs typeface="Inter" pitchFamily="34" charset="-120"/>
              </a:rPr>
              <a:t>Proof of capability: "Last semester, I led a fundraising campaign that raised $5,000 for a similar cause."</a:t>
            </a:r>
            <a:endParaRPr lang="en-US" sz="1200" dirty="0"/>
          </a:p>
        </p:txBody>
      </p:sp>
      <p:pic>
        <p:nvPicPr>
          <p:cNvPr id="43" name="Image 16" descr="preencoded.png"/>
          <p:cNvPicPr>
            <a:picLocks noChangeAspect="1"/>
          </p:cNvPicPr>
          <p:nvPr/>
        </p:nvPicPr>
        <p:blipFill>
          <a:blip r:embed="rId17"/>
          <a:srcRect t="-15" b="-15"/>
          <a:stretch/>
        </p:blipFill>
        <p:spPr>
          <a:xfrm>
            <a:off x="1086307" y="5029200"/>
            <a:ext cx="6409030" cy="886054"/>
          </a:xfrm>
          <a:prstGeom prst="rect">
            <a:avLst/>
          </a:prstGeom>
        </p:spPr>
      </p:pic>
      <p:sp>
        <p:nvSpPr>
          <p:cNvPr id="44" name="Shape 25"/>
          <p:cNvSpPr/>
          <p:nvPr/>
        </p:nvSpPr>
        <p:spPr>
          <a:xfrm>
            <a:off x="1324051" y="5229454"/>
            <a:ext cx="381305" cy="381305"/>
          </a:xfrm>
          <a:prstGeom prst="ellipse">
            <a:avLst/>
          </a:prstGeom>
          <a:solidFill>
            <a:srgbClr val="DBEAFE"/>
          </a:solidFill>
          <a:ln w="50800">
            <a:solidFill>
              <a:srgbClr val="FFFFFF"/>
            </a:solidFill>
            <a:prstDash val="solid"/>
          </a:ln>
        </p:spPr>
        <p:txBody>
          <a:bodyPr/>
          <a:lstStyle/>
          <a:p>
            <a:endParaRPr lang="en-US"/>
          </a:p>
        </p:txBody>
      </p:sp>
      <p:pic>
        <p:nvPicPr>
          <p:cNvPr id="45" name="Image 17" descr="preencoded.png"/>
          <p:cNvPicPr>
            <a:picLocks noChangeAspect="1"/>
          </p:cNvPicPr>
          <p:nvPr/>
        </p:nvPicPr>
        <p:blipFill>
          <a:blip r:embed="rId18"/>
          <a:srcRect t="-43" b="-43"/>
          <a:stretch/>
        </p:blipFill>
        <p:spPr>
          <a:xfrm>
            <a:off x="1447495" y="5343754"/>
            <a:ext cx="133502" cy="152705"/>
          </a:xfrm>
          <a:prstGeom prst="rect">
            <a:avLst/>
          </a:prstGeom>
        </p:spPr>
      </p:pic>
      <p:sp>
        <p:nvSpPr>
          <p:cNvPr id="46" name="Text 26"/>
          <p:cNvSpPr txBox="1"/>
          <p:nvPr/>
        </p:nvSpPr>
        <p:spPr>
          <a:xfrm>
            <a:off x="1857146" y="5229454"/>
            <a:ext cx="4934102" cy="200254"/>
          </a:xfrm>
          <a:prstGeom prst="rect">
            <a:avLst/>
          </a:prstGeom>
          <a:noFill/>
          <a:ln/>
        </p:spPr>
        <p:txBody>
          <a:bodyPr wrap="square" lIns="0" tIns="0" rIns="0" bIns="0" rtlCol="0" anchor="ctr"/>
          <a:lstStyle/>
          <a:p>
            <a:pPr marL="0" indent="0" algn="l">
              <a:buNone/>
            </a:pPr>
            <a:r>
              <a:rPr lang="en-US" sz="1000" b="1" dirty="0">
                <a:solidFill>
                  <a:srgbClr val="64748B"/>
                </a:solidFill>
                <a:latin typeface="Inter" pitchFamily="34" charset="0"/>
                <a:ea typeface="Inter" pitchFamily="34" charset="-122"/>
                <a:cs typeface="Inter" pitchFamily="34" charset="-120"/>
              </a:rPr>
              <a:t>The Ask</a:t>
            </a:r>
            <a:endParaRPr lang="en-US" sz="1000" dirty="0"/>
          </a:p>
        </p:txBody>
      </p:sp>
      <p:sp>
        <p:nvSpPr>
          <p:cNvPr id="47" name="Text 27"/>
          <p:cNvSpPr txBox="1"/>
          <p:nvPr/>
        </p:nvSpPr>
        <p:spPr>
          <a:xfrm>
            <a:off x="1857146" y="5486400"/>
            <a:ext cx="5505602" cy="228600"/>
          </a:xfrm>
          <a:prstGeom prst="rect">
            <a:avLst/>
          </a:prstGeom>
          <a:noFill/>
          <a:ln/>
        </p:spPr>
        <p:txBody>
          <a:bodyPr wrap="square" lIns="0" tIns="0" rIns="0" bIns="0" rtlCol="0" anchor="ctr"/>
          <a:lstStyle/>
          <a:p>
            <a:pPr marL="0" indent="0" algn="l">
              <a:buNone/>
            </a:pPr>
            <a:r>
              <a:rPr lang="en-US" sz="1200" i="1" dirty="0">
                <a:solidFill>
                  <a:srgbClr val="1E293B"/>
                </a:solidFill>
                <a:latin typeface="Inter" pitchFamily="34" charset="0"/>
                <a:ea typeface="Inter" pitchFamily="34" charset="-122"/>
                <a:cs typeface="Inter" pitchFamily="34" charset="-120"/>
              </a:rPr>
              <a:t>"I’d love to discuss how I can contribute to your spring campaign."</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0" y="0"/>
            <a:ext cx="228600" cy="6858000"/>
          </a:xfrm>
          <a:prstGeom prst="rect">
            <a:avLst/>
          </a:prstGeom>
          <a:solidFill>
            <a:srgbClr val="1E3A8A"/>
          </a:solidFill>
          <a:ln w="12700">
            <a:solidFill>
              <a:srgbClr val="FFFFFF">
                <a:alpha val="0"/>
              </a:srgbClr>
            </a:solidFill>
            <a:prstDash val="solid"/>
          </a:ln>
        </p:spPr>
        <p:txBody>
          <a:bodyPr/>
          <a:lstStyle/>
          <a:p>
            <a:endParaRPr lang="en-US"/>
          </a:p>
        </p:txBody>
      </p:sp>
      <p:sp>
        <p:nvSpPr>
          <p:cNvPr id="5" name="Shape 3"/>
          <p:cNvSpPr/>
          <p:nvPr/>
        </p:nvSpPr>
        <p:spPr>
          <a:xfrm>
            <a:off x="9334195" y="0"/>
            <a:ext cx="2857500" cy="1429207"/>
          </a:xfrm>
          <a:custGeom>
            <a:avLst/>
            <a:gdLst/>
            <a:ahLst/>
            <a:cxnLst/>
            <a:rect l="l" t="t" r="r" b="b"/>
            <a:pathLst>
              <a:path w="2857500" h="1429207">
                <a:moveTo>
                  <a:pt x="857250" y="0"/>
                </a:moveTo>
                <a:lnTo>
                  <a:pt x="2857500" y="0"/>
                </a:lnTo>
                <a:lnTo>
                  <a:pt x="2857500" y="1429207"/>
                </a:lnTo>
                <a:lnTo>
                  <a:pt x="0" y="0"/>
                </a:lnTo>
                <a:close/>
              </a:path>
            </a:pathLst>
          </a:custGeom>
          <a:solidFill>
            <a:srgbClr val="EFF6FF"/>
          </a:solidFill>
          <a:ln/>
        </p:spPr>
        <p:txBody>
          <a:bodyPr/>
          <a:lstStyle/>
          <a:p>
            <a:endParaRPr lang="en-US"/>
          </a:p>
        </p:txBody>
      </p:sp>
      <p:sp>
        <p:nvSpPr>
          <p:cNvPr id="6" name="Shape 4"/>
          <p:cNvSpPr/>
          <p:nvPr/>
        </p:nvSpPr>
        <p:spPr>
          <a:xfrm>
            <a:off x="10287000" y="0"/>
            <a:ext cx="952805" cy="761695"/>
          </a:xfrm>
          <a:prstGeom prst="rect">
            <a:avLst/>
          </a:prstGeom>
          <a:solidFill>
            <a:srgbClr val="3B82F6">
              <a:alpha val="10000"/>
            </a:srgbClr>
          </a:solidFill>
          <a:ln w="12700">
            <a:solidFill>
              <a:srgbClr val="FFFFFF">
                <a:alpha val="0"/>
              </a:srgbClr>
            </a:solidFill>
            <a:prstDash val="solid"/>
          </a:ln>
        </p:spPr>
        <p:txBody>
          <a:bodyPr/>
          <a:lstStyle/>
          <a:p>
            <a:endParaRPr lang="en-US"/>
          </a:p>
        </p:txBody>
      </p:sp>
      <p:sp>
        <p:nvSpPr>
          <p:cNvPr id="7" name="Text 5"/>
          <p:cNvSpPr txBox="1"/>
          <p:nvPr/>
        </p:nvSpPr>
        <p:spPr>
          <a:xfrm>
            <a:off x="895198" y="476402"/>
            <a:ext cx="10744200" cy="191110"/>
          </a:xfrm>
          <a:prstGeom prst="rect">
            <a:avLst/>
          </a:prstGeom>
          <a:noFill/>
          <a:ln/>
        </p:spPr>
        <p:txBody>
          <a:bodyPr wrap="square" lIns="0" tIns="0" rIns="0" bIns="0" rtlCol="0" anchor="ctr"/>
          <a:lstStyle/>
          <a:p>
            <a:pPr marL="0" indent="0" algn="l">
              <a:buNone/>
            </a:pPr>
            <a:r>
              <a:rPr lang="en-US" sz="1000" b="1" kern="0" spc="105" dirty="0">
                <a:solidFill>
                  <a:srgbClr val="1D4ED8"/>
                </a:solidFill>
                <a:latin typeface="Inter" pitchFamily="34" charset="0"/>
                <a:ea typeface="Inter" pitchFamily="34" charset="-122"/>
                <a:cs typeface="Inter" pitchFamily="34" charset="-120"/>
              </a:rPr>
              <a:t>Module 8 Assignment</a:t>
            </a:r>
            <a:endParaRPr lang="en-US" sz="1000" dirty="0"/>
          </a:p>
        </p:txBody>
      </p:sp>
      <p:sp>
        <p:nvSpPr>
          <p:cNvPr id="8" name="Text 6"/>
          <p:cNvSpPr txBox="1"/>
          <p:nvPr/>
        </p:nvSpPr>
        <p:spPr>
          <a:xfrm>
            <a:off x="895198" y="743407"/>
            <a:ext cx="10821010" cy="381305"/>
          </a:xfrm>
          <a:prstGeom prst="rect">
            <a:avLst/>
          </a:prstGeom>
          <a:noFill/>
          <a:ln/>
        </p:spPr>
        <p:txBody>
          <a:bodyPr wrap="square" lIns="0" tIns="0" rIns="0" bIns="0" rtlCol="0" anchor="ctr"/>
          <a:lstStyle/>
          <a:p>
            <a:pPr marL="0" indent="0" algn="l">
              <a:buNone/>
            </a:pPr>
            <a:r>
              <a:rPr lang="en-US" sz="2700" b="1" dirty="0">
                <a:solidFill>
                  <a:srgbClr val="000000"/>
                </a:solidFill>
                <a:latin typeface="Inter" pitchFamily="34" charset="0"/>
                <a:ea typeface="Inter" pitchFamily="34" charset="-122"/>
                <a:cs typeface="Inter" pitchFamily="34" charset="-120"/>
              </a:rPr>
              <a:t>Presentation Checklist</a:t>
            </a:r>
            <a:endParaRPr lang="en-US" sz="2700" dirty="0"/>
          </a:p>
        </p:txBody>
      </p:sp>
      <p:pic>
        <p:nvPicPr>
          <p:cNvPr id="9" name="Image 0" descr="preencoded.png"/>
          <p:cNvPicPr>
            <a:picLocks noChangeAspect="1"/>
          </p:cNvPicPr>
          <p:nvPr/>
        </p:nvPicPr>
        <p:blipFill>
          <a:blip r:embed="rId3"/>
          <a:srcRect t="-420" b="-420"/>
          <a:stretch/>
        </p:blipFill>
        <p:spPr>
          <a:xfrm>
            <a:off x="895198" y="1276502"/>
            <a:ext cx="761695" cy="57607"/>
          </a:xfrm>
          <a:prstGeom prst="rect">
            <a:avLst/>
          </a:prstGeom>
        </p:spPr>
      </p:pic>
      <p:sp>
        <p:nvSpPr>
          <p:cNvPr id="10" name="Text 7"/>
          <p:cNvSpPr txBox="1"/>
          <p:nvPr/>
        </p:nvSpPr>
        <p:spPr>
          <a:xfrm>
            <a:off x="895198" y="1561795"/>
            <a:ext cx="10744200" cy="267005"/>
          </a:xfrm>
          <a:prstGeom prst="rect">
            <a:avLst/>
          </a:prstGeom>
          <a:noFill/>
          <a:ln/>
        </p:spPr>
        <p:txBody>
          <a:bodyPr wrap="square" lIns="0" tIns="0" rIns="0" bIns="0" rtlCol="0" anchor="ctr"/>
          <a:lstStyle/>
          <a:p>
            <a:pPr marL="0" indent="0" algn="l">
              <a:buNone/>
            </a:pPr>
            <a:r>
              <a:rPr lang="en-US" sz="1300" dirty="0">
                <a:solidFill>
                  <a:srgbClr val="000000"/>
                </a:solidFill>
                <a:latin typeface="Inter" pitchFamily="34" charset="0"/>
                <a:ea typeface="Inter" pitchFamily="34" charset="-122"/>
                <a:cs typeface="Inter" pitchFamily="34" charset="-120"/>
              </a:rPr>
              <a:t>Ensure your final presentation meets these critical criteria before submission.</a:t>
            </a:r>
            <a:endParaRPr lang="en-US" sz="1300" dirty="0"/>
          </a:p>
        </p:txBody>
      </p:sp>
      <p:sp>
        <p:nvSpPr>
          <p:cNvPr id="11" name="Shape 8"/>
          <p:cNvSpPr/>
          <p:nvPr/>
        </p:nvSpPr>
        <p:spPr>
          <a:xfrm>
            <a:off x="895198" y="5639105"/>
            <a:ext cx="10629900" cy="743407"/>
          </a:xfrm>
          <a:prstGeom prst="roundRect">
            <a:avLst>
              <a:gd name="adj" fmla="val 18923"/>
            </a:avLst>
          </a:prstGeom>
          <a:solidFill>
            <a:srgbClr val="F0FDF4"/>
          </a:solidFill>
          <a:ln w="12700">
            <a:solidFill>
              <a:srgbClr val="BBF7D0"/>
            </a:solidFill>
            <a:prstDash val="solid"/>
          </a:ln>
        </p:spPr>
        <p:txBody>
          <a:bodyPr/>
          <a:lstStyle/>
          <a:p>
            <a:endParaRPr lang="en-US"/>
          </a:p>
        </p:txBody>
      </p:sp>
      <p:pic>
        <p:nvPicPr>
          <p:cNvPr id="12" name="Image 1" descr="preencoded.png"/>
          <p:cNvPicPr>
            <a:picLocks noChangeAspect="1"/>
          </p:cNvPicPr>
          <p:nvPr/>
        </p:nvPicPr>
        <p:blipFill>
          <a:blip r:embed="rId4"/>
          <a:srcRect/>
          <a:stretch/>
        </p:blipFill>
        <p:spPr>
          <a:xfrm>
            <a:off x="1133856" y="5896051"/>
            <a:ext cx="228600" cy="228600"/>
          </a:xfrm>
          <a:prstGeom prst="rect">
            <a:avLst/>
          </a:prstGeom>
        </p:spPr>
      </p:pic>
      <p:sp>
        <p:nvSpPr>
          <p:cNvPr id="13" name="Text 9"/>
          <p:cNvSpPr txBox="1"/>
          <p:nvPr/>
        </p:nvSpPr>
        <p:spPr>
          <a:xfrm>
            <a:off x="1514246" y="5800954"/>
            <a:ext cx="4953305" cy="228600"/>
          </a:xfrm>
          <a:prstGeom prst="rect">
            <a:avLst/>
          </a:prstGeom>
          <a:noFill/>
          <a:ln/>
        </p:spPr>
        <p:txBody>
          <a:bodyPr wrap="square" lIns="0" tIns="0" rIns="0" bIns="0" rtlCol="0" anchor="ctr"/>
          <a:lstStyle/>
          <a:p>
            <a:pPr marL="0" indent="0" algn="l">
              <a:buNone/>
            </a:pPr>
            <a:r>
              <a:rPr lang="en-US" sz="1200" b="1" dirty="0">
                <a:solidFill>
                  <a:srgbClr val="065F46"/>
                </a:solidFill>
                <a:latin typeface="Inter" pitchFamily="34" charset="0"/>
                <a:ea typeface="Inter" pitchFamily="34" charset="-122"/>
                <a:cs typeface="Inter" pitchFamily="34" charset="-120"/>
              </a:rPr>
              <a:t>Pro Tip</a:t>
            </a:r>
            <a:endParaRPr lang="en-US" sz="1200" dirty="0"/>
          </a:p>
        </p:txBody>
      </p:sp>
      <p:sp>
        <p:nvSpPr>
          <p:cNvPr id="14" name="Text 10"/>
          <p:cNvSpPr txBox="1"/>
          <p:nvPr/>
        </p:nvSpPr>
        <p:spPr>
          <a:xfrm>
            <a:off x="1514246" y="6029554"/>
            <a:ext cx="5524805" cy="191110"/>
          </a:xfrm>
          <a:prstGeom prst="rect">
            <a:avLst/>
          </a:prstGeom>
          <a:noFill/>
          <a:ln/>
        </p:spPr>
        <p:txBody>
          <a:bodyPr wrap="square" lIns="0" tIns="0" rIns="0" bIns="0" rtlCol="0" anchor="ctr"/>
          <a:lstStyle/>
          <a:p>
            <a:pPr marL="0" indent="0" algn="l">
              <a:buNone/>
            </a:pPr>
            <a:r>
              <a:rPr lang="en-US" sz="1000" dirty="0">
                <a:solidFill>
                  <a:srgbClr val="047857"/>
                </a:solidFill>
                <a:latin typeface="Inter" pitchFamily="34" charset="0"/>
                <a:ea typeface="Inter" pitchFamily="34" charset="-122"/>
                <a:cs typeface="Inter" pitchFamily="34" charset="-120"/>
              </a:rPr>
              <a:t>Review your recording twice: once for audio clarity and once for slide timing.</a:t>
            </a:r>
            <a:endParaRPr lang="en-US" sz="1000" dirty="0"/>
          </a:p>
        </p:txBody>
      </p:sp>
      <p:sp>
        <p:nvSpPr>
          <p:cNvPr id="15" name="Shape 11"/>
          <p:cNvSpPr/>
          <p:nvPr/>
        </p:nvSpPr>
        <p:spPr>
          <a:xfrm>
            <a:off x="895198" y="2266798"/>
            <a:ext cx="5201107" cy="895198"/>
          </a:xfrm>
          <a:prstGeom prst="roundRect">
            <a:avLst>
              <a:gd name="adj" fmla="val 13040"/>
            </a:avLst>
          </a:prstGeom>
          <a:solidFill>
            <a:srgbClr val="FFFFFF"/>
          </a:solidFill>
          <a:ln w="12700">
            <a:solidFill>
              <a:srgbClr val="E2E8F0"/>
            </a:solidFill>
            <a:prstDash val="solid"/>
          </a:ln>
        </p:spPr>
        <p:txBody>
          <a:bodyPr/>
          <a:lstStyle/>
          <a:p>
            <a:endParaRPr lang="en-US"/>
          </a:p>
        </p:txBody>
      </p:sp>
      <p:sp>
        <p:nvSpPr>
          <p:cNvPr id="16" name="Shape 12"/>
          <p:cNvSpPr/>
          <p:nvPr/>
        </p:nvSpPr>
        <p:spPr>
          <a:xfrm>
            <a:off x="895198" y="2266798"/>
            <a:ext cx="38405" cy="875995"/>
          </a:xfrm>
          <a:prstGeom prst="rect">
            <a:avLst/>
          </a:prstGeom>
          <a:solidFill>
            <a:srgbClr val="E2E8F0"/>
          </a:solidFill>
          <a:ln w="12700">
            <a:solidFill>
              <a:srgbClr val="FFFFFF">
                <a:alpha val="0"/>
              </a:srgbClr>
            </a:solidFill>
            <a:prstDash val="solid"/>
          </a:ln>
        </p:spPr>
        <p:txBody>
          <a:bodyPr/>
          <a:lstStyle/>
          <a:p>
            <a:endParaRPr lang="en-US"/>
          </a:p>
        </p:txBody>
      </p:sp>
      <p:sp>
        <p:nvSpPr>
          <p:cNvPr id="17" name="Shape 13"/>
          <p:cNvSpPr/>
          <p:nvPr/>
        </p:nvSpPr>
        <p:spPr>
          <a:xfrm>
            <a:off x="1133856" y="2581351"/>
            <a:ext cx="267005" cy="267005"/>
          </a:xfrm>
          <a:prstGeom prst="roundRect">
            <a:avLst>
              <a:gd name="adj" fmla="val 73385"/>
            </a:avLst>
          </a:prstGeom>
          <a:noFill/>
          <a:ln w="25400">
            <a:solidFill>
              <a:srgbClr val="CBD5E1"/>
            </a:solidFill>
            <a:prstDash val="solid"/>
          </a:ln>
        </p:spPr>
        <p:txBody>
          <a:bodyPr/>
          <a:lstStyle/>
          <a:p>
            <a:endParaRPr lang="en-US"/>
          </a:p>
        </p:txBody>
      </p:sp>
      <p:pic>
        <p:nvPicPr>
          <p:cNvPr id="18" name="Image 2" descr="preencoded.png"/>
          <p:cNvPicPr>
            <a:picLocks noChangeAspect="1"/>
          </p:cNvPicPr>
          <p:nvPr/>
        </p:nvPicPr>
        <p:blipFill>
          <a:blip r:embed="rId5"/>
          <a:srcRect t="-1100" b="-1100"/>
          <a:stretch/>
        </p:blipFill>
        <p:spPr>
          <a:xfrm>
            <a:off x="1209751" y="2648102"/>
            <a:ext cx="114300" cy="133502"/>
          </a:xfrm>
          <a:prstGeom prst="rect">
            <a:avLst/>
          </a:prstGeom>
        </p:spPr>
      </p:pic>
      <p:sp>
        <p:nvSpPr>
          <p:cNvPr id="19" name="Text 14"/>
          <p:cNvSpPr txBox="1"/>
          <p:nvPr/>
        </p:nvSpPr>
        <p:spPr>
          <a:xfrm>
            <a:off x="1591056" y="2467051"/>
            <a:ext cx="3771900"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Inter" pitchFamily="34" charset="0"/>
                <a:ea typeface="Inter" pitchFamily="34" charset="-122"/>
                <a:cs typeface="Inter" pitchFamily="34" charset="-120"/>
              </a:rPr>
              <a:t>Clear Purpose</a:t>
            </a:r>
            <a:endParaRPr lang="en-US" sz="1300" dirty="0"/>
          </a:p>
        </p:txBody>
      </p:sp>
      <p:sp>
        <p:nvSpPr>
          <p:cNvPr id="20" name="Text 15"/>
          <p:cNvSpPr txBox="1"/>
          <p:nvPr/>
        </p:nvSpPr>
        <p:spPr>
          <a:xfrm>
            <a:off x="1591056" y="2762402"/>
            <a:ext cx="3771900" cy="200254"/>
          </a:xfrm>
          <a:prstGeom prst="rect">
            <a:avLst/>
          </a:prstGeom>
          <a:noFill/>
          <a:ln/>
        </p:spPr>
        <p:txBody>
          <a:bodyPr wrap="square" lIns="0" tIns="0" rIns="0" bIns="0" rtlCol="0" anchor="ctr"/>
          <a:lstStyle/>
          <a:p>
            <a:pPr marL="0" indent="0" algn="l">
              <a:buNone/>
            </a:pPr>
            <a:r>
              <a:rPr lang="en-US" sz="1000" dirty="0">
                <a:solidFill>
                  <a:srgbClr val="64748B"/>
                </a:solidFill>
                <a:latin typeface="Inter" pitchFamily="34" charset="0"/>
                <a:ea typeface="Inter" pitchFamily="34" charset="-122"/>
                <a:cs typeface="Inter" pitchFamily="34" charset="-120"/>
              </a:rPr>
              <a:t>Stated explicitly at the beginning.</a:t>
            </a:r>
            <a:endParaRPr lang="en-US" sz="1000" dirty="0"/>
          </a:p>
        </p:txBody>
      </p:sp>
      <p:sp>
        <p:nvSpPr>
          <p:cNvPr id="21" name="Shape 16"/>
          <p:cNvSpPr/>
          <p:nvPr/>
        </p:nvSpPr>
        <p:spPr>
          <a:xfrm>
            <a:off x="5400446" y="2486254"/>
            <a:ext cx="457200" cy="457200"/>
          </a:xfrm>
          <a:prstGeom prst="ellipse">
            <a:avLst/>
          </a:prstGeom>
          <a:solidFill>
            <a:srgbClr val="F8FAFC"/>
          </a:solidFill>
          <a:ln w="12700">
            <a:solidFill>
              <a:srgbClr val="FFFFFF">
                <a:alpha val="0"/>
              </a:srgbClr>
            </a:solidFill>
            <a:prstDash val="solid"/>
          </a:ln>
        </p:spPr>
        <p:txBody>
          <a:bodyPr/>
          <a:lstStyle/>
          <a:p>
            <a:endParaRPr lang="en-US"/>
          </a:p>
        </p:txBody>
      </p:sp>
      <p:pic>
        <p:nvPicPr>
          <p:cNvPr id="22" name="Image 3" descr="preencoded.png"/>
          <p:cNvPicPr>
            <a:picLocks noChangeAspect="1"/>
          </p:cNvPicPr>
          <p:nvPr/>
        </p:nvPicPr>
        <p:blipFill>
          <a:blip r:embed="rId6"/>
          <a:srcRect/>
          <a:stretch/>
        </p:blipFill>
        <p:spPr>
          <a:xfrm>
            <a:off x="5533949" y="2619756"/>
            <a:ext cx="190195" cy="190195"/>
          </a:xfrm>
          <a:prstGeom prst="rect">
            <a:avLst/>
          </a:prstGeom>
        </p:spPr>
      </p:pic>
      <p:sp>
        <p:nvSpPr>
          <p:cNvPr id="23" name="Shape 17"/>
          <p:cNvSpPr/>
          <p:nvPr/>
        </p:nvSpPr>
        <p:spPr>
          <a:xfrm>
            <a:off x="6324905" y="2266798"/>
            <a:ext cx="5201107" cy="895198"/>
          </a:xfrm>
          <a:prstGeom prst="roundRect">
            <a:avLst>
              <a:gd name="adj" fmla="val 13040"/>
            </a:avLst>
          </a:prstGeom>
          <a:solidFill>
            <a:srgbClr val="FFFFFF"/>
          </a:solidFill>
          <a:ln w="12700">
            <a:solidFill>
              <a:srgbClr val="E2E8F0"/>
            </a:solidFill>
            <a:prstDash val="solid"/>
          </a:ln>
        </p:spPr>
        <p:txBody>
          <a:bodyPr/>
          <a:lstStyle/>
          <a:p>
            <a:endParaRPr lang="en-US"/>
          </a:p>
        </p:txBody>
      </p:sp>
      <p:sp>
        <p:nvSpPr>
          <p:cNvPr id="24" name="Shape 18"/>
          <p:cNvSpPr/>
          <p:nvPr/>
        </p:nvSpPr>
        <p:spPr>
          <a:xfrm>
            <a:off x="6324905" y="2266798"/>
            <a:ext cx="38405" cy="875995"/>
          </a:xfrm>
          <a:prstGeom prst="rect">
            <a:avLst/>
          </a:prstGeom>
          <a:solidFill>
            <a:srgbClr val="E2E8F0"/>
          </a:solidFill>
          <a:ln w="12700">
            <a:solidFill>
              <a:srgbClr val="FFFFFF">
                <a:alpha val="0"/>
              </a:srgbClr>
            </a:solidFill>
            <a:prstDash val="solid"/>
          </a:ln>
        </p:spPr>
        <p:txBody>
          <a:bodyPr/>
          <a:lstStyle/>
          <a:p>
            <a:endParaRPr lang="en-US"/>
          </a:p>
        </p:txBody>
      </p:sp>
      <p:sp>
        <p:nvSpPr>
          <p:cNvPr id="25" name="Shape 19"/>
          <p:cNvSpPr/>
          <p:nvPr/>
        </p:nvSpPr>
        <p:spPr>
          <a:xfrm>
            <a:off x="6562649" y="2581351"/>
            <a:ext cx="267005" cy="267005"/>
          </a:xfrm>
          <a:prstGeom prst="roundRect">
            <a:avLst>
              <a:gd name="adj" fmla="val 73385"/>
            </a:avLst>
          </a:prstGeom>
          <a:noFill/>
          <a:ln w="25400">
            <a:solidFill>
              <a:srgbClr val="CBD5E1"/>
            </a:solidFill>
            <a:prstDash val="solid"/>
          </a:ln>
        </p:spPr>
        <p:txBody>
          <a:bodyPr/>
          <a:lstStyle/>
          <a:p>
            <a:endParaRPr lang="en-US"/>
          </a:p>
        </p:txBody>
      </p:sp>
      <p:pic>
        <p:nvPicPr>
          <p:cNvPr id="26" name="Image 4" descr="preencoded.png"/>
          <p:cNvPicPr>
            <a:picLocks noChangeAspect="1"/>
          </p:cNvPicPr>
          <p:nvPr/>
        </p:nvPicPr>
        <p:blipFill>
          <a:blip r:embed="rId5"/>
          <a:srcRect t="-1100" b="-1100"/>
          <a:stretch/>
        </p:blipFill>
        <p:spPr>
          <a:xfrm>
            <a:off x="6638544" y="2648102"/>
            <a:ext cx="114300" cy="133502"/>
          </a:xfrm>
          <a:prstGeom prst="rect">
            <a:avLst/>
          </a:prstGeom>
        </p:spPr>
      </p:pic>
      <p:sp>
        <p:nvSpPr>
          <p:cNvPr id="27" name="Text 20"/>
          <p:cNvSpPr txBox="1"/>
          <p:nvPr/>
        </p:nvSpPr>
        <p:spPr>
          <a:xfrm>
            <a:off x="7019849" y="2467051"/>
            <a:ext cx="3771900"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Inter" pitchFamily="34" charset="0"/>
                <a:ea typeface="Inter" pitchFamily="34" charset="-122"/>
                <a:cs typeface="Inter" pitchFamily="34" charset="-120"/>
              </a:rPr>
              <a:t>Logical Structure</a:t>
            </a:r>
            <a:endParaRPr lang="en-US" sz="1300" dirty="0"/>
          </a:p>
        </p:txBody>
      </p:sp>
      <p:sp>
        <p:nvSpPr>
          <p:cNvPr id="28" name="Text 21"/>
          <p:cNvSpPr txBox="1"/>
          <p:nvPr/>
        </p:nvSpPr>
        <p:spPr>
          <a:xfrm>
            <a:off x="7019849" y="2762402"/>
            <a:ext cx="3771900" cy="200254"/>
          </a:xfrm>
          <a:prstGeom prst="rect">
            <a:avLst/>
          </a:prstGeom>
          <a:noFill/>
          <a:ln/>
        </p:spPr>
        <p:txBody>
          <a:bodyPr wrap="square" lIns="0" tIns="0" rIns="0" bIns="0" rtlCol="0" anchor="ctr"/>
          <a:lstStyle/>
          <a:p>
            <a:pPr marL="0" indent="0" algn="l">
              <a:buNone/>
            </a:pPr>
            <a:r>
              <a:rPr lang="en-US" sz="1000" dirty="0">
                <a:solidFill>
                  <a:srgbClr val="64748B"/>
                </a:solidFill>
                <a:latin typeface="Inter" pitchFamily="34" charset="0"/>
                <a:ea typeface="Inter" pitchFamily="34" charset="-122"/>
                <a:cs typeface="Inter" pitchFamily="34" charset="-120"/>
              </a:rPr>
              <a:t>Follows the 3 key points format.</a:t>
            </a:r>
            <a:endParaRPr lang="en-US" sz="1000" dirty="0"/>
          </a:p>
        </p:txBody>
      </p:sp>
      <p:sp>
        <p:nvSpPr>
          <p:cNvPr id="29" name="Shape 22"/>
          <p:cNvSpPr/>
          <p:nvPr/>
        </p:nvSpPr>
        <p:spPr>
          <a:xfrm>
            <a:off x="10830154" y="2486254"/>
            <a:ext cx="457200" cy="457200"/>
          </a:xfrm>
          <a:prstGeom prst="ellipse">
            <a:avLst/>
          </a:prstGeom>
          <a:solidFill>
            <a:srgbClr val="F8FAFC"/>
          </a:solidFill>
          <a:ln w="12700">
            <a:solidFill>
              <a:srgbClr val="FFFFFF">
                <a:alpha val="0"/>
              </a:srgbClr>
            </a:solidFill>
            <a:prstDash val="solid"/>
          </a:ln>
        </p:spPr>
        <p:txBody>
          <a:bodyPr/>
          <a:lstStyle/>
          <a:p>
            <a:endParaRPr lang="en-US"/>
          </a:p>
        </p:txBody>
      </p:sp>
      <p:pic>
        <p:nvPicPr>
          <p:cNvPr id="30" name="Image 5" descr="preencoded.png"/>
          <p:cNvPicPr>
            <a:picLocks noChangeAspect="1"/>
          </p:cNvPicPr>
          <p:nvPr/>
        </p:nvPicPr>
        <p:blipFill>
          <a:blip r:embed="rId7"/>
          <a:srcRect l="-1282" r="-1282"/>
          <a:stretch/>
        </p:blipFill>
        <p:spPr>
          <a:xfrm>
            <a:off x="10949026" y="2619756"/>
            <a:ext cx="219456" cy="190195"/>
          </a:xfrm>
          <a:prstGeom prst="rect">
            <a:avLst/>
          </a:prstGeom>
        </p:spPr>
      </p:pic>
      <p:sp>
        <p:nvSpPr>
          <p:cNvPr id="31" name="Shape 23"/>
          <p:cNvSpPr/>
          <p:nvPr/>
        </p:nvSpPr>
        <p:spPr>
          <a:xfrm>
            <a:off x="895198" y="3390595"/>
            <a:ext cx="5201107" cy="895198"/>
          </a:xfrm>
          <a:prstGeom prst="roundRect">
            <a:avLst>
              <a:gd name="adj" fmla="val 13040"/>
            </a:avLst>
          </a:prstGeom>
          <a:solidFill>
            <a:srgbClr val="FFFFFF"/>
          </a:solidFill>
          <a:ln w="12700">
            <a:solidFill>
              <a:srgbClr val="E2E8F0"/>
            </a:solidFill>
            <a:prstDash val="solid"/>
          </a:ln>
        </p:spPr>
        <p:txBody>
          <a:bodyPr/>
          <a:lstStyle/>
          <a:p>
            <a:endParaRPr lang="en-US"/>
          </a:p>
        </p:txBody>
      </p:sp>
      <p:sp>
        <p:nvSpPr>
          <p:cNvPr id="32" name="Shape 24"/>
          <p:cNvSpPr/>
          <p:nvPr/>
        </p:nvSpPr>
        <p:spPr>
          <a:xfrm>
            <a:off x="895198" y="3390595"/>
            <a:ext cx="38405" cy="875995"/>
          </a:xfrm>
          <a:prstGeom prst="rect">
            <a:avLst/>
          </a:prstGeom>
          <a:solidFill>
            <a:srgbClr val="E2E8F0"/>
          </a:solidFill>
          <a:ln w="12700">
            <a:solidFill>
              <a:srgbClr val="FFFFFF">
                <a:alpha val="0"/>
              </a:srgbClr>
            </a:solidFill>
            <a:prstDash val="solid"/>
          </a:ln>
        </p:spPr>
        <p:txBody>
          <a:bodyPr/>
          <a:lstStyle/>
          <a:p>
            <a:endParaRPr lang="en-US"/>
          </a:p>
        </p:txBody>
      </p:sp>
      <p:sp>
        <p:nvSpPr>
          <p:cNvPr id="33" name="Shape 25"/>
          <p:cNvSpPr/>
          <p:nvPr/>
        </p:nvSpPr>
        <p:spPr>
          <a:xfrm>
            <a:off x="1133856" y="3705149"/>
            <a:ext cx="267005" cy="267005"/>
          </a:xfrm>
          <a:prstGeom prst="roundRect">
            <a:avLst>
              <a:gd name="adj" fmla="val 73385"/>
            </a:avLst>
          </a:prstGeom>
          <a:noFill/>
          <a:ln w="25400">
            <a:solidFill>
              <a:srgbClr val="CBD5E1"/>
            </a:solidFill>
            <a:prstDash val="solid"/>
          </a:ln>
        </p:spPr>
        <p:txBody>
          <a:bodyPr/>
          <a:lstStyle/>
          <a:p>
            <a:endParaRPr lang="en-US"/>
          </a:p>
        </p:txBody>
      </p:sp>
      <p:pic>
        <p:nvPicPr>
          <p:cNvPr id="34" name="Image 6" descr="preencoded.png"/>
          <p:cNvPicPr>
            <a:picLocks noChangeAspect="1"/>
          </p:cNvPicPr>
          <p:nvPr/>
        </p:nvPicPr>
        <p:blipFill>
          <a:blip r:embed="rId5"/>
          <a:srcRect t="-1100" b="-1100"/>
          <a:stretch/>
        </p:blipFill>
        <p:spPr>
          <a:xfrm>
            <a:off x="1209751" y="3771900"/>
            <a:ext cx="114300" cy="133502"/>
          </a:xfrm>
          <a:prstGeom prst="rect">
            <a:avLst/>
          </a:prstGeom>
        </p:spPr>
      </p:pic>
      <p:sp>
        <p:nvSpPr>
          <p:cNvPr id="35" name="Text 26"/>
          <p:cNvSpPr txBox="1"/>
          <p:nvPr/>
        </p:nvSpPr>
        <p:spPr>
          <a:xfrm>
            <a:off x="1591056" y="3590849"/>
            <a:ext cx="3771900"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Inter" pitchFamily="34" charset="0"/>
                <a:ea typeface="Inter" pitchFamily="34" charset="-122"/>
                <a:cs typeface="Inter" pitchFamily="34" charset="-120"/>
              </a:rPr>
              <a:t>Readable Slides</a:t>
            </a:r>
            <a:endParaRPr lang="en-US" sz="1300" dirty="0"/>
          </a:p>
        </p:txBody>
      </p:sp>
      <p:sp>
        <p:nvSpPr>
          <p:cNvPr id="36" name="Text 27"/>
          <p:cNvSpPr txBox="1"/>
          <p:nvPr/>
        </p:nvSpPr>
        <p:spPr>
          <a:xfrm>
            <a:off x="1591056" y="3886200"/>
            <a:ext cx="3771900" cy="200254"/>
          </a:xfrm>
          <a:prstGeom prst="rect">
            <a:avLst/>
          </a:prstGeom>
          <a:noFill/>
          <a:ln/>
        </p:spPr>
        <p:txBody>
          <a:bodyPr wrap="square" lIns="0" tIns="0" rIns="0" bIns="0" rtlCol="0" anchor="ctr"/>
          <a:lstStyle/>
          <a:p>
            <a:pPr marL="0" indent="0" algn="l">
              <a:buNone/>
            </a:pPr>
            <a:r>
              <a:rPr lang="en-US" sz="1000" dirty="0">
                <a:solidFill>
                  <a:srgbClr val="64748B"/>
                </a:solidFill>
                <a:latin typeface="Inter" pitchFamily="34" charset="0"/>
                <a:ea typeface="Inter" pitchFamily="34" charset="-122"/>
                <a:cs typeface="Inter" pitchFamily="34" charset="-120"/>
              </a:rPr>
              <a:t>One idea per slide, minimal text.</a:t>
            </a:r>
            <a:endParaRPr lang="en-US" sz="1000" dirty="0"/>
          </a:p>
        </p:txBody>
      </p:sp>
      <p:sp>
        <p:nvSpPr>
          <p:cNvPr id="37" name="Shape 28"/>
          <p:cNvSpPr/>
          <p:nvPr/>
        </p:nvSpPr>
        <p:spPr>
          <a:xfrm>
            <a:off x="5400446" y="3610051"/>
            <a:ext cx="457200" cy="457200"/>
          </a:xfrm>
          <a:prstGeom prst="ellipse">
            <a:avLst/>
          </a:prstGeom>
          <a:solidFill>
            <a:srgbClr val="F8FAFC"/>
          </a:solidFill>
          <a:ln w="12700">
            <a:solidFill>
              <a:srgbClr val="FFFFFF">
                <a:alpha val="0"/>
              </a:srgbClr>
            </a:solidFill>
            <a:prstDash val="solid"/>
          </a:ln>
        </p:spPr>
        <p:txBody>
          <a:bodyPr/>
          <a:lstStyle/>
          <a:p>
            <a:endParaRPr lang="en-US"/>
          </a:p>
        </p:txBody>
      </p:sp>
      <p:pic>
        <p:nvPicPr>
          <p:cNvPr id="38" name="Image 7" descr="preencoded.png"/>
          <p:cNvPicPr>
            <a:picLocks noChangeAspect="1"/>
          </p:cNvPicPr>
          <p:nvPr/>
        </p:nvPicPr>
        <p:blipFill>
          <a:blip r:embed="rId8"/>
          <a:srcRect l="-1282" r="-1282"/>
          <a:stretch/>
        </p:blipFill>
        <p:spPr>
          <a:xfrm>
            <a:off x="5519318" y="3743554"/>
            <a:ext cx="219456" cy="190195"/>
          </a:xfrm>
          <a:prstGeom prst="rect">
            <a:avLst/>
          </a:prstGeom>
        </p:spPr>
      </p:pic>
      <p:sp>
        <p:nvSpPr>
          <p:cNvPr id="39" name="Shape 29"/>
          <p:cNvSpPr/>
          <p:nvPr/>
        </p:nvSpPr>
        <p:spPr>
          <a:xfrm>
            <a:off x="6324905" y="3390595"/>
            <a:ext cx="5201107" cy="895198"/>
          </a:xfrm>
          <a:prstGeom prst="roundRect">
            <a:avLst>
              <a:gd name="adj" fmla="val 13040"/>
            </a:avLst>
          </a:prstGeom>
          <a:solidFill>
            <a:srgbClr val="FFFFFF"/>
          </a:solidFill>
          <a:ln w="12700">
            <a:solidFill>
              <a:srgbClr val="E2E8F0"/>
            </a:solidFill>
            <a:prstDash val="solid"/>
          </a:ln>
        </p:spPr>
        <p:txBody>
          <a:bodyPr/>
          <a:lstStyle/>
          <a:p>
            <a:endParaRPr lang="en-US"/>
          </a:p>
        </p:txBody>
      </p:sp>
      <p:sp>
        <p:nvSpPr>
          <p:cNvPr id="40" name="Shape 30"/>
          <p:cNvSpPr/>
          <p:nvPr/>
        </p:nvSpPr>
        <p:spPr>
          <a:xfrm>
            <a:off x="6324905" y="3390595"/>
            <a:ext cx="38405" cy="875995"/>
          </a:xfrm>
          <a:prstGeom prst="rect">
            <a:avLst/>
          </a:prstGeom>
          <a:solidFill>
            <a:srgbClr val="E2E8F0"/>
          </a:solidFill>
          <a:ln w="12700">
            <a:solidFill>
              <a:srgbClr val="FFFFFF">
                <a:alpha val="0"/>
              </a:srgbClr>
            </a:solidFill>
            <a:prstDash val="solid"/>
          </a:ln>
        </p:spPr>
        <p:txBody>
          <a:bodyPr/>
          <a:lstStyle/>
          <a:p>
            <a:endParaRPr lang="en-US"/>
          </a:p>
        </p:txBody>
      </p:sp>
      <p:sp>
        <p:nvSpPr>
          <p:cNvPr id="41" name="Shape 31"/>
          <p:cNvSpPr/>
          <p:nvPr/>
        </p:nvSpPr>
        <p:spPr>
          <a:xfrm>
            <a:off x="6562649" y="3705149"/>
            <a:ext cx="267005" cy="267005"/>
          </a:xfrm>
          <a:prstGeom prst="roundRect">
            <a:avLst>
              <a:gd name="adj" fmla="val 73385"/>
            </a:avLst>
          </a:prstGeom>
          <a:noFill/>
          <a:ln w="25400">
            <a:solidFill>
              <a:srgbClr val="CBD5E1"/>
            </a:solidFill>
            <a:prstDash val="solid"/>
          </a:ln>
        </p:spPr>
        <p:txBody>
          <a:bodyPr/>
          <a:lstStyle/>
          <a:p>
            <a:endParaRPr lang="en-US"/>
          </a:p>
        </p:txBody>
      </p:sp>
      <p:pic>
        <p:nvPicPr>
          <p:cNvPr id="42" name="Image 8" descr="preencoded.png"/>
          <p:cNvPicPr>
            <a:picLocks noChangeAspect="1"/>
          </p:cNvPicPr>
          <p:nvPr/>
        </p:nvPicPr>
        <p:blipFill>
          <a:blip r:embed="rId5"/>
          <a:srcRect t="-1100" b="-1100"/>
          <a:stretch/>
        </p:blipFill>
        <p:spPr>
          <a:xfrm>
            <a:off x="6638544" y="3771900"/>
            <a:ext cx="114300" cy="133502"/>
          </a:xfrm>
          <a:prstGeom prst="rect">
            <a:avLst/>
          </a:prstGeom>
        </p:spPr>
      </p:pic>
      <p:sp>
        <p:nvSpPr>
          <p:cNvPr id="43" name="Text 32"/>
          <p:cNvSpPr txBox="1"/>
          <p:nvPr/>
        </p:nvSpPr>
        <p:spPr>
          <a:xfrm>
            <a:off x="7019849" y="3590849"/>
            <a:ext cx="3771900"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Inter" pitchFamily="34" charset="0"/>
                <a:ea typeface="Inter" pitchFamily="34" charset="-122"/>
                <a:cs typeface="Inter" pitchFamily="34" charset="-120"/>
              </a:rPr>
              <a:t>Supporting Evidence</a:t>
            </a:r>
            <a:endParaRPr lang="en-US" sz="1300" dirty="0"/>
          </a:p>
        </p:txBody>
      </p:sp>
      <p:sp>
        <p:nvSpPr>
          <p:cNvPr id="44" name="Text 33"/>
          <p:cNvSpPr txBox="1"/>
          <p:nvPr/>
        </p:nvSpPr>
        <p:spPr>
          <a:xfrm>
            <a:off x="7019849" y="3886200"/>
            <a:ext cx="3771900" cy="200254"/>
          </a:xfrm>
          <a:prstGeom prst="rect">
            <a:avLst/>
          </a:prstGeom>
          <a:noFill/>
          <a:ln/>
        </p:spPr>
        <p:txBody>
          <a:bodyPr wrap="square" lIns="0" tIns="0" rIns="0" bIns="0" rtlCol="0" anchor="ctr"/>
          <a:lstStyle/>
          <a:p>
            <a:pPr marL="0" indent="0" algn="l">
              <a:buNone/>
            </a:pPr>
            <a:r>
              <a:rPr lang="en-US" sz="1000" dirty="0">
                <a:solidFill>
                  <a:srgbClr val="64748B"/>
                </a:solidFill>
                <a:latin typeface="Inter" pitchFamily="34" charset="0"/>
                <a:ea typeface="Inter" pitchFamily="34" charset="-122"/>
                <a:cs typeface="Inter" pitchFamily="34" charset="-120"/>
              </a:rPr>
              <a:t>Examples or data for each point.</a:t>
            </a:r>
            <a:endParaRPr lang="en-US" sz="1000" dirty="0"/>
          </a:p>
        </p:txBody>
      </p:sp>
      <p:sp>
        <p:nvSpPr>
          <p:cNvPr id="45" name="Shape 34"/>
          <p:cNvSpPr/>
          <p:nvPr/>
        </p:nvSpPr>
        <p:spPr>
          <a:xfrm>
            <a:off x="10830154" y="3610051"/>
            <a:ext cx="457200" cy="457200"/>
          </a:xfrm>
          <a:prstGeom prst="ellipse">
            <a:avLst/>
          </a:prstGeom>
          <a:solidFill>
            <a:srgbClr val="F8FAFC"/>
          </a:solidFill>
          <a:ln w="12700">
            <a:solidFill>
              <a:srgbClr val="FFFFFF">
                <a:alpha val="0"/>
              </a:srgbClr>
            </a:solidFill>
            <a:prstDash val="solid"/>
          </a:ln>
        </p:spPr>
        <p:txBody>
          <a:bodyPr/>
          <a:lstStyle/>
          <a:p>
            <a:endParaRPr lang="en-US"/>
          </a:p>
        </p:txBody>
      </p:sp>
      <p:pic>
        <p:nvPicPr>
          <p:cNvPr id="46" name="Image 9" descr="preencoded.png"/>
          <p:cNvPicPr>
            <a:picLocks noChangeAspect="1"/>
          </p:cNvPicPr>
          <p:nvPr/>
        </p:nvPicPr>
        <p:blipFill>
          <a:blip r:embed="rId9"/>
          <a:srcRect l="-1282" r="-1282"/>
          <a:stretch/>
        </p:blipFill>
        <p:spPr>
          <a:xfrm>
            <a:off x="10949026" y="3743554"/>
            <a:ext cx="219456" cy="190195"/>
          </a:xfrm>
          <a:prstGeom prst="rect">
            <a:avLst/>
          </a:prstGeom>
        </p:spPr>
      </p:pic>
      <p:sp>
        <p:nvSpPr>
          <p:cNvPr id="47" name="Shape 35"/>
          <p:cNvSpPr/>
          <p:nvPr/>
        </p:nvSpPr>
        <p:spPr>
          <a:xfrm>
            <a:off x="895198" y="4515307"/>
            <a:ext cx="5201107" cy="895198"/>
          </a:xfrm>
          <a:prstGeom prst="roundRect">
            <a:avLst>
              <a:gd name="adj" fmla="val 13040"/>
            </a:avLst>
          </a:prstGeom>
          <a:solidFill>
            <a:srgbClr val="FFFFFF"/>
          </a:solidFill>
          <a:ln w="12700">
            <a:solidFill>
              <a:srgbClr val="E2E8F0"/>
            </a:solidFill>
            <a:prstDash val="solid"/>
          </a:ln>
        </p:spPr>
        <p:txBody>
          <a:bodyPr/>
          <a:lstStyle/>
          <a:p>
            <a:endParaRPr lang="en-US"/>
          </a:p>
        </p:txBody>
      </p:sp>
      <p:sp>
        <p:nvSpPr>
          <p:cNvPr id="48" name="Shape 36"/>
          <p:cNvSpPr/>
          <p:nvPr/>
        </p:nvSpPr>
        <p:spPr>
          <a:xfrm>
            <a:off x="895198" y="4515307"/>
            <a:ext cx="38405" cy="875995"/>
          </a:xfrm>
          <a:prstGeom prst="rect">
            <a:avLst/>
          </a:prstGeom>
          <a:solidFill>
            <a:srgbClr val="E2E8F0"/>
          </a:solidFill>
          <a:ln w="12700">
            <a:solidFill>
              <a:srgbClr val="FFFFFF">
                <a:alpha val="0"/>
              </a:srgbClr>
            </a:solidFill>
            <a:prstDash val="solid"/>
          </a:ln>
        </p:spPr>
        <p:txBody>
          <a:bodyPr/>
          <a:lstStyle/>
          <a:p>
            <a:endParaRPr lang="en-US"/>
          </a:p>
        </p:txBody>
      </p:sp>
      <p:sp>
        <p:nvSpPr>
          <p:cNvPr id="49" name="Shape 37"/>
          <p:cNvSpPr/>
          <p:nvPr/>
        </p:nvSpPr>
        <p:spPr>
          <a:xfrm>
            <a:off x="1133856" y="4828946"/>
            <a:ext cx="267005" cy="267005"/>
          </a:xfrm>
          <a:prstGeom prst="roundRect">
            <a:avLst>
              <a:gd name="adj" fmla="val 73385"/>
            </a:avLst>
          </a:prstGeom>
          <a:noFill/>
          <a:ln w="25400">
            <a:solidFill>
              <a:srgbClr val="CBD5E1"/>
            </a:solidFill>
            <a:prstDash val="solid"/>
          </a:ln>
        </p:spPr>
        <p:txBody>
          <a:bodyPr/>
          <a:lstStyle/>
          <a:p>
            <a:endParaRPr lang="en-US"/>
          </a:p>
        </p:txBody>
      </p:sp>
      <p:pic>
        <p:nvPicPr>
          <p:cNvPr id="50" name="Image 10" descr="preencoded.png"/>
          <p:cNvPicPr>
            <a:picLocks noChangeAspect="1"/>
          </p:cNvPicPr>
          <p:nvPr/>
        </p:nvPicPr>
        <p:blipFill>
          <a:blip r:embed="rId5"/>
          <a:srcRect t="-1100" b="-1100"/>
          <a:stretch/>
        </p:blipFill>
        <p:spPr>
          <a:xfrm>
            <a:off x="1209751" y="4895698"/>
            <a:ext cx="114300" cy="133502"/>
          </a:xfrm>
          <a:prstGeom prst="rect">
            <a:avLst/>
          </a:prstGeom>
        </p:spPr>
      </p:pic>
      <p:sp>
        <p:nvSpPr>
          <p:cNvPr id="51" name="Text 38"/>
          <p:cNvSpPr txBox="1"/>
          <p:nvPr/>
        </p:nvSpPr>
        <p:spPr>
          <a:xfrm>
            <a:off x="1591056" y="4714646"/>
            <a:ext cx="3771900"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Inter" pitchFamily="34" charset="0"/>
                <a:ea typeface="Inter" pitchFamily="34" charset="-122"/>
                <a:cs typeface="Inter" pitchFamily="34" charset="-120"/>
              </a:rPr>
              <a:t>Clear Recommendation</a:t>
            </a:r>
            <a:endParaRPr lang="en-US" sz="1300" dirty="0"/>
          </a:p>
        </p:txBody>
      </p:sp>
      <p:sp>
        <p:nvSpPr>
          <p:cNvPr id="52" name="Text 39"/>
          <p:cNvSpPr txBox="1"/>
          <p:nvPr/>
        </p:nvSpPr>
        <p:spPr>
          <a:xfrm>
            <a:off x="1591056" y="5009998"/>
            <a:ext cx="3771900" cy="200254"/>
          </a:xfrm>
          <a:prstGeom prst="rect">
            <a:avLst/>
          </a:prstGeom>
          <a:noFill/>
          <a:ln/>
        </p:spPr>
        <p:txBody>
          <a:bodyPr wrap="square" lIns="0" tIns="0" rIns="0" bIns="0" rtlCol="0" anchor="ctr"/>
          <a:lstStyle/>
          <a:p>
            <a:pPr marL="0" indent="0" algn="l">
              <a:buNone/>
            </a:pPr>
            <a:r>
              <a:rPr lang="en-US" sz="1000" dirty="0">
                <a:solidFill>
                  <a:srgbClr val="64748B"/>
                </a:solidFill>
                <a:latin typeface="Inter" pitchFamily="34" charset="0"/>
                <a:ea typeface="Inter" pitchFamily="34" charset="-122"/>
                <a:cs typeface="Inter" pitchFamily="34" charset="-120"/>
              </a:rPr>
              <a:t>Includes specific next steps.</a:t>
            </a:r>
            <a:endParaRPr lang="en-US" sz="1000" dirty="0"/>
          </a:p>
        </p:txBody>
      </p:sp>
      <p:sp>
        <p:nvSpPr>
          <p:cNvPr id="53" name="Shape 40"/>
          <p:cNvSpPr/>
          <p:nvPr/>
        </p:nvSpPr>
        <p:spPr>
          <a:xfrm>
            <a:off x="5400446" y="4733849"/>
            <a:ext cx="457200" cy="457200"/>
          </a:xfrm>
          <a:prstGeom prst="ellipse">
            <a:avLst/>
          </a:prstGeom>
          <a:solidFill>
            <a:srgbClr val="F8FAFC"/>
          </a:solidFill>
          <a:ln w="12700">
            <a:solidFill>
              <a:srgbClr val="FFFFFF">
                <a:alpha val="0"/>
              </a:srgbClr>
            </a:solidFill>
            <a:prstDash val="solid"/>
          </a:ln>
        </p:spPr>
        <p:txBody>
          <a:bodyPr/>
          <a:lstStyle/>
          <a:p>
            <a:endParaRPr lang="en-US"/>
          </a:p>
        </p:txBody>
      </p:sp>
      <p:pic>
        <p:nvPicPr>
          <p:cNvPr id="54" name="Image 11" descr="preencoded.png"/>
          <p:cNvPicPr>
            <a:picLocks noChangeAspect="1"/>
          </p:cNvPicPr>
          <p:nvPr/>
        </p:nvPicPr>
        <p:blipFill>
          <a:blip r:embed="rId10"/>
          <a:srcRect/>
          <a:stretch/>
        </p:blipFill>
        <p:spPr>
          <a:xfrm>
            <a:off x="5510174" y="4867351"/>
            <a:ext cx="237744" cy="190195"/>
          </a:xfrm>
          <a:prstGeom prst="rect">
            <a:avLst/>
          </a:prstGeom>
        </p:spPr>
      </p:pic>
      <p:sp>
        <p:nvSpPr>
          <p:cNvPr id="55" name="Shape 41"/>
          <p:cNvSpPr/>
          <p:nvPr/>
        </p:nvSpPr>
        <p:spPr>
          <a:xfrm>
            <a:off x="6324905" y="4515307"/>
            <a:ext cx="5201107" cy="895198"/>
          </a:xfrm>
          <a:prstGeom prst="roundRect">
            <a:avLst>
              <a:gd name="adj" fmla="val 13040"/>
            </a:avLst>
          </a:prstGeom>
          <a:solidFill>
            <a:srgbClr val="FFFFFF"/>
          </a:solidFill>
          <a:ln w="12700">
            <a:solidFill>
              <a:srgbClr val="E2E8F0"/>
            </a:solidFill>
            <a:prstDash val="solid"/>
          </a:ln>
        </p:spPr>
        <p:txBody>
          <a:bodyPr/>
          <a:lstStyle/>
          <a:p>
            <a:endParaRPr lang="en-US"/>
          </a:p>
        </p:txBody>
      </p:sp>
      <p:sp>
        <p:nvSpPr>
          <p:cNvPr id="56" name="Shape 42"/>
          <p:cNvSpPr/>
          <p:nvPr/>
        </p:nvSpPr>
        <p:spPr>
          <a:xfrm>
            <a:off x="6324905" y="4515307"/>
            <a:ext cx="38405" cy="875995"/>
          </a:xfrm>
          <a:prstGeom prst="rect">
            <a:avLst/>
          </a:prstGeom>
          <a:solidFill>
            <a:srgbClr val="E2E8F0"/>
          </a:solidFill>
          <a:ln w="12700">
            <a:solidFill>
              <a:srgbClr val="FFFFFF">
                <a:alpha val="0"/>
              </a:srgbClr>
            </a:solidFill>
            <a:prstDash val="solid"/>
          </a:ln>
        </p:spPr>
        <p:txBody>
          <a:bodyPr/>
          <a:lstStyle/>
          <a:p>
            <a:endParaRPr lang="en-US"/>
          </a:p>
        </p:txBody>
      </p:sp>
      <p:sp>
        <p:nvSpPr>
          <p:cNvPr id="57" name="Shape 43"/>
          <p:cNvSpPr/>
          <p:nvPr/>
        </p:nvSpPr>
        <p:spPr>
          <a:xfrm>
            <a:off x="6562649" y="4828946"/>
            <a:ext cx="267005" cy="267005"/>
          </a:xfrm>
          <a:prstGeom prst="roundRect">
            <a:avLst>
              <a:gd name="adj" fmla="val 73385"/>
            </a:avLst>
          </a:prstGeom>
          <a:noFill/>
          <a:ln w="25400">
            <a:solidFill>
              <a:srgbClr val="CBD5E1"/>
            </a:solidFill>
            <a:prstDash val="solid"/>
          </a:ln>
        </p:spPr>
        <p:txBody>
          <a:bodyPr/>
          <a:lstStyle/>
          <a:p>
            <a:endParaRPr lang="en-US"/>
          </a:p>
        </p:txBody>
      </p:sp>
      <p:pic>
        <p:nvPicPr>
          <p:cNvPr id="58" name="Image 12" descr="preencoded.png"/>
          <p:cNvPicPr>
            <a:picLocks noChangeAspect="1"/>
          </p:cNvPicPr>
          <p:nvPr/>
        </p:nvPicPr>
        <p:blipFill>
          <a:blip r:embed="rId5"/>
          <a:srcRect t="-1100" b="-1100"/>
          <a:stretch/>
        </p:blipFill>
        <p:spPr>
          <a:xfrm>
            <a:off x="6638544" y="4895698"/>
            <a:ext cx="114300" cy="133502"/>
          </a:xfrm>
          <a:prstGeom prst="rect">
            <a:avLst/>
          </a:prstGeom>
        </p:spPr>
      </p:pic>
      <p:sp>
        <p:nvSpPr>
          <p:cNvPr id="59" name="Text 44"/>
          <p:cNvSpPr txBox="1"/>
          <p:nvPr/>
        </p:nvSpPr>
        <p:spPr>
          <a:xfrm>
            <a:off x="7019849" y="4714646"/>
            <a:ext cx="3771900"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Inter" pitchFamily="34" charset="0"/>
                <a:ea typeface="Inter" pitchFamily="34" charset="-122"/>
                <a:cs typeface="Inter" pitchFamily="34" charset="-120"/>
              </a:rPr>
              <a:t>Timing Adherence</a:t>
            </a:r>
            <a:endParaRPr lang="en-US" sz="1300" dirty="0"/>
          </a:p>
        </p:txBody>
      </p:sp>
      <p:sp>
        <p:nvSpPr>
          <p:cNvPr id="60" name="Text 45"/>
          <p:cNvSpPr txBox="1"/>
          <p:nvPr/>
        </p:nvSpPr>
        <p:spPr>
          <a:xfrm>
            <a:off x="7019849" y="5009998"/>
            <a:ext cx="3771900" cy="200254"/>
          </a:xfrm>
          <a:prstGeom prst="rect">
            <a:avLst/>
          </a:prstGeom>
          <a:noFill/>
          <a:ln/>
        </p:spPr>
        <p:txBody>
          <a:bodyPr wrap="square" lIns="0" tIns="0" rIns="0" bIns="0" rtlCol="0" anchor="ctr"/>
          <a:lstStyle/>
          <a:p>
            <a:pPr marL="0" indent="0" algn="l">
              <a:buNone/>
            </a:pPr>
            <a:r>
              <a:rPr lang="en-US" sz="1000" dirty="0">
                <a:solidFill>
                  <a:srgbClr val="64748B"/>
                </a:solidFill>
                <a:latin typeface="Inter" pitchFamily="34" charset="0"/>
                <a:ea typeface="Inter" pitchFamily="34" charset="-122"/>
                <a:cs typeface="Inter" pitchFamily="34" charset="-120"/>
              </a:rPr>
              <a:t>3–6 min (recorded) or 5–8 min (live).</a:t>
            </a:r>
            <a:endParaRPr lang="en-US" sz="1000" dirty="0"/>
          </a:p>
        </p:txBody>
      </p:sp>
      <p:sp>
        <p:nvSpPr>
          <p:cNvPr id="61" name="Shape 46"/>
          <p:cNvSpPr/>
          <p:nvPr/>
        </p:nvSpPr>
        <p:spPr>
          <a:xfrm>
            <a:off x="10830154" y="4733849"/>
            <a:ext cx="457200" cy="457200"/>
          </a:xfrm>
          <a:prstGeom prst="ellipse">
            <a:avLst/>
          </a:prstGeom>
          <a:solidFill>
            <a:srgbClr val="F8FAFC"/>
          </a:solidFill>
          <a:ln w="12700">
            <a:solidFill>
              <a:srgbClr val="FFFFFF">
                <a:alpha val="0"/>
              </a:srgbClr>
            </a:solidFill>
            <a:prstDash val="solid"/>
          </a:ln>
        </p:spPr>
        <p:txBody>
          <a:bodyPr/>
          <a:lstStyle/>
          <a:p>
            <a:endParaRPr lang="en-US"/>
          </a:p>
        </p:txBody>
      </p:sp>
      <p:pic>
        <p:nvPicPr>
          <p:cNvPr id="62" name="Image 13" descr="preencoded.png"/>
          <p:cNvPicPr>
            <a:picLocks noChangeAspect="1"/>
          </p:cNvPicPr>
          <p:nvPr/>
        </p:nvPicPr>
        <p:blipFill>
          <a:blip r:embed="rId11"/>
          <a:srcRect/>
          <a:stretch/>
        </p:blipFill>
        <p:spPr>
          <a:xfrm>
            <a:off x="10963656" y="4867351"/>
            <a:ext cx="190195" cy="190195"/>
          </a:xfrm>
          <a:prstGeom prst="rect">
            <a:avLst/>
          </a:prstGeom>
        </p:spPr>
      </p:pic>
      <p:sp>
        <p:nvSpPr>
          <p:cNvPr id="63" name="Text 47"/>
          <p:cNvSpPr txBox="1"/>
          <p:nvPr/>
        </p:nvSpPr>
        <p:spPr>
          <a:xfrm>
            <a:off x="11285525" y="6057900"/>
            <a:ext cx="758038" cy="571500"/>
          </a:xfrm>
          <a:prstGeom prst="rect">
            <a:avLst/>
          </a:prstGeom>
          <a:noFill/>
          <a:ln/>
        </p:spPr>
        <p:txBody>
          <a:bodyPr wrap="square" lIns="0" tIns="0" rIns="0" bIns="0" rtlCol="0" anchor="ctr"/>
          <a:lstStyle/>
          <a:p>
            <a:pPr marL="0" indent="0" algn="l">
              <a:buNone/>
            </a:pPr>
            <a:r>
              <a:rPr lang="en-US" sz="4500" b="1" dirty="0">
                <a:solidFill>
                  <a:srgbClr val="000000">
                    <a:alpha val="20000"/>
                  </a:srgbClr>
                </a:solidFill>
                <a:latin typeface="Inter" pitchFamily="34" charset="0"/>
                <a:ea typeface="Inter" pitchFamily="34" charset="-122"/>
                <a:cs typeface="Inter" pitchFamily="34" charset="-120"/>
              </a:rPr>
              <a:t>15</a:t>
            </a:r>
            <a:endParaRPr lang="en-US" sz="4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0" y="0"/>
            <a:ext cx="228600" cy="6858000"/>
          </a:xfrm>
          <a:prstGeom prst="rect">
            <a:avLst/>
          </a:prstGeom>
          <a:solidFill>
            <a:srgbClr val="1E3A8A"/>
          </a:solidFill>
          <a:ln w="12700">
            <a:solidFill>
              <a:srgbClr val="FFFFFF">
                <a:alpha val="0"/>
              </a:srgbClr>
            </a:solidFill>
            <a:prstDash val="solid"/>
          </a:ln>
        </p:spPr>
        <p:txBody>
          <a:bodyPr/>
          <a:lstStyle/>
          <a:p>
            <a:endParaRPr lang="en-US"/>
          </a:p>
        </p:txBody>
      </p:sp>
      <p:sp>
        <p:nvSpPr>
          <p:cNvPr id="5" name="Shape 3"/>
          <p:cNvSpPr/>
          <p:nvPr/>
        </p:nvSpPr>
        <p:spPr>
          <a:xfrm>
            <a:off x="9334195" y="0"/>
            <a:ext cx="2857500" cy="1429207"/>
          </a:xfrm>
          <a:custGeom>
            <a:avLst/>
            <a:gdLst/>
            <a:ahLst/>
            <a:cxnLst/>
            <a:rect l="l" t="t" r="r" b="b"/>
            <a:pathLst>
              <a:path w="2857500" h="1429207">
                <a:moveTo>
                  <a:pt x="857250" y="0"/>
                </a:moveTo>
                <a:lnTo>
                  <a:pt x="2857500" y="0"/>
                </a:lnTo>
                <a:lnTo>
                  <a:pt x="2857500" y="1429207"/>
                </a:lnTo>
                <a:lnTo>
                  <a:pt x="0" y="0"/>
                </a:lnTo>
                <a:close/>
              </a:path>
            </a:pathLst>
          </a:custGeom>
          <a:solidFill>
            <a:srgbClr val="EFF6FF"/>
          </a:solidFill>
          <a:ln/>
        </p:spPr>
        <p:txBody>
          <a:bodyPr/>
          <a:lstStyle/>
          <a:p>
            <a:endParaRPr lang="en-US"/>
          </a:p>
        </p:txBody>
      </p:sp>
      <p:sp>
        <p:nvSpPr>
          <p:cNvPr id="6" name="Shape 4"/>
          <p:cNvSpPr/>
          <p:nvPr/>
        </p:nvSpPr>
        <p:spPr>
          <a:xfrm>
            <a:off x="10287000" y="0"/>
            <a:ext cx="952805" cy="761695"/>
          </a:xfrm>
          <a:prstGeom prst="rect">
            <a:avLst/>
          </a:prstGeom>
          <a:solidFill>
            <a:srgbClr val="3B82F6">
              <a:alpha val="10000"/>
            </a:srgbClr>
          </a:solidFill>
          <a:ln w="12700">
            <a:solidFill>
              <a:srgbClr val="FFFFFF">
                <a:alpha val="0"/>
              </a:srgbClr>
            </a:solidFill>
            <a:prstDash val="solid"/>
          </a:ln>
        </p:spPr>
        <p:txBody>
          <a:bodyPr/>
          <a:lstStyle/>
          <a:p>
            <a:endParaRPr lang="en-US"/>
          </a:p>
        </p:txBody>
      </p:sp>
      <p:sp>
        <p:nvSpPr>
          <p:cNvPr id="7" name="Text 5"/>
          <p:cNvSpPr txBox="1"/>
          <p:nvPr/>
        </p:nvSpPr>
        <p:spPr>
          <a:xfrm>
            <a:off x="895198" y="476402"/>
            <a:ext cx="10744200" cy="191110"/>
          </a:xfrm>
          <a:prstGeom prst="rect">
            <a:avLst/>
          </a:prstGeom>
          <a:noFill/>
          <a:ln/>
        </p:spPr>
        <p:txBody>
          <a:bodyPr wrap="square" lIns="0" tIns="0" rIns="0" bIns="0" rtlCol="0" anchor="ctr"/>
          <a:lstStyle/>
          <a:p>
            <a:pPr marL="0" indent="0" algn="l">
              <a:buNone/>
            </a:pPr>
            <a:r>
              <a:rPr lang="en-US" sz="1000" b="1" kern="0" spc="105" dirty="0">
                <a:solidFill>
                  <a:srgbClr val="1D4ED8"/>
                </a:solidFill>
                <a:latin typeface="Inter" pitchFamily="34" charset="0"/>
                <a:ea typeface="Inter" pitchFamily="34" charset="-122"/>
                <a:cs typeface="Inter" pitchFamily="34" charset="-120"/>
              </a:rPr>
              <a:t>Career Readiness</a:t>
            </a:r>
            <a:endParaRPr lang="en-US" sz="1000" dirty="0"/>
          </a:p>
        </p:txBody>
      </p:sp>
      <p:sp>
        <p:nvSpPr>
          <p:cNvPr id="8" name="Text 6"/>
          <p:cNvSpPr txBox="1"/>
          <p:nvPr/>
        </p:nvSpPr>
        <p:spPr>
          <a:xfrm>
            <a:off x="895198" y="743407"/>
            <a:ext cx="10821010" cy="381305"/>
          </a:xfrm>
          <a:prstGeom prst="rect">
            <a:avLst/>
          </a:prstGeom>
          <a:noFill/>
          <a:ln/>
        </p:spPr>
        <p:txBody>
          <a:bodyPr wrap="square" lIns="0" tIns="0" rIns="0" bIns="0" rtlCol="0" anchor="ctr"/>
          <a:lstStyle/>
          <a:p>
            <a:pPr marL="0" indent="0" algn="l">
              <a:buNone/>
            </a:pPr>
            <a:r>
              <a:rPr lang="en-US" sz="2700" b="1" dirty="0">
                <a:solidFill>
                  <a:srgbClr val="000000"/>
                </a:solidFill>
                <a:latin typeface="Inter" pitchFamily="34" charset="0"/>
                <a:ea typeface="Inter" pitchFamily="34" charset="-122"/>
                <a:cs typeface="Inter" pitchFamily="34" charset="-120"/>
              </a:rPr>
              <a:t>Career Package Checklist</a:t>
            </a:r>
            <a:endParaRPr lang="en-US" sz="2700" dirty="0"/>
          </a:p>
        </p:txBody>
      </p:sp>
      <p:pic>
        <p:nvPicPr>
          <p:cNvPr id="9" name="Image 0" descr="preencoded.png"/>
          <p:cNvPicPr>
            <a:picLocks noChangeAspect="1"/>
          </p:cNvPicPr>
          <p:nvPr/>
        </p:nvPicPr>
        <p:blipFill>
          <a:blip r:embed="rId3"/>
          <a:srcRect t="-420" b="-420"/>
          <a:stretch/>
        </p:blipFill>
        <p:spPr>
          <a:xfrm>
            <a:off x="895198" y="1276502"/>
            <a:ext cx="761695" cy="57607"/>
          </a:xfrm>
          <a:prstGeom prst="rect">
            <a:avLst/>
          </a:prstGeom>
        </p:spPr>
      </p:pic>
      <p:sp>
        <p:nvSpPr>
          <p:cNvPr id="10" name="Text 7"/>
          <p:cNvSpPr txBox="1"/>
          <p:nvPr/>
        </p:nvSpPr>
        <p:spPr>
          <a:xfrm>
            <a:off x="895198" y="1561795"/>
            <a:ext cx="10744200" cy="267005"/>
          </a:xfrm>
          <a:prstGeom prst="rect">
            <a:avLst/>
          </a:prstGeom>
          <a:noFill/>
          <a:ln/>
        </p:spPr>
        <p:txBody>
          <a:bodyPr wrap="square" lIns="0" tIns="0" rIns="0" bIns="0" rtlCol="0" anchor="ctr"/>
          <a:lstStyle/>
          <a:p>
            <a:pPr marL="0" indent="0" algn="l">
              <a:buNone/>
            </a:pPr>
            <a:r>
              <a:rPr lang="en-US" sz="1300" dirty="0">
                <a:solidFill>
                  <a:srgbClr val="000000"/>
                </a:solidFill>
                <a:latin typeface="Inter" pitchFamily="34" charset="0"/>
                <a:ea typeface="Inter" pitchFamily="34" charset="-122"/>
                <a:cs typeface="Inter" pitchFamily="34" charset="-120"/>
              </a:rPr>
              <a:t>Verify these essential elements in your application materials before hitting send.</a:t>
            </a:r>
            <a:endParaRPr lang="en-US" sz="1300" dirty="0"/>
          </a:p>
        </p:txBody>
      </p:sp>
      <p:sp>
        <p:nvSpPr>
          <p:cNvPr id="11" name="Shape 8"/>
          <p:cNvSpPr/>
          <p:nvPr/>
        </p:nvSpPr>
        <p:spPr>
          <a:xfrm>
            <a:off x="895198" y="5639105"/>
            <a:ext cx="10629900" cy="743407"/>
          </a:xfrm>
          <a:prstGeom prst="roundRect">
            <a:avLst>
              <a:gd name="adj" fmla="val 18923"/>
            </a:avLst>
          </a:prstGeom>
          <a:solidFill>
            <a:srgbClr val="F0FDF4"/>
          </a:solidFill>
          <a:ln w="12700">
            <a:solidFill>
              <a:srgbClr val="BBF7D0"/>
            </a:solidFill>
            <a:prstDash val="solid"/>
          </a:ln>
        </p:spPr>
        <p:txBody>
          <a:bodyPr/>
          <a:lstStyle/>
          <a:p>
            <a:endParaRPr lang="en-US"/>
          </a:p>
        </p:txBody>
      </p:sp>
      <p:pic>
        <p:nvPicPr>
          <p:cNvPr id="12" name="Image 1" descr="preencoded.png"/>
          <p:cNvPicPr>
            <a:picLocks noChangeAspect="1"/>
          </p:cNvPicPr>
          <p:nvPr/>
        </p:nvPicPr>
        <p:blipFill>
          <a:blip r:embed="rId4"/>
          <a:srcRect/>
          <a:stretch/>
        </p:blipFill>
        <p:spPr>
          <a:xfrm>
            <a:off x="1133856" y="5896051"/>
            <a:ext cx="228600" cy="228600"/>
          </a:xfrm>
          <a:prstGeom prst="rect">
            <a:avLst/>
          </a:prstGeom>
        </p:spPr>
      </p:pic>
      <p:sp>
        <p:nvSpPr>
          <p:cNvPr id="13" name="Text 9"/>
          <p:cNvSpPr txBox="1"/>
          <p:nvPr/>
        </p:nvSpPr>
        <p:spPr>
          <a:xfrm>
            <a:off x="1514246" y="5800954"/>
            <a:ext cx="7496251" cy="228600"/>
          </a:xfrm>
          <a:prstGeom prst="rect">
            <a:avLst/>
          </a:prstGeom>
          <a:noFill/>
          <a:ln/>
        </p:spPr>
        <p:txBody>
          <a:bodyPr wrap="square" lIns="0" tIns="0" rIns="0" bIns="0" rtlCol="0" anchor="ctr"/>
          <a:lstStyle/>
          <a:p>
            <a:pPr marL="0" indent="0" algn="l">
              <a:buNone/>
            </a:pPr>
            <a:r>
              <a:rPr lang="en-US" sz="1200" b="1" dirty="0">
                <a:solidFill>
                  <a:srgbClr val="065F46"/>
                </a:solidFill>
                <a:latin typeface="Inter" pitchFamily="34" charset="0"/>
                <a:ea typeface="Inter" pitchFamily="34" charset="-122"/>
                <a:cs typeface="Inter" pitchFamily="34" charset="-120"/>
              </a:rPr>
              <a:t>Final Step</a:t>
            </a:r>
            <a:endParaRPr lang="en-US" sz="1200" dirty="0"/>
          </a:p>
        </p:txBody>
      </p:sp>
      <p:sp>
        <p:nvSpPr>
          <p:cNvPr id="14" name="Text 10"/>
          <p:cNvSpPr txBox="1"/>
          <p:nvPr/>
        </p:nvSpPr>
        <p:spPr>
          <a:xfrm>
            <a:off x="1514246" y="6029554"/>
            <a:ext cx="8067751" cy="191110"/>
          </a:xfrm>
          <a:prstGeom prst="rect">
            <a:avLst/>
          </a:prstGeom>
          <a:noFill/>
          <a:ln/>
        </p:spPr>
        <p:txBody>
          <a:bodyPr wrap="square" lIns="0" tIns="0" rIns="0" bIns="0" rtlCol="0" anchor="ctr"/>
          <a:lstStyle/>
          <a:p>
            <a:pPr marL="0" indent="0" algn="l">
              <a:buNone/>
            </a:pPr>
            <a:r>
              <a:rPr lang="en-US" sz="1000" dirty="0">
                <a:solidFill>
                  <a:srgbClr val="047857"/>
                </a:solidFill>
                <a:latin typeface="Inter" pitchFamily="34" charset="0"/>
                <a:ea typeface="Inter" pitchFamily="34" charset="-122"/>
                <a:cs typeface="Inter" pitchFamily="34" charset="-120"/>
              </a:rPr>
              <a:t>Always save and submit your documents as PDFs (unless asked otherwise) to preserve formatting across all devices.</a:t>
            </a:r>
            <a:endParaRPr lang="en-US" sz="1000" dirty="0"/>
          </a:p>
        </p:txBody>
      </p:sp>
      <p:sp>
        <p:nvSpPr>
          <p:cNvPr id="15" name="Shape 11"/>
          <p:cNvSpPr/>
          <p:nvPr/>
        </p:nvSpPr>
        <p:spPr>
          <a:xfrm>
            <a:off x="895198" y="2219249"/>
            <a:ext cx="5219395" cy="857707"/>
          </a:xfrm>
          <a:prstGeom prst="roundRect">
            <a:avLst>
              <a:gd name="adj" fmla="val 14215"/>
            </a:avLst>
          </a:prstGeom>
          <a:solidFill>
            <a:srgbClr val="FFFFFF"/>
          </a:solidFill>
          <a:ln w="12700">
            <a:solidFill>
              <a:srgbClr val="E2E8F0"/>
            </a:solidFill>
            <a:prstDash val="solid"/>
          </a:ln>
        </p:spPr>
        <p:txBody>
          <a:bodyPr/>
          <a:lstStyle/>
          <a:p>
            <a:endParaRPr lang="en-US"/>
          </a:p>
        </p:txBody>
      </p:sp>
      <p:sp>
        <p:nvSpPr>
          <p:cNvPr id="16" name="Shape 12"/>
          <p:cNvSpPr/>
          <p:nvPr/>
        </p:nvSpPr>
        <p:spPr>
          <a:xfrm>
            <a:off x="895198" y="2219249"/>
            <a:ext cx="38405" cy="838505"/>
          </a:xfrm>
          <a:prstGeom prst="rect">
            <a:avLst/>
          </a:prstGeom>
          <a:solidFill>
            <a:srgbClr val="E2E8F0"/>
          </a:solidFill>
          <a:ln w="12700">
            <a:solidFill>
              <a:srgbClr val="FFFFFF">
                <a:alpha val="0"/>
              </a:srgbClr>
            </a:solidFill>
            <a:prstDash val="solid"/>
          </a:ln>
        </p:spPr>
        <p:txBody>
          <a:bodyPr/>
          <a:lstStyle/>
          <a:p>
            <a:endParaRPr lang="en-US"/>
          </a:p>
        </p:txBody>
      </p:sp>
      <p:sp>
        <p:nvSpPr>
          <p:cNvPr id="17" name="Shape 13"/>
          <p:cNvSpPr/>
          <p:nvPr/>
        </p:nvSpPr>
        <p:spPr>
          <a:xfrm>
            <a:off x="1133856" y="2514600"/>
            <a:ext cx="267005" cy="267005"/>
          </a:xfrm>
          <a:prstGeom prst="roundRect">
            <a:avLst>
              <a:gd name="adj" fmla="val 73385"/>
            </a:avLst>
          </a:prstGeom>
          <a:noFill/>
          <a:ln w="25400">
            <a:solidFill>
              <a:srgbClr val="CBD5E1"/>
            </a:solidFill>
            <a:prstDash val="solid"/>
          </a:ln>
        </p:spPr>
        <p:txBody>
          <a:bodyPr/>
          <a:lstStyle/>
          <a:p>
            <a:endParaRPr lang="en-US"/>
          </a:p>
        </p:txBody>
      </p:sp>
      <p:pic>
        <p:nvPicPr>
          <p:cNvPr id="18" name="Image 2" descr="preencoded.png"/>
          <p:cNvPicPr>
            <a:picLocks noChangeAspect="1"/>
          </p:cNvPicPr>
          <p:nvPr/>
        </p:nvPicPr>
        <p:blipFill>
          <a:blip r:embed="rId5"/>
          <a:srcRect t="-1100" b="-1100"/>
          <a:stretch/>
        </p:blipFill>
        <p:spPr>
          <a:xfrm>
            <a:off x="1209751" y="2581351"/>
            <a:ext cx="114300" cy="133502"/>
          </a:xfrm>
          <a:prstGeom prst="rect">
            <a:avLst/>
          </a:prstGeom>
        </p:spPr>
      </p:pic>
      <p:sp>
        <p:nvSpPr>
          <p:cNvPr id="19" name="Text 14"/>
          <p:cNvSpPr txBox="1"/>
          <p:nvPr/>
        </p:nvSpPr>
        <p:spPr>
          <a:xfrm>
            <a:off x="1591056" y="2400300"/>
            <a:ext cx="3791102"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Inter" pitchFamily="34" charset="0"/>
                <a:ea typeface="Inter" pitchFamily="34" charset="-122"/>
                <a:cs typeface="Inter" pitchFamily="34" charset="-120"/>
              </a:rPr>
              <a:t>Clean Formatting</a:t>
            </a:r>
            <a:endParaRPr lang="en-US" sz="1300" dirty="0"/>
          </a:p>
        </p:txBody>
      </p:sp>
      <p:sp>
        <p:nvSpPr>
          <p:cNvPr id="20" name="Text 15"/>
          <p:cNvSpPr txBox="1"/>
          <p:nvPr/>
        </p:nvSpPr>
        <p:spPr>
          <a:xfrm>
            <a:off x="1591056" y="2695651"/>
            <a:ext cx="3791102" cy="200254"/>
          </a:xfrm>
          <a:prstGeom prst="rect">
            <a:avLst/>
          </a:prstGeom>
          <a:noFill/>
          <a:ln/>
        </p:spPr>
        <p:txBody>
          <a:bodyPr wrap="square" lIns="0" tIns="0" rIns="0" bIns="0" rtlCol="0" anchor="ctr"/>
          <a:lstStyle/>
          <a:p>
            <a:pPr marL="0" indent="0" algn="l">
              <a:buNone/>
            </a:pPr>
            <a:r>
              <a:rPr lang="en-US" sz="1000" dirty="0">
                <a:solidFill>
                  <a:srgbClr val="64748B"/>
                </a:solidFill>
                <a:latin typeface="Inter" pitchFamily="34" charset="0"/>
                <a:ea typeface="Inter" pitchFamily="34" charset="-122"/>
                <a:cs typeface="Inter" pitchFamily="34" charset="-120"/>
              </a:rPr>
              <a:t>Consistent fonts, spacing, alignment.</a:t>
            </a:r>
            <a:endParaRPr lang="en-US" sz="1000" dirty="0"/>
          </a:p>
        </p:txBody>
      </p:sp>
      <p:sp>
        <p:nvSpPr>
          <p:cNvPr id="21" name="Shape 16"/>
          <p:cNvSpPr/>
          <p:nvPr/>
        </p:nvSpPr>
        <p:spPr>
          <a:xfrm>
            <a:off x="5419649" y="2419502"/>
            <a:ext cx="457200" cy="457200"/>
          </a:xfrm>
          <a:prstGeom prst="ellipse">
            <a:avLst/>
          </a:prstGeom>
          <a:solidFill>
            <a:srgbClr val="F8FAFC"/>
          </a:solidFill>
          <a:ln w="12700">
            <a:solidFill>
              <a:srgbClr val="FFFFFF">
                <a:alpha val="0"/>
              </a:srgbClr>
            </a:solidFill>
            <a:prstDash val="solid"/>
          </a:ln>
        </p:spPr>
        <p:txBody>
          <a:bodyPr/>
          <a:lstStyle/>
          <a:p>
            <a:endParaRPr lang="en-US"/>
          </a:p>
        </p:txBody>
      </p:sp>
      <p:pic>
        <p:nvPicPr>
          <p:cNvPr id="22" name="Image 3" descr="preencoded.png"/>
          <p:cNvPicPr>
            <a:picLocks noChangeAspect="1"/>
          </p:cNvPicPr>
          <p:nvPr/>
        </p:nvPicPr>
        <p:blipFill>
          <a:blip r:embed="rId6"/>
          <a:srcRect/>
          <a:stretch/>
        </p:blipFill>
        <p:spPr>
          <a:xfrm>
            <a:off x="5553151" y="2553005"/>
            <a:ext cx="190195" cy="190195"/>
          </a:xfrm>
          <a:prstGeom prst="rect">
            <a:avLst/>
          </a:prstGeom>
        </p:spPr>
      </p:pic>
      <p:sp>
        <p:nvSpPr>
          <p:cNvPr id="23" name="Shape 17"/>
          <p:cNvSpPr/>
          <p:nvPr/>
        </p:nvSpPr>
        <p:spPr>
          <a:xfrm>
            <a:off x="6305702" y="2219249"/>
            <a:ext cx="5219395" cy="857707"/>
          </a:xfrm>
          <a:prstGeom prst="roundRect">
            <a:avLst>
              <a:gd name="adj" fmla="val 14215"/>
            </a:avLst>
          </a:prstGeom>
          <a:solidFill>
            <a:srgbClr val="FFFFFF"/>
          </a:solidFill>
          <a:ln w="12700">
            <a:solidFill>
              <a:srgbClr val="E2E8F0"/>
            </a:solidFill>
            <a:prstDash val="solid"/>
          </a:ln>
        </p:spPr>
        <p:txBody>
          <a:bodyPr/>
          <a:lstStyle/>
          <a:p>
            <a:endParaRPr lang="en-US"/>
          </a:p>
        </p:txBody>
      </p:sp>
      <p:sp>
        <p:nvSpPr>
          <p:cNvPr id="24" name="Shape 18"/>
          <p:cNvSpPr/>
          <p:nvPr/>
        </p:nvSpPr>
        <p:spPr>
          <a:xfrm>
            <a:off x="6305702" y="2219249"/>
            <a:ext cx="38405" cy="838505"/>
          </a:xfrm>
          <a:prstGeom prst="rect">
            <a:avLst/>
          </a:prstGeom>
          <a:solidFill>
            <a:srgbClr val="E2E8F0"/>
          </a:solidFill>
          <a:ln w="12700">
            <a:solidFill>
              <a:srgbClr val="FFFFFF">
                <a:alpha val="0"/>
              </a:srgbClr>
            </a:solidFill>
            <a:prstDash val="solid"/>
          </a:ln>
        </p:spPr>
        <p:txBody>
          <a:bodyPr/>
          <a:lstStyle/>
          <a:p>
            <a:endParaRPr lang="en-US"/>
          </a:p>
        </p:txBody>
      </p:sp>
      <p:sp>
        <p:nvSpPr>
          <p:cNvPr id="25" name="Shape 19"/>
          <p:cNvSpPr/>
          <p:nvPr/>
        </p:nvSpPr>
        <p:spPr>
          <a:xfrm>
            <a:off x="6543446" y="2514600"/>
            <a:ext cx="267005" cy="267005"/>
          </a:xfrm>
          <a:prstGeom prst="roundRect">
            <a:avLst>
              <a:gd name="adj" fmla="val 73385"/>
            </a:avLst>
          </a:prstGeom>
          <a:noFill/>
          <a:ln w="25400">
            <a:solidFill>
              <a:srgbClr val="CBD5E1"/>
            </a:solidFill>
            <a:prstDash val="solid"/>
          </a:ln>
        </p:spPr>
        <p:txBody>
          <a:bodyPr/>
          <a:lstStyle/>
          <a:p>
            <a:endParaRPr lang="en-US"/>
          </a:p>
        </p:txBody>
      </p:sp>
      <p:pic>
        <p:nvPicPr>
          <p:cNvPr id="26" name="Image 4" descr="preencoded.png"/>
          <p:cNvPicPr>
            <a:picLocks noChangeAspect="1"/>
          </p:cNvPicPr>
          <p:nvPr/>
        </p:nvPicPr>
        <p:blipFill>
          <a:blip r:embed="rId5"/>
          <a:srcRect t="-1100" b="-1100"/>
          <a:stretch/>
        </p:blipFill>
        <p:spPr>
          <a:xfrm>
            <a:off x="6620256" y="2581351"/>
            <a:ext cx="114300" cy="133502"/>
          </a:xfrm>
          <a:prstGeom prst="rect">
            <a:avLst/>
          </a:prstGeom>
        </p:spPr>
      </p:pic>
      <p:sp>
        <p:nvSpPr>
          <p:cNvPr id="27" name="Text 20"/>
          <p:cNvSpPr txBox="1"/>
          <p:nvPr/>
        </p:nvSpPr>
        <p:spPr>
          <a:xfrm>
            <a:off x="7000646" y="2400300"/>
            <a:ext cx="3791102"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Inter" pitchFamily="34" charset="0"/>
                <a:ea typeface="Inter" pitchFamily="34" charset="-122"/>
                <a:cs typeface="Inter" pitchFamily="34" charset="-120"/>
              </a:rPr>
              <a:t>Impact Bullets</a:t>
            </a:r>
            <a:endParaRPr lang="en-US" sz="1300" dirty="0"/>
          </a:p>
        </p:txBody>
      </p:sp>
      <p:sp>
        <p:nvSpPr>
          <p:cNvPr id="28" name="Text 21"/>
          <p:cNvSpPr txBox="1"/>
          <p:nvPr/>
        </p:nvSpPr>
        <p:spPr>
          <a:xfrm>
            <a:off x="7000646" y="2695651"/>
            <a:ext cx="3791102" cy="200254"/>
          </a:xfrm>
          <a:prstGeom prst="rect">
            <a:avLst/>
          </a:prstGeom>
          <a:noFill/>
          <a:ln/>
        </p:spPr>
        <p:txBody>
          <a:bodyPr wrap="square" lIns="0" tIns="0" rIns="0" bIns="0" rtlCol="0" anchor="ctr"/>
          <a:lstStyle/>
          <a:p>
            <a:pPr marL="0" indent="0" algn="l">
              <a:buNone/>
            </a:pPr>
            <a:r>
              <a:rPr lang="en-US" sz="1000" dirty="0">
                <a:solidFill>
                  <a:srgbClr val="64748B"/>
                </a:solidFill>
                <a:latin typeface="Inter" pitchFamily="34" charset="0"/>
                <a:ea typeface="Inter" pitchFamily="34" charset="-122"/>
                <a:cs typeface="Inter" pitchFamily="34" charset="-120"/>
              </a:rPr>
              <a:t>Action + Task + Result + Context/Tool.</a:t>
            </a:r>
            <a:endParaRPr lang="en-US" sz="1000" dirty="0"/>
          </a:p>
        </p:txBody>
      </p:sp>
      <p:sp>
        <p:nvSpPr>
          <p:cNvPr id="29" name="Shape 22"/>
          <p:cNvSpPr/>
          <p:nvPr/>
        </p:nvSpPr>
        <p:spPr>
          <a:xfrm>
            <a:off x="10830154" y="2419502"/>
            <a:ext cx="457200" cy="457200"/>
          </a:xfrm>
          <a:prstGeom prst="ellipse">
            <a:avLst/>
          </a:prstGeom>
          <a:solidFill>
            <a:srgbClr val="F8FAFC"/>
          </a:solidFill>
          <a:ln w="12700">
            <a:solidFill>
              <a:srgbClr val="FFFFFF">
                <a:alpha val="0"/>
              </a:srgbClr>
            </a:solidFill>
            <a:prstDash val="solid"/>
          </a:ln>
        </p:spPr>
        <p:txBody>
          <a:bodyPr/>
          <a:lstStyle/>
          <a:p>
            <a:endParaRPr lang="en-US"/>
          </a:p>
        </p:txBody>
      </p:sp>
      <p:pic>
        <p:nvPicPr>
          <p:cNvPr id="30" name="Image 5" descr="preencoded.png"/>
          <p:cNvPicPr>
            <a:picLocks noChangeAspect="1"/>
          </p:cNvPicPr>
          <p:nvPr/>
        </p:nvPicPr>
        <p:blipFill>
          <a:blip r:embed="rId7"/>
          <a:srcRect/>
          <a:stretch/>
        </p:blipFill>
        <p:spPr>
          <a:xfrm>
            <a:off x="10963656" y="2553005"/>
            <a:ext cx="190195" cy="190195"/>
          </a:xfrm>
          <a:prstGeom prst="rect">
            <a:avLst/>
          </a:prstGeom>
        </p:spPr>
      </p:pic>
      <p:sp>
        <p:nvSpPr>
          <p:cNvPr id="31" name="Shape 23"/>
          <p:cNvSpPr/>
          <p:nvPr/>
        </p:nvSpPr>
        <p:spPr>
          <a:xfrm>
            <a:off x="895198" y="3267151"/>
            <a:ext cx="5219395" cy="857707"/>
          </a:xfrm>
          <a:prstGeom prst="roundRect">
            <a:avLst>
              <a:gd name="adj" fmla="val 14215"/>
            </a:avLst>
          </a:prstGeom>
          <a:solidFill>
            <a:srgbClr val="FFFFFF"/>
          </a:solidFill>
          <a:ln w="12700">
            <a:solidFill>
              <a:srgbClr val="E2E8F0"/>
            </a:solidFill>
            <a:prstDash val="solid"/>
          </a:ln>
        </p:spPr>
        <p:txBody>
          <a:bodyPr/>
          <a:lstStyle/>
          <a:p>
            <a:endParaRPr lang="en-US"/>
          </a:p>
        </p:txBody>
      </p:sp>
      <p:sp>
        <p:nvSpPr>
          <p:cNvPr id="32" name="Shape 24"/>
          <p:cNvSpPr/>
          <p:nvPr/>
        </p:nvSpPr>
        <p:spPr>
          <a:xfrm>
            <a:off x="895198" y="3267151"/>
            <a:ext cx="38405" cy="838505"/>
          </a:xfrm>
          <a:prstGeom prst="rect">
            <a:avLst/>
          </a:prstGeom>
          <a:solidFill>
            <a:srgbClr val="E2E8F0"/>
          </a:solidFill>
          <a:ln w="12700">
            <a:solidFill>
              <a:srgbClr val="FFFFFF">
                <a:alpha val="0"/>
              </a:srgbClr>
            </a:solidFill>
            <a:prstDash val="solid"/>
          </a:ln>
        </p:spPr>
        <p:txBody>
          <a:bodyPr/>
          <a:lstStyle/>
          <a:p>
            <a:endParaRPr lang="en-US"/>
          </a:p>
        </p:txBody>
      </p:sp>
      <p:sp>
        <p:nvSpPr>
          <p:cNvPr id="33" name="Shape 25"/>
          <p:cNvSpPr/>
          <p:nvPr/>
        </p:nvSpPr>
        <p:spPr>
          <a:xfrm>
            <a:off x="1133856" y="3562502"/>
            <a:ext cx="267005" cy="267005"/>
          </a:xfrm>
          <a:prstGeom prst="roundRect">
            <a:avLst>
              <a:gd name="adj" fmla="val 73385"/>
            </a:avLst>
          </a:prstGeom>
          <a:noFill/>
          <a:ln w="25400">
            <a:solidFill>
              <a:srgbClr val="CBD5E1"/>
            </a:solidFill>
            <a:prstDash val="solid"/>
          </a:ln>
        </p:spPr>
        <p:txBody>
          <a:bodyPr/>
          <a:lstStyle/>
          <a:p>
            <a:endParaRPr lang="en-US"/>
          </a:p>
        </p:txBody>
      </p:sp>
      <p:pic>
        <p:nvPicPr>
          <p:cNvPr id="34" name="Image 6" descr="preencoded.png"/>
          <p:cNvPicPr>
            <a:picLocks noChangeAspect="1"/>
          </p:cNvPicPr>
          <p:nvPr/>
        </p:nvPicPr>
        <p:blipFill>
          <a:blip r:embed="rId5"/>
          <a:srcRect t="-1100" b="-1100"/>
          <a:stretch/>
        </p:blipFill>
        <p:spPr>
          <a:xfrm>
            <a:off x="1209751" y="3629254"/>
            <a:ext cx="114300" cy="133502"/>
          </a:xfrm>
          <a:prstGeom prst="rect">
            <a:avLst/>
          </a:prstGeom>
        </p:spPr>
      </p:pic>
      <p:sp>
        <p:nvSpPr>
          <p:cNvPr id="35" name="Text 26"/>
          <p:cNvSpPr txBox="1"/>
          <p:nvPr/>
        </p:nvSpPr>
        <p:spPr>
          <a:xfrm>
            <a:off x="1591056" y="3448202"/>
            <a:ext cx="3791102"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Inter" pitchFamily="34" charset="0"/>
                <a:ea typeface="Inter" pitchFamily="34" charset="-122"/>
                <a:cs typeface="Inter" pitchFamily="34" charset="-120"/>
              </a:rPr>
              <a:t>Tailored Letter</a:t>
            </a:r>
            <a:endParaRPr lang="en-US" sz="1300" dirty="0"/>
          </a:p>
        </p:txBody>
      </p:sp>
      <p:sp>
        <p:nvSpPr>
          <p:cNvPr id="36" name="Text 27"/>
          <p:cNvSpPr txBox="1"/>
          <p:nvPr/>
        </p:nvSpPr>
        <p:spPr>
          <a:xfrm>
            <a:off x="1591056" y="3743554"/>
            <a:ext cx="3791102" cy="200254"/>
          </a:xfrm>
          <a:prstGeom prst="rect">
            <a:avLst/>
          </a:prstGeom>
          <a:noFill/>
          <a:ln/>
        </p:spPr>
        <p:txBody>
          <a:bodyPr wrap="square" lIns="0" tIns="0" rIns="0" bIns="0" rtlCol="0" anchor="ctr"/>
          <a:lstStyle/>
          <a:p>
            <a:pPr marL="0" indent="0" algn="l">
              <a:buNone/>
            </a:pPr>
            <a:r>
              <a:rPr lang="en-US" sz="1000" dirty="0">
                <a:solidFill>
                  <a:srgbClr val="64748B"/>
                </a:solidFill>
                <a:latin typeface="Inter" pitchFamily="34" charset="0"/>
                <a:ea typeface="Inter" pitchFamily="34" charset="-122"/>
                <a:cs typeface="Inter" pitchFamily="34" charset="-120"/>
              </a:rPr>
              <a:t>Specific company, role, and cultural fit.</a:t>
            </a:r>
            <a:endParaRPr lang="en-US" sz="1000" dirty="0"/>
          </a:p>
        </p:txBody>
      </p:sp>
      <p:sp>
        <p:nvSpPr>
          <p:cNvPr id="37" name="Shape 28"/>
          <p:cNvSpPr/>
          <p:nvPr/>
        </p:nvSpPr>
        <p:spPr>
          <a:xfrm>
            <a:off x="5419649" y="3467405"/>
            <a:ext cx="457200" cy="457200"/>
          </a:xfrm>
          <a:prstGeom prst="ellipse">
            <a:avLst/>
          </a:prstGeom>
          <a:solidFill>
            <a:srgbClr val="F8FAFC"/>
          </a:solidFill>
          <a:ln w="12700">
            <a:solidFill>
              <a:srgbClr val="FFFFFF">
                <a:alpha val="0"/>
              </a:srgbClr>
            </a:solidFill>
            <a:prstDash val="solid"/>
          </a:ln>
        </p:spPr>
        <p:txBody>
          <a:bodyPr/>
          <a:lstStyle/>
          <a:p>
            <a:endParaRPr lang="en-US"/>
          </a:p>
        </p:txBody>
      </p:sp>
      <p:pic>
        <p:nvPicPr>
          <p:cNvPr id="38" name="Image 7" descr="preencoded.png"/>
          <p:cNvPicPr>
            <a:picLocks noChangeAspect="1"/>
          </p:cNvPicPr>
          <p:nvPr/>
        </p:nvPicPr>
        <p:blipFill>
          <a:blip r:embed="rId8"/>
          <a:srcRect/>
          <a:stretch/>
        </p:blipFill>
        <p:spPr>
          <a:xfrm>
            <a:off x="5553151" y="3600907"/>
            <a:ext cx="190195" cy="190195"/>
          </a:xfrm>
          <a:prstGeom prst="rect">
            <a:avLst/>
          </a:prstGeom>
        </p:spPr>
      </p:pic>
      <p:sp>
        <p:nvSpPr>
          <p:cNvPr id="39" name="Shape 29"/>
          <p:cNvSpPr/>
          <p:nvPr/>
        </p:nvSpPr>
        <p:spPr>
          <a:xfrm>
            <a:off x="6305702" y="3267151"/>
            <a:ext cx="5219395" cy="857707"/>
          </a:xfrm>
          <a:prstGeom prst="roundRect">
            <a:avLst>
              <a:gd name="adj" fmla="val 14215"/>
            </a:avLst>
          </a:prstGeom>
          <a:solidFill>
            <a:srgbClr val="FFFFFF"/>
          </a:solidFill>
          <a:ln w="12700">
            <a:solidFill>
              <a:srgbClr val="E2E8F0"/>
            </a:solidFill>
            <a:prstDash val="solid"/>
          </a:ln>
        </p:spPr>
        <p:txBody>
          <a:bodyPr/>
          <a:lstStyle/>
          <a:p>
            <a:endParaRPr lang="en-US"/>
          </a:p>
        </p:txBody>
      </p:sp>
      <p:sp>
        <p:nvSpPr>
          <p:cNvPr id="40" name="Shape 30"/>
          <p:cNvSpPr/>
          <p:nvPr/>
        </p:nvSpPr>
        <p:spPr>
          <a:xfrm>
            <a:off x="6305702" y="3267151"/>
            <a:ext cx="38405" cy="838505"/>
          </a:xfrm>
          <a:prstGeom prst="rect">
            <a:avLst/>
          </a:prstGeom>
          <a:solidFill>
            <a:srgbClr val="E2E8F0"/>
          </a:solidFill>
          <a:ln w="12700">
            <a:solidFill>
              <a:srgbClr val="FFFFFF">
                <a:alpha val="0"/>
              </a:srgbClr>
            </a:solidFill>
            <a:prstDash val="solid"/>
          </a:ln>
        </p:spPr>
        <p:txBody>
          <a:bodyPr/>
          <a:lstStyle/>
          <a:p>
            <a:endParaRPr lang="en-US"/>
          </a:p>
        </p:txBody>
      </p:sp>
      <p:sp>
        <p:nvSpPr>
          <p:cNvPr id="41" name="Shape 31"/>
          <p:cNvSpPr/>
          <p:nvPr/>
        </p:nvSpPr>
        <p:spPr>
          <a:xfrm>
            <a:off x="6543446" y="3562502"/>
            <a:ext cx="267005" cy="267005"/>
          </a:xfrm>
          <a:prstGeom prst="roundRect">
            <a:avLst>
              <a:gd name="adj" fmla="val 73385"/>
            </a:avLst>
          </a:prstGeom>
          <a:noFill/>
          <a:ln w="25400">
            <a:solidFill>
              <a:srgbClr val="CBD5E1"/>
            </a:solidFill>
            <a:prstDash val="solid"/>
          </a:ln>
        </p:spPr>
        <p:txBody>
          <a:bodyPr/>
          <a:lstStyle/>
          <a:p>
            <a:endParaRPr lang="en-US"/>
          </a:p>
        </p:txBody>
      </p:sp>
      <p:pic>
        <p:nvPicPr>
          <p:cNvPr id="42" name="Image 8" descr="preencoded.png"/>
          <p:cNvPicPr>
            <a:picLocks noChangeAspect="1"/>
          </p:cNvPicPr>
          <p:nvPr/>
        </p:nvPicPr>
        <p:blipFill>
          <a:blip r:embed="rId5"/>
          <a:srcRect t="-1100" b="-1100"/>
          <a:stretch/>
        </p:blipFill>
        <p:spPr>
          <a:xfrm>
            <a:off x="6620256" y="3629254"/>
            <a:ext cx="114300" cy="133502"/>
          </a:xfrm>
          <a:prstGeom prst="rect">
            <a:avLst/>
          </a:prstGeom>
        </p:spPr>
      </p:pic>
      <p:sp>
        <p:nvSpPr>
          <p:cNvPr id="43" name="Text 32"/>
          <p:cNvSpPr txBox="1"/>
          <p:nvPr/>
        </p:nvSpPr>
        <p:spPr>
          <a:xfrm>
            <a:off x="7000646" y="3448202"/>
            <a:ext cx="3791102"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Inter" pitchFamily="34" charset="0"/>
                <a:ea typeface="Inter" pitchFamily="34" charset="-122"/>
                <a:cs typeface="Inter" pitchFamily="34" charset="-120"/>
              </a:rPr>
              <a:t>Professional Tone</a:t>
            </a:r>
            <a:endParaRPr lang="en-US" sz="1300" dirty="0"/>
          </a:p>
        </p:txBody>
      </p:sp>
      <p:sp>
        <p:nvSpPr>
          <p:cNvPr id="44" name="Text 33"/>
          <p:cNvSpPr txBox="1"/>
          <p:nvPr/>
        </p:nvSpPr>
        <p:spPr>
          <a:xfrm>
            <a:off x="7000646" y="3743554"/>
            <a:ext cx="3791102" cy="200254"/>
          </a:xfrm>
          <a:prstGeom prst="rect">
            <a:avLst/>
          </a:prstGeom>
          <a:noFill/>
          <a:ln/>
        </p:spPr>
        <p:txBody>
          <a:bodyPr wrap="square" lIns="0" tIns="0" rIns="0" bIns="0" rtlCol="0" anchor="ctr"/>
          <a:lstStyle/>
          <a:p>
            <a:pPr marL="0" indent="0" algn="l">
              <a:buNone/>
            </a:pPr>
            <a:r>
              <a:rPr lang="en-US" sz="1000" dirty="0">
                <a:solidFill>
                  <a:srgbClr val="64748B"/>
                </a:solidFill>
                <a:latin typeface="Inter" pitchFamily="34" charset="0"/>
                <a:ea typeface="Inter" pitchFamily="34" charset="-122"/>
                <a:cs typeface="Inter" pitchFamily="34" charset="-120"/>
              </a:rPr>
              <a:t>Confident, polite, and no slang.</a:t>
            </a:r>
            <a:endParaRPr lang="en-US" sz="1000" dirty="0"/>
          </a:p>
        </p:txBody>
      </p:sp>
      <p:sp>
        <p:nvSpPr>
          <p:cNvPr id="45" name="Shape 34"/>
          <p:cNvSpPr/>
          <p:nvPr/>
        </p:nvSpPr>
        <p:spPr>
          <a:xfrm>
            <a:off x="10830154" y="3467405"/>
            <a:ext cx="457200" cy="457200"/>
          </a:xfrm>
          <a:prstGeom prst="ellipse">
            <a:avLst/>
          </a:prstGeom>
          <a:solidFill>
            <a:srgbClr val="F8FAFC"/>
          </a:solidFill>
          <a:ln w="12700">
            <a:solidFill>
              <a:srgbClr val="FFFFFF">
                <a:alpha val="0"/>
              </a:srgbClr>
            </a:solidFill>
            <a:prstDash val="solid"/>
          </a:ln>
        </p:spPr>
        <p:txBody>
          <a:bodyPr/>
          <a:lstStyle/>
          <a:p>
            <a:endParaRPr lang="en-US"/>
          </a:p>
        </p:txBody>
      </p:sp>
      <p:pic>
        <p:nvPicPr>
          <p:cNvPr id="46" name="Image 9" descr="preencoded.png"/>
          <p:cNvPicPr>
            <a:picLocks noChangeAspect="1"/>
          </p:cNvPicPr>
          <p:nvPr/>
        </p:nvPicPr>
        <p:blipFill>
          <a:blip r:embed="rId9"/>
          <a:srcRect l="-1648" r="-1648"/>
          <a:stretch/>
        </p:blipFill>
        <p:spPr>
          <a:xfrm>
            <a:off x="10972800" y="3600907"/>
            <a:ext cx="171907" cy="190195"/>
          </a:xfrm>
          <a:prstGeom prst="rect">
            <a:avLst/>
          </a:prstGeom>
        </p:spPr>
      </p:pic>
      <p:sp>
        <p:nvSpPr>
          <p:cNvPr id="47" name="Shape 35"/>
          <p:cNvSpPr/>
          <p:nvPr/>
        </p:nvSpPr>
        <p:spPr>
          <a:xfrm>
            <a:off x="895198" y="4315054"/>
            <a:ext cx="5219395" cy="857707"/>
          </a:xfrm>
          <a:prstGeom prst="roundRect">
            <a:avLst>
              <a:gd name="adj" fmla="val 14215"/>
            </a:avLst>
          </a:prstGeom>
          <a:solidFill>
            <a:srgbClr val="FFFFFF"/>
          </a:solidFill>
          <a:ln w="12700">
            <a:solidFill>
              <a:srgbClr val="E2E8F0"/>
            </a:solidFill>
            <a:prstDash val="solid"/>
          </a:ln>
        </p:spPr>
        <p:txBody>
          <a:bodyPr/>
          <a:lstStyle/>
          <a:p>
            <a:endParaRPr lang="en-US"/>
          </a:p>
        </p:txBody>
      </p:sp>
      <p:sp>
        <p:nvSpPr>
          <p:cNvPr id="48" name="Shape 36"/>
          <p:cNvSpPr/>
          <p:nvPr/>
        </p:nvSpPr>
        <p:spPr>
          <a:xfrm>
            <a:off x="895198" y="4315054"/>
            <a:ext cx="38405" cy="838505"/>
          </a:xfrm>
          <a:prstGeom prst="rect">
            <a:avLst/>
          </a:prstGeom>
          <a:solidFill>
            <a:srgbClr val="E2E8F0"/>
          </a:solidFill>
          <a:ln w="12700">
            <a:solidFill>
              <a:srgbClr val="FFFFFF">
                <a:alpha val="0"/>
              </a:srgbClr>
            </a:solidFill>
            <a:prstDash val="solid"/>
          </a:ln>
        </p:spPr>
        <p:txBody>
          <a:bodyPr/>
          <a:lstStyle/>
          <a:p>
            <a:endParaRPr lang="en-US"/>
          </a:p>
        </p:txBody>
      </p:sp>
      <p:sp>
        <p:nvSpPr>
          <p:cNvPr id="49" name="Shape 37"/>
          <p:cNvSpPr/>
          <p:nvPr/>
        </p:nvSpPr>
        <p:spPr>
          <a:xfrm>
            <a:off x="1133856" y="4610405"/>
            <a:ext cx="267005" cy="267005"/>
          </a:xfrm>
          <a:prstGeom prst="roundRect">
            <a:avLst>
              <a:gd name="adj" fmla="val 73385"/>
            </a:avLst>
          </a:prstGeom>
          <a:noFill/>
          <a:ln w="25400">
            <a:solidFill>
              <a:srgbClr val="CBD5E1"/>
            </a:solidFill>
            <a:prstDash val="solid"/>
          </a:ln>
        </p:spPr>
        <p:txBody>
          <a:bodyPr/>
          <a:lstStyle/>
          <a:p>
            <a:endParaRPr lang="en-US"/>
          </a:p>
        </p:txBody>
      </p:sp>
      <p:pic>
        <p:nvPicPr>
          <p:cNvPr id="50" name="Image 10" descr="preencoded.png"/>
          <p:cNvPicPr>
            <a:picLocks noChangeAspect="1"/>
          </p:cNvPicPr>
          <p:nvPr/>
        </p:nvPicPr>
        <p:blipFill>
          <a:blip r:embed="rId5"/>
          <a:srcRect t="-1100" b="-1100"/>
          <a:stretch/>
        </p:blipFill>
        <p:spPr>
          <a:xfrm>
            <a:off x="1209751" y="4677156"/>
            <a:ext cx="114300" cy="133502"/>
          </a:xfrm>
          <a:prstGeom prst="rect">
            <a:avLst/>
          </a:prstGeom>
        </p:spPr>
      </p:pic>
      <p:sp>
        <p:nvSpPr>
          <p:cNvPr id="51" name="Text 38"/>
          <p:cNvSpPr txBox="1"/>
          <p:nvPr/>
        </p:nvSpPr>
        <p:spPr>
          <a:xfrm>
            <a:off x="1591056" y="4496105"/>
            <a:ext cx="3791102"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Inter" pitchFamily="34" charset="0"/>
                <a:ea typeface="Inter" pitchFamily="34" charset="-122"/>
                <a:cs typeface="Inter" pitchFamily="34" charset="-120"/>
              </a:rPr>
              <a:t>Proofreading</a:t>
            </a:r>
            <a:endParaRPr lang="en-US" sz="1300" dirty="0"/>
          </a:p>
        </p:txBody>
      </p:sp>
      <p:sp>
        <p:nvSpPr>
          <p:cNvPr id="52" name="Text 39"/>
          <p:cNvSpPr txBox="1"/>
          <p:nvPr/>
        </p:nvSpPr>
        <p:spPr>
          <a:xfrm>
            <a:off x="1591056" y="4791456"/>
            <a:ext cx="3791102" cy="200254"/>
          </a:xfrm>
          <a:prstGeom prst="rect">
            <a:avLst/>
          </a:prstGeom>
          <a:noFill/>
          <a:ln/>
        </p:spPr>
        <p:txBody>
          <a:bodyPr wrap="square" lIns="0" tIns="0" rIns="0" bIns="0" rtlCol="0" anchor="ctr"/>
          <a:lstStyle/>
          <a:p>
            <a:pPr marL="0" indent="0" algn="l">
              <a:buNone/>
            </a:pPr>
            <a:r>
              <a:rPr lang="en-US" sz="1000" dirty="0">
                <a:solidFill>
                  <a:srgbClr val="64748B"/>
                </a:solidFill>
                <a:latin typeface="Inter" pitchFamily="34" charset="0"/>
                <a:ea typeface="Inter" pitchFamily="34" charset="-122"/>
                <a:cs typeface="Inter" pitchFamily="34" charset="-120"/>
              </a:rPr>
              <a:t>Zero grammar or spelling errors.</a:t>
            </a:r>
            <a:endParaRPr lang="en-US" sz="1000" dirty="0"/>
          </a:p>
        </p:txBody>
      </p:sp>
      <p:sp>
        <p:nvSpPr>
          <p:cNvPr id="53" name="Shape 40"/>
          <p:cNvSpPr/>
          <p:nvPr/>
        </p:nvSpPr>
        <p:spPr>
          <a:xfrm>
            <a:off x="5419649" y="4515307"/>
            <a:ext cx="457200" cy="457200"/>
          </a:xfrm>
          <a:prstGeom prst="ellipse">
            <a:avLst/>
          </a:prstGeom>
          <a:solidFill>
            <a:srgbClr val="F8FAFC"/>
          </a:solidFill>
          <a:ln w="12700">
            <a:solidFill>
              <a:srgbClr val="FFFFFF">
                <a:alpha val="0"/>
              </a:srgbClr>
            </a:solidFill>
            <a:prstDash val="solid"/>
          </a:ln>
        </p:spPr>
        <p:txBody>
          <a:bodyPr/>
          <a:lstStyle/>
          <a:p>
            <a:endParaRPr lang="en-US"/>
          </a:p>
        </p:txBody>
      </p:sp>
      <p:pic>
        <p:nvPicPr>
          <p:cNvPr id="54" name="Image 11" descr="preencoded.png"/>
          <p:cNvPicPr>
            <a:picLocks noChangeAspect="1"/>
          </p:cNvPicPr>
          <p:nvPr/>
        </p:nvPicPr>
        <p:blipFill>
          <a:blip r:embed="rId10"/>
          <a:srcRect l="-1282" r="-1282"/>
          <a:stretch/>
        </p:blipFill>
        <p:spPr>
          <a:xfrm>
            <a:off x="5538521" y="4647895"/>
            <a:ext cx="219456" cy="190195"/>
          </a:xfrm>
          <a:prstGeom prst="rect">
            <a:avLst/>
          </a:prstGeom>
        </p:spPr>
      </p:pic>
      <p:sp>
        <p:nvSpPr>
          <p:cNvPr id="55" name="Text 41"/>
          <p:cNvSpPr txBox="1"/>
          <p:nvPr/>
        </p:nvSpPr>
        <p:spPr>
          <a:xfrm>
            <a:off x="11269980" y="6057900"/>
            <a:ext cx="758952" cy="571500"/>
          </a:xfrm>
          <a:prstGeom prst="rect">
            <a:avLst/>
          </a:prstGeom>
          <a:noFill/>
          <a:ln/>
        </p:spPr>
        <p:txBody>
          <a:bodyPr wrap="square" lIns="0" tIns="0" rIns="0" bIns="0" rtlCol="0" anchor="ctr"/>
          <a:lstStyle/>
          <a:p>
            <a:pPr marL="0" indent="0" algn="l">
              <a:buNone/>
            </a:pPr>
            <a:r>
              <a:rPr lang="en-US" sz="4500" b="1" dirty="0">
                <a:solidFill>
                  <a:srgbClr val="000000">
                    <a:alpha val="20000"/>
                  </a:srgbClr>
                </a:solidFill>
                <a:latin typeface="Inter" pitchFamily="34" charset="0"/>
                <a:ea typeface="Inter" pitchFamily="34" charset="-122"/>
                <a:cs typeface="Inter" pitchFamily="34" charset="-120"/>
              </a:rPr>
              <a:t>16</a:t>
            </a:r>
            <a:endParaRPr lang="en-US" sz="4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0" y="0"/>
            <a:ext cx="228600" cy="6858000"/>
          </a:xfrm>
          <a:prstGeom prst="rect">
            <a:avLst/>
          </a:prstGeom>
          <a:solidFill>
            <a:srgbClr val="1E3A8A"/>
          </a:solidFill>
          <a:ln w="12700">
            <a:solidFill>
              <a:srgbClr val="FFFFFF">
                <a:alpha val="0"/>
              </a:srgbClr>
            </a:solidFill>
            <a:prstDash val="solid"/>
          </a:ln>
        </p:spPr>
        <p:txBody>
          <a:bodyPr/>
          <a:lstStyle/>
          <a:p>
            <a:endParaRPr lang="en-US"/>
          </a:p>
        </p:txBody>
      </p:sp>
      <p:sp>
        <p:nvSpPr>
          <p:cNvPr id="5" name="Shape 3"/>
          <p:cNvSpPr/>
          <p:nvPr/>
        </p:nvSpPr>
        <p:spPr>
          <a:xfrm>
            <a:off x="9334195" y="0"/>
            <a:ext cx="2857500" cy="1429207"/>
          </a:xfrm>
          <a:custGeom>
            <a:avLst/>
            <a:gdLst/>
            <a:ahLst/>
            <a:cxnLst/>
            <a:rect l="l" t="t" r="r" b="b"/>
            <a:pathLst>
              <a:path w="2857500" h="1429207">
                <a:moveTo>
                  <a:pt x="857250" y="0"/>
                </a:moveTo>
                <a:lnTo>
                  <a:pt x="2857500" y="0"/>
                </a:lnTo>
                <a:lnTo>
                  <a:pt x="2857500" y="1429207"/>
                </a:lnTo>
                <a:lnTo>
                  <a:pt x="0" y="0"/>
                </a:lnTo>
                <a:close/>
              </a:path>
            </a:pathLst>
          </a:custGeom>
          <a:solidFill>
            <a:srgbClr val="EFF6FF"/>
          </a:solidFill>
          <a:ln/>
        </p:spPr>
        <p:txBody>
          <a:bodyPr/>
          <a:lstStyle/>
          <a:p>
            <a:endParaRPr lang="en-US"/>
          </a:p>
        </p:txBody>
      </p:sp>
      <p:sp>
        <p:nvSpPr>
          <p:cNvPr id="6" name="Shape 4"/>
          <p:cNvSpPr/>
          <p:nvPr/>
        </p:nvSpPr>
        <p:spPr>
          <a:xfrm>
            <a:off x="10287000" y="0"/>
            <a:ext cx="952805" cy="761695"/>
          </a:xfrm>
          <a:prstGeom prst="rect">
            <a:avLst/>
          </a:prstGeom>
          <a:solidFill>
            <a:srgbClr val="3B82F6">
              <a:alpha val="10000"/>
            </a:srgbClr>
          </a:solidFill>
          <a:ln w="12700">
            <a:solidFill>
              <a:srgbClr val="FFFFFF">
                <a:alpha val="0"/>
              </a:srgbClr>
            </a:solidFill>
            <a:prstDash val="solid"/>
          </a:ln>
        </p:spPr>
        <p:txBody>
          <a:bodyPr/>
          <a:lstStyle/>
          <a:p>
            <a:endParaRPr lang="en-US"/>
          </a:p>
        </p:txBody>
      </p:sp>
      <p:sp>
        <p:nvSpPr>
          <p:cNvPr id="7" name="Text 5"/>
          <p:cNvSpPr txBox="1"/>
          <p:nvPr/>
        </p:nvSpPr>
        <p:spPr>
          <a:xfrm>
            <a:off x="895198" y="476402"/>
            <a:ext cx="10744200" cy="191110"/>
          </a:xfrm>
          <a:prstGeom prst="rect">
            <a:avLst/>
          </a:prstGeom>
          <a:noFill/>
          <a:ln/>
        </p:spPr>
        <p:txBody>
          <a:bodyPr wrap="square" lIns="0" tIns="0" rIns="0" bIns="0" rtlCol="0" anchor="ctr"/>
          <a:lstStyle/>
          <a:p>
            <a:pPr marL="0" indent="0" algn="l">
              <a:buNone/>
            </a:pPr>
            <a:r>
              <a:rPr lang="en-US" sz="1000" b="1" kern="0" spc="105" dirty="0">
                <a:solidFill>
                  <a:srgbClr val="1D4ED8"/>
                </a:solidFill>
                <a:latin typeface="Inter" pitchFamily="34" charset="0"/>
                <a:ea typeface="Inter" pitchFamily="34" charset="-122"/>
                <a:cs typeface="Inter" pitchFamily="34" charset="-120"/>
              </a:rPr>
              <a:t>Module 8 Summary</a:t>
            </a:r>
            <a:endParaRPr lang="en-US" sz="1000" dirty="0"/>
          </a:p>
        </p:txBody>
      </p:sp>
      <p:sp>
        <p:nvSpPr>
          <p:cNvPr id="8" name="Text 6"/>
          <p:cNvSpPr txBox="1"/>
          <p:nvPr/>
        </p:nvSpPr>
        <p:spPr>
          <a:xfrm>
            <a:off x="895198" y="743407"/>
            <a:ext cx="10821010" cy="381305"/>
          </a:xfrm>
          <a:prstGeom prst="rect">
            <a:avLst/>
          </a:prstGeom>
          <a:noFill/>
          <a:ln/>
        </p:spPr>
        <p:txBody>
          <a:bodyPr wrap="square" lIns="0" tIns="0" rIns="0" bIns="0" rtlCol="0" anchor="ctr"/>
          <a:lstStyle/>
          <a:p>
            <a:pPr marL="0" indent="0" algn="l">
              <a:buNone/>
            </a:pPr>
            <a:r>
              <a:rPr lang="en-US" sz="2700" b="1" dirty="0">
                <a:solidFill>
                  <a:srgbClr val="000000"/>
                </a:solidFill>
                <a:latin typeface="Inter" pitchFamily="34" charset="0"/>
                <a:ea typeface="Inter" pitchFamily="34" charset="-122"/>
                <a:cs typeface="Inter" pitchFamily="34" charset="-120"/>
              </a:rPr>
              <a:t>Key Takeaways</a:t>
            </a:r>
            <a:endParaRPr lang="en-US" sz="2700" dirty="0"/>
          </a:p>
        </p:txBody>
      </p:sp>
      <p:pic>
        <p:nvPicPr>
          <p:cNvPr id="9" name="Image 0" descr="preencoded.png"/>
          <p:cNvPicPr>
            <a:picLocks noChangeAspect="1"/>
          </p:cNvPicPr>
          <p:nvPr/>
        </p:nvPicPr>
        <p:blipFill>
          <a:blip r:embed="rId3"/>
          <a:srcRect t="-420" b="-420"/>
          <a:stretch/>
        </p:blipFill>
        <p:spPr>
          <a:xfrm>
            <a:off x="895198" y="1276502"/>
            <a:ext cx="761695" cy="57607"/>
          </a:xfrm>
          <a:prstGeom prst="rect">
            <a:avLst/>
          </a:prstGeom>
        </p:spPr>
      </p:pic>
      <p:sp>
        <p:nvSpPr>
          <p:cNvPr id="10" name="Shape 7"/>
          <p:cNvSpPr/>
          <p:nvPr/>
        </p:nvSpPr>
        <p:spPr>
          <a:xfrm>
            <a:off x="895198" y="6267298"/>
            <a:ext cx="10629900" cy="9144"/>
          </a:xfrm>
          <a:prstGeom prst="rect">
            <a:avLst/>
          </a:prstGeom>
          <a:solidFill>
            <a:srgbClr val="E2E8F0"/>
          </a:solidFill>
          <a:ln w="12700">
            <a:solidFill>
              <a:srgbClr val="E2E8F0">
                <a:alpha val="0"/>
              </a:srgbClr>
            </a:solidFill>
            <a:prstDash val="solid"/>
          </a:ln>
        </p:spPr>
        <p:txBody>
          <a:bodyPr/>
          <a:lstStyle/>
          <a:p>
            <a:endParaRPr lang="en-US"/>
          </a:p>
        </p:txBody>
      </p:sp>
      <p:sp>
        <p:nvSpPr>
          <p:cNvPr id="11" name="Text 8"/>
          <p:cNvSpPr txBox="1"/>
          <p:nvPr/>
        </p:nvSpPr>
        <p:spPr>
          <a:xfrm>
            <a:off x="1180490" y="6558077"/>
            <a:ext cx="2869387" cy="200254"/>
          </a:xfrm>
          <a:prstGeom prst="rect">
            <a:avLst/>
          </a:prstGeom>
          <a:noFill/>
          <a:ln/>
        </p:spPr>
        <p:txBody>
          <a:bodyPr wrap="square" lIns="0" tIns="0" rIns="0" bIns="0" rtlCol="0" anchor="ctr"/>
          <a:lstStyle/>
          <a:p>
            <a:pPr marL="0" indent="0" algn="l">
              <a:buNone/>
            </a:pPr>
            <a:r>
              <a:rPr lang="en-US" sz="1000" dirty="0">
                <a:solidFill>
                  <a:srgbClr val="94A3B8"/>
                </a:solidFill>
                <a:latin typeface="Inter" pitchFamily="34" charset="0"/>
                <a:ea typeface="Inter" pitchFamily="34" charset="-122"/>
                <a:cs typeface="Inter" pitchFamily="34" charset="-120"/>
              </a:rPr>
              <a:t> High-Impact Professional Communication</a:t>
            </a:r>
            <a:endParaRPr lang="en-US" sz="1000" dirty="0"/>
          </a:p>
        </p:txBody>
      </p:sp>
      <p:pic>
        <p:nvPicPr>
          <p:cNvPr id="12" name="Image 1" descr="preencoded.png"/>
          <p:cNvPicPr>
            <a:picLocks noChangeAspect="1"/>
          </p:cNvPicPr>
          <p:nvPr/>
        </p:nvPicPr>
        <p:blipFill>
          <a:blip r:embed="rId4"/>
          <a:srcRect l="-1507" r="-1507"/>
          <a:stretch/>
        </p:blipFill>
        <p:spPr>
          <a:xfrm>
            <a:off x="895198" y="6593738"/>
            <a:ext cx="171907" cy="133502"/>
          </a:xfrm>
          <a:prstGeom prst="rect">
            <a:avLst/>
          </a:prstGeom>
        </p:spPr>
      </p:pic>
      <p:sp>
        <p:nvSpPr>
          <p:cNvPr id="13" name="Shape 9"/>
          <p:cNvSpPr/>
          <p:nvPr/>
        </p:nvSpPr>
        <p:spPr>
          <a:xfrm>
            <a:off x="895198" y="1695298"/>
            <a:ext cx="5171846" cy="2143354"/>
          </a:xfrm>
          <a:prstGeom prst="roundRect">
            <a:avLst>
              <a:gd name="adj" fmla="val 3034"/>
            </a:avLst>
          </a:prstGeom>
          <a:solidFill>
            <a:srgbClr val="FFFFFF"/>
          </a:solidFill>
          <a:ln w="12700">
            <a:solidFill>
              <a:srgbClr val="E2E8F0"/>
            </a:solidFill>
            <a:prstDash val="solid"/>
          </a:ln>
          <a:effectLst>
            <a:outerShdw blurRad="63500" dist="38100" dir="16200000" algn="bl" rotWithShape="0">
              <a:srgbClr val="000000">
                <a:alpha val="5000"/>
              </a:srgbClr>
            </a:outerShdw>
          </a:effectLst>
        </p:spPr>
        <p:txBody>
          <a:bodyPr/>
          <a:lstStyle/>
          <a:p>
            <a:endParaRPr lang="en-US"/>
          </a:p>
        </p:txBody>
      </p:sp>
      <p:pic>
        <p:nvPicPr>
          <p:cNvPr id="14" name="Image 2" descr="preencoded.png"/>
          <p:cNvPicPr>
            <a:picLocks noChangeAspect="1"/>
          </p:cNvPicPr>
          <p:nvPr/>
        </p:nvPicPr>
        <p:blipFill>
          <a:blip r:embed="rId5"/>
          <a:srcRect t="-404" b="-404"/>
          <a:stretch/>
        </p:blipFill>
        <p:spPr>
          <a:xfrm>
            <a:off x="905256" y="1705356"/>
            <a:ext cx="5152644" cy="57607"/>
          </a:xfrm>
          <a:prstGeom prst="rect">
            <a:avLst/>
          </a:prstGeom>
        </p:spPr>
      </p:pic>
      <p:sp>
        <p:nvSpPr>
          <p:cNvPr id="15" name="Text 10"/>
          <p:cNvSpPr txBox="1"/>
          <p:nvPr/>
        </p:nvSpPr>
        <p:spPr>
          <a:xfrm>
            <a:off x="5648249" y="2876702"/>
            <a:ext cx="749808" cy="1143000"/>
          </a:xfrm>
          <a:prstGeom prst="rect">
            <a:avLst/>
          </a:prstGeom>
          <a:noFill/>
          <a:ln/>
        </p:spPr>
        <p:txBody>
          <a:bodyPr wrap="square" lIns="0" tIns="0" rIns="0" bIns="0" rtlCol="0" anchor="ctr"/>
          <a:lstStyle/>
          <a:p>
            <a:pPr marL="0" indent="0" algn="l">
              <a:buNone/>
            </a:pPr>
            <a:r>
              <a:rPr lang="en-US" sz="9000" b="1" dirty="0">
                <a:solidFill>
                  <a:srgbClr val="F1F5F9">
                    <a:alpha val="50000"/>
                  </a:srgbClr>
                </a:solidFill>
                <a:latin typeface="Inter" pitchFamily="34" charset="0"/>
                <a:ea typeface="Inter" pitchFamily="34" charset="-122"/>
                <a:cs typeface="Inter" pitchFamily="34" charset="-120"/>
              </a:rPr>
              <a:t>1</a:t>
            </a:r>
            <a:endParaRPr lang="en-US" sz="9000" dirty="0"/>
          </a:p>
        </p:txBody>
      </p:sp>
      <p:sp>
        <p:nvSpPr>
          <p:cNvPr id="16" name="Shape 11"/>
          <p:cNvSpPr/>
          <p:nvPr/>
        </p:nvSpPr>
        <p:spPr>
          <a:xfrm>
            <a:off x="6353251" y="1695298"/>
            <a:ext cx="5171846" cy="2143354"/>
          </a:xfrm>
          <a:prstGeom prst="roundRect">
            <a:avLst>
              <a:gd name="adj" fmla="val 3034"/>
            </a:avLst>
          </a:prstGeom>
          <a:solidFill>
            <a:srgbClr val="FFFFFF"/>
          </a:solidFill>
          <a:ln w="12700">
            <a:solidFill>
              <a:srgbClr val="E2E8F0"/>
            </a:solidFill>
            <a:prstDash val="solid"/>
          </a:ln>
          <a:effectLst>
            <a:outerShdw blurRad="63500" dist="38100" dir="16200000" algn="bl" rotWithShape="0">
              <a:srgbClr val="000000">
                <a:alpha val="5000"/>
              </a:srgbClr>
            </a:outerShdw>
          </a:effectLst>
        </p:spPr>
        <p:txBody>
          <a:bodyPr/>
          <a:lstStyle/>
          <a:p>
            <a:endParaRPr lang="en-US"/>
          </a:p>
        </p:txBody>
      </p:sp>
      <p:pic>
        <p:nvPicPr>
          <p:cNvPr id="17" name="Image 3" descr="preencoded.png"/>
          <p:cNvPicPr>
            <a:picLocks noChangeAspect="1"/>
          </p:cNvPicPr>
          <p:nvPr/>
        </p:nvPicPr>
        <p:blipFill>
          <a:blip r:embed="rId6"/>
          <a:srcRect t="-404" b="-404"/>
          <a:stretch/>
        </p:blipFill>
        <p:spPr>
          <a:xfrm>
            <a:off x="6362395" y="1705356"/>
            <a:ext cx="5152644" cy="57607"/>
          </a:xfrm>
          <a:prstGeom prst="rect">
            <a:avLst/>
          </a:prstGeom>
        </p:spPr>
      </p:pic>
      <p:sp>
        <p:nvSpPr>
          <p:cNvPr id="18" name="Text 12"/>
          <p:cNvSpPr txBox="1"/>
          <p:nvPr/>
        </p:nvSpPr>
        <p:spPr>
          <a:xfrm>
            <a:off x="10882274" y="2876702"/>
            <a:ext cx="810158" cy="1143000"/>
          </a:xfrm>
          <a:prstGeom prst="rect">
            <a:avLst/>
          </a:prstGeom>
          <a:noFill/>
          <a:ln/>
        </p:spPr>
        <p:txBody>
          <a:bodyPr wrap="square" lIns="0" tIns="0" rIns="0" bIns="0" rtlCol="0" anchor="ctr"/>
          <a:lstStyle/>
          <a:p>
            <a:pPr marL="0" indent="0" algn="l">
              <a:buNone/>
            </a:pPr>
            <a:r>
              <a:rPr lang="en-US" sz="9000" b="1" dirty="0">
                <a:solidFill>
                  <a:srgbClr val="F1F5F9">
                    <a:alpha val="50000"/>
                  </a:srgbClr>
                </a:solidFill>
                <a:latin typeface="Inter" pitchFamily="34" charset="0"/>
                <a:ea typeface="Inter" pitchFamily="34" charset="-122"/>
                <a:cs typeface="Inter" pitchFamily="34" charset="-120"/>
              </a:rPr>
              <a:t>2</a:t>
            </a:r>
            <a:endParaRPr lang="en-US" sz="9000" dirty="0"/>
          </a:p>
        </p:txBody>
      </p:sp>
      <p:sp>
        <p:nvSpPr>
          <p:cNvPr id="19" name="Shape 13"/>
          <p:cNvSpPr/>
          <p:nvPr/>
        </p:nvSpPr>
        <p:spPr>
          <a:xfrm>
            <a:off x="895198" y="4123944"/>
            <a:ext cx="5171846" cy="2143354"/>
          </a:xfrm>
          <a:prstGeom prst="roundRect">
            <a:avLst>
              <a:gd name="adj" fmla="val 3034"/>
            </a:avLst>
          </a:prstGeom>
          <a:solidFill>
            <a:srgbClr val="FFFFFF"/>
          </a:solidFill>
          <a:ln w="12700">
            <a:solidFill>
              <a:srgbClr val="E2E8F0"/>
            </a:solidFill>
            <a:prstDash val="solid"/>
          </a:ln>
          <a:effectLst>
            <a:outerShdw blurRad="63500" dist="38100" dir="16200000" algn="bl" rotWithShape="0">
              <a:srgbClr val="000000">
                <a:alpha val="5000"/>
              </a:srgbClr>
            </a:outerShdw>
          </a:effectLst>
        </p:spPr>
        <p:txBody>
          <a:bodyPr/>
          <a:lstStyle/>
          <a:p>
            <a:endParaRPr lang="en-US"/>
          </a:p>
        </p:txBody>
      </p:sp>
      <p:pic>
        <p:nvPicPr>
          <p:cNvPr id="20" name="Image 4" descr="preencoded.png"/>
          <p:cNvPicPr>
            <a:picLocks noChangeAspect="1"/>
          </p:cNvPicPr>
          <p:nvPr/>
        </p:nvPicPr>
        <p:blipFill>
          <a:blip r:embed="rId7"/>
          <a:srcRect t="-404" b="-404"/>
          <a:stretch/>
        </p:blipFill>
        <p:spPr>
          <a:xfrm>
            <a:off x="905256" y="4134002"/>
            <a:ext cx="5152644" cy="57607"/>
          </a:xfrm>
          <a:prstGeom prst="rect">
            <a:avLst/>
          </a:prstGeom>
        </p:spPr>
      </p:pic>
      <p:sp>
        <p:nvSpPr>
          <p:cNvPr id="21" name="Text 14"/>
          <p:cNvSpPr txBox="1"/>
          <p:nvPr/>
        </p:nvSpPr>
        <p:spPr>
          <a:xfrm>
            <a:off x="5402275" y="5305349"/>
            <a:ext cx="829361" cy="1143000"/>
          </a:xfrm>
          <a:prstGeom prst="rect">
            <a:avLst/>
          </a:prstGeom>
          <a:noFill/>
          <a:ln/>
        </p:spPr>
        <p:txBody>
          <a:bodyPr wrap="square" lIns="0" tIns="0" rIns="0" bIns="0" rtlCol="0" anchor="ctr"/>
          <a:lstStyle/>
          <a:p>
            <a:pPr marL="0" indent="0" algn="l">
              <a:buNone/>
            </a:pPr>
            <a:r>
              <a:rPr lang="en-US" sz="9000" b="1" dirty="0">
                <a:solidFill>
                  <a:srgbClr val="F1F5F9">
                    <a:alpha val="50000"/>
                  </a:srgbClr>
                </a:solidFill>
                <a:latin typeface="Inter" pitchFamily="34" charset="0"/>
                <a:ea typeface="Inter" pitchFamily="34" charset="-122"/>
                <a:cs typeface="Inter" pitchFamily="34" charset="-120"/>
              </a:rPr>
              <a:t>3</a:t>
            </a:r>
            <a:endParaRPr lang="en-US" sz="9000" dirty="0"/>
          </a:p>
        </p:txBody>
      </p:sp>
      <p:sp>
        <p:nvSpPr>
          <p:cNvPr id="22" name="Shape 15"/>
          <p:cNvSpPr/>
          <p:nvPr/>
        </p:nvSpPr>
        <p:spPr>
          <a:xfrm>
            <a:off x="6353251" y="4123944"/>
            <a:ext cx="5171846" cy="2143354"/>
          </a:xfrm>
          <a:prstGeom prst="roundRect">
            <a:avLst>
              <a:gd name="adj" fmla="val 3034"/>
            </a:avLst>
          </a:prstGeom>
          <a:solidFill>
            <a:srgbClr val="FFFFFF"/>
          </a:solidFill>
          <a:ln w="12700">
            <a:solidFill>
              <a:srgbClr val="E2E8F0"/>
            </a:solidFill>
            <a:prstDash val="solid"/>
          </a:ln>
          <a:effectLst>
            <a:outerShdw blurRad="63500" dist="38100" dir="16200000" algn="bl" rotWithShape="0">
              <a:srgbClr val="000000">
                <a:alpha val="5000"/>
              </a:srgbClr>
            </a:outerShdw>
          </a:effectLst>
        </p:spPr>
        <p:txBody>
          <a:bodyPr/>
          <a:lstStyle/>
          <a:p>
            <a:endParaRPr lang="en-US"/>
          </a:p>
        </p:txBody>
      </p:sp>
      <p:pic>
        <p:nvPicPr>
          <p:cNvPr id="23" name="Image 5" descr="preencoded.png"/>
          <p:cNvPicPr>
            <a:picLocks noChangeAspect="1"/>
          </p:cNvPicPr>
          <p:nvPr/>
        </p:nvPicPr>
        <p:blipFill>
          <a:blip r:embed="rId8"/>
          <a:srcRect t="-404" b="-404"/>
          <a:stretch/>
        </p:blipFill>
        <p:spPr>
          <a:xfrm>
            <a:off x="6362395" y="4134002"/>
            <a:ext cx="5152644" cy="57607"/>
          </a:xfrm>
          <a:prstGeom prst="rect">
            <a:avLst/>
          </a:prstGeom>
        </p:spPr>
      </p:pic>
      <p:sp>
        <p:nvSpPr>
          <p:cNvPr id="24" name="Text 16"/>
          <p:cNvSpPr txBox="1"/>
          <p:nvPr/>
        </p:nvSpPr>
        <p:spPr>
          <a:xfrm>
            <a:off x="10823753" y="5305349"/>
            <a:ext cx="866851" cy="1143000"/>
          </a:xfrm>
          <a:prstGeom prst="rect">
            <a:avLst/>
          </a:prstGeom>
          <a:noFill/>
          <a:ln/>
        </p:spPr>
        <p:txBody>
          <a:bodyPr wrap="square" lIns="0" tIns="0" rIns="0" bIns="0" rtlCol="0" anchor="ctr"/>
          <a:lstStyle/>
          <a:p>
            <a:pPr marL="0" indent="0" algn="l">
              <a:buNone/>
            </a:pPr>
            <a:r>
              <a:rPr lang="en-US" sz="9000" b="1" dirty="0">
                <a:solidFill>
                  <a:srgbClr val="F1F5F9">
                    <a:alpha val="50000"/>
                  </a:srgbClr>
                </a:solidFill>
                <a:latin typeface="Inter" pitchFamily="34" charset="0"/>
                <a:ea typeface="Inter" pitchFamily="34" charset="-122"/>
                <a:cs typeface="Inter" pitchFamily="34" charset="-120"/>
              </a:rPr>
              <a:t>4</a:t>
            </a:r>
            <a:endParaRPr lang="en-US" sz="9000" dirty="0"/>
          </a:p>
        </p:txBody>
      </p:sp>
      <p:sp>
        <p:nvSpPr>
          <p:cNvPr id="25" name="Text 17"/>
          <p:cNvSpPr txBox="1"/>
          <p:nvPr/>
        </p:nvSpPr>
        <p:spPr>
          <a:xfrm>
            <a:off x="11177626" y="6467551"/>
            <a:ext cx="453542" cy="381305"/>
          </a:xfrm>
          <a:prstGeom prst="rect">
            <a:avLst/>
          </a:prstGeom>
          <a:noFill/>
          <a:ln/>
        </p:spPr>
        <p:txBody>
          <a:bodyPr wrap="square" lIns="0" tIns="0" rIns="0" bIns="0" rtlCol="0" anchor="ctr"/>
          <a:lstStyle/>
          <a:p>
            <a:pPr marL="0" indent="0" algn="l">
              <a:buNone/>
            </a:pPr>
            <a:r>
              <a:rPr lang="en-US" sz="2700" b="1" dirty="0">
                <a:solidFill>
                  <a:srgbClr val="94A3B8">
                    <a:alpha val="50000"/>
                  </a:srgbClr>
                </a:solidFill>
                <a:latin typeface="Inter" pitchFamily="34" charset="0"/>
                <a:ea typeface="Inter" pitchFamily="34" charset="-122"/>
                <a:cs typeface="Inter" pitchFamily="34" charset="-120"/>
              </a:rPr>
              <a:t>17</a:t>
            </a:r>
            <a:endParaRPr lang="en-US" sz="2700" dirty="0"/>
          </a:p>
        </p:txBody>
      </p:sp>
      <p:sp>
        <p:nvSpPr>
          <p:cNvPr id="26" name="Shape 18"/>
          <p:cNvSpPr/>
          <p:nvPr/>
        </p:nvSpPr>
        <p:spPr>
          <a:xfrm>
            <a:off x="1190549" y="1990649"/>
            <a:ext cx="533095" cy="533095"/>
          </a:xfrm>
          <a:prstGeom prst="roundRect">
            <a:avLst>
              <a:gd name="adj" fmla="val 36756"/>
            </a:avLst>
          </a:prstGeom>
          <a:solidFill>
            <a:srgbClr val="EFF6FF"/>
          </a:solidFill>
          <a:ln w="12700">
            <a:solidFill>
              <a:srgbClr val="FFFFFF">
                <a:alpha val="0"/>
              </a:srgbClr>
            </a:solidFill>
            <a:prstDash val="solid"/>
          </a:ln>
        </p:spPr>
        <p:txBody>
          <a:bodyPr/>
          <a:lstStyle/>
          <a:p>
            <a:endParaRPr lang="en-US"/>
          </a:p>
        </p:txBody>
      </p:sp>
      <p:pic>
        <p:nvPicPr>
          <p:cNvPr id="27" name="Image 6" descr="preencoded.png"/>
          <p:cNvPicPr>
            <a:picLocks noChangeAspect="1"/>
          </p:cNvPicPr>
          <p:nvPr/>
        </p:nvPicPr>
        <p:blipFill>
          <a:blip r:embed="rId9"/>
          <a:srcRect l="-80" r="-80"/>
          <a:stretch/>
        </p:blipFill>
        <p:spPr>
          <a:xfrm>
            <a:off x="1314907" y="2143354"/>
            <a:ext cx="286207" cy="228600"/>
          </a:xfrm>
          <a:prstGeom prst="rect">
            <a:avLst/>
          </a:prstGeom>
        </p:spPr>
      </p:pic>
      <p:sp>
        <p:nvSpPr>
          <p:cNvPr id="28" name="Text 19"/>
          <p:cNvSpPr txBox="1"/>
          <p:nvPr/>
        </p:nvSpPr>
        <p:spPr>
          <a:xfrm>
            <a:off x="1190549" y="2714854"/>
            <a:ext cx="4696358" cy="286207"/>
          </a:xfrm>
          <a:prstGeom prst="rect">
            <a:avLst/>
          </a:prstGeom>
          <a:noFill/>
          <a:ln/>
        </p:spPr>
        <p:txBody>
          <a:bodyPr wrap="square" lIns="0" tIns="0" rIns="0" bIns="0" rtlCol="0" anchor="ctr"/>
          <a:lstStyle/>
          <a:p>
            <a:pPr marL="0" indent="0" algn="l">
              <a:buNone/>
            </a:pPr>
            <a:r>
              <a:rPr lang="en-US" sz="1500" b="1" dirty="0">
                <a:solidFill>
                  <a:srgbClr val="1E293B"/>
                </a:solidFill>
                <a:latin typeface="Inter" pitchFamily="34" charset="0"/>
                <a:ea typeface="Inter" pitchFamily="34" charset="-122"/>
                <a:cs typeface="Inter" pitchFamily="34" charset="-120"/>
              </a:rPr>
              <a:t>Audience-First Mindset</a:t>
            </a:r>
            <a:endParaRPr lang="en-US" sz="1500" dirty="0"/>
          </a:p>
        </p:txBody>
      </p:sp>
      <p:sp>
        <p:nvSpPr>
          <p:cNvPr id="29" name="Text 20"/>
          <p:cNvSpPr txBox="1"/>
          <p:nvPr/>
        </p:nvSpPr>
        <p:spPr>
          <a:xfrm>
            <a:off x="1190549" y="3114446"/>
            <a:ext cx="4657954" cy="685800"/>
          </a:xfrm>
          <a:prstGeom prst="rect">
            <a:avLst/>
          </a:prstGeom>
          <a:noFill/>
          <a:ln/>
        </p:spPr>
        <p:txBody>
          <a:bodyPr wrap="square" lIns="0" tIns="0" rIns="0" bIns="0" rtlCol="0" anchor="t"/>
          <a:lstStyle/>
          <a:p>
            <a:pPr marL="0" indent="0" algn="l">
              <a:buNone/>
            </a:pPr>
            <a:r>
              <a:rPr lang="en-US" sz="1100" dirty="0">
                <a:solidFill>
                  <a:srgbClr val="64748B"/>
                </a:solidFill>
                <a:latin typeface="Inter" pitchFamily="34" charset="0"/>
                <a:ea typeface="Inter" pitchFamily="34" charset="-122"/>
                <a:cs typeface="Inter" pitchFamily="34" charset="-120"/>
              </a:rPr>
              <a:t>Presentations aren't about you; they are about what the audience needs to know and do. Structure your message logically to guide them from a hook to a decision.</a:t>
            </a:r>
            <a:endParaRPr lang="en-US" sz="1100" dirty="0"/>
          </a:p>
        </p:txBody>
      </p:sp>
      <p:sp>
        <p:nvSpPr>
          <p:cNvPr id="30" name="Shape 21"/>
          <p:cNvSpPr/>
          <p:nvPr/>
        </p:nvSpPr>
        <p:spPr>
          <a:xfrm>
            <a:off x="6648602" y="1990649"/>
            <a:ext cx="533095" cy="533095"/>
          </a:xfrm>
          <a:prstGeom prst="roundRect">
            <a:avLst>
              <a:gd name="adj" fmla="val 36756"/>
            </a:avLst>
          </a:prstGeom>
          <a:solidFill>
            <a:srgbClr val="ECFEFF"/>
          </a:solidFill>
          <a:ln w="12700">
            <a:solidFill>
              <a:srgbClr val="FFFFFF">
                <a:alpha val="0"/>
              </a:srgbClr>
            </a:solidFill>
            <a:prstDash val="solid"/>
          </a:ln>
        </p:spPr>
        <p:txBody>
          <a:bodyPr/>
          <a:lstStyle/>
          <a:p>
            <a:endParaRPr lang="en-US"/>
          </a:p>
        </p:txBody>
      </p:sp>
      <p:pic>
        <p:nvPicPr>
          <p:cNvPr id="31" name="Image 7" descr="preencoded.png"/>
          <p:cNvPicPr>
            <a:picLocks noChangeAspect="1"/>
          </p:cNvPicPr>
          <p:nvPr/>
        </p:nvPicPr>
        <p:blipFill>
          <a:blip r:embed="rId10"/>
          <a:srcRect t="-45" b="-45"/>
          <a:stretch/>
        </p:blipFill>
        <p:spPr>
          <a:xfrm>
            <a:off x="6786677" y="2143354"/>
            <a:ext cx="256946" cy="228600"/>
          </a:xfrm>
          <a:prstGeom prst="rect">
            <a:avLst/>
          </a:prstGeom>
        </p:spPr>
      </p:pic>
      <p:sp>
        <p:nvSpPr>
          <p:cNvPr id="32" name="Text 22"/>
          <p:cNvSpPr txBox="1"/>
          <p:nvPr/>
        </p:nvSpPr>
        <p:spPr>
          <a:xfrm>
            <a:off x="6648602" y="2714854"/>
            <a:ext cx="4696358" cy="286207"/>
          </a:xfrm>
          <a:prstGeom prst="rect">
            <a:avLst/>
          </a:prstGeom>
          <a:noFill/>
          <a:ln/>
        </p:spPr>
        <p:txBody>
          <a:bodyPr wrap="square" lIns="0" tIns="0" rIns="0" bIns="0" rtlCol="0" anchor="ctr"/>
          <a:lstStyle/>
          <a:p>
            <a:pPr marL="0" indent="0" algn="l">
              <a:buNone/>
            </a:pPr>
            <a:r>
              <a:rPr lang="en-US" sz="1500" b="1" dirty="0">
                <a:solidFill>
                  <a:srgbClr val="1E293B"/>
                </a:solidFill>
                <a:latin typeface="Inter" pitchFamily="34" charset="0"/>
                <a:ea typeface="Inter" pitchFamily="34" charset="-122"/>
                <a:cs typeface="Inter" pitchFamily="34" charset="-120"/>
              </a:rPr>
              <a:t>Visuals Support Words</a:t>
            </a:r>
            <a:endParaRPr lang="en-US" sz="1500" dirty="0"/>
          </a:p>
        </p:txBody>
      </p:sp>
      <p:sp>
        <p:nvSpPr>
          <p:cNvPr id="33" name="Text 23"/>
          <p:cNvSpPr txBox="1"/>
          <p:nvPr/>
        </p:nvSpPr>
        <p:spPr>
          <a:xfrm>
            <a:off x="6648602" y="3114446"/>
            <a:ext cx="4657954" cy="685800"/>
          </a:xfrm>
          <a:prstGeom prst="rect">
            <a:avLst/>
          </a:prstGeom>
          <a:noFill/>
          <a:ln/>
        </p:spPr>
        <p:txBody>
          <a:bodyPr wrap="square" lIns="0" tIns="0" rIns="0" bIns="0" rtlCol="0" anchor="t"/>
          <a:lstStyle/>
          <a:p>
            <a:pPr marL="0" indent="0" algn="l">
              <a:buNone/>
            </a:pPr>
            <a:r>
              <a:rPr lang="en-US" sz="1100" dirty="0">
                <a:solidFill>
                  <a:srgbClr val="64748B"/>
                </a:solidFill>
                <a:latin typeface="Inter" pitchFamily="34" charset="0"/>
                <a:ea typeface="Inter" pitchFamily="34" charset="-122"/>
                <a:cs typeface="Inter" pitchFamily="34" charset="-120"/>
              </a:rPr>
              <a:t>Adhere to design rules: one idea per slide, headline-style takeaways, and minimal text. Use visuals to enhance understanding, not just to decorate.</a:t>
            </a:r>
            <a:endParaRPr lang="en-US" sz="1100" dirty="0"/>
          </a:p>
        </p:txBody>
      </p:sp>
      <p:sp>
        <p:nvSpPr>
          <p:cNvPr id="34" name="Shape 24"/>
          <p:cNvSpPr/>
          <p:nvPr/>
        </p:nvSpPr>
        <p:spPr>
          <a:xfrm>
            <a:off x="1190549" y="4419295"/>
            <a:ext cx="533095" cy="533095"/>
          </a:xfrm>
          <a:prstGeom prst="roundRect">
            <a:avLst>
              <a:gd name="adj" fmla="val 36756"/>
            </a:avLst>
          </a:prstGeom>
          <a:solidFill>
            <a:srgbClr val="EEF2FF"/>
          </a:solidFill>
          <a:ln w="12700">
            <a:solidFill>
              <a:srgbClr val="FFFFFF">
                <a:alpha val="0"/>
              </a:srgbClr>
            </a:solidFill>
            <a:prstDash val="solid"/>
          </a:ln>
        </p:spPr>
        <p:txBody>
          <a:bodyPr/>
          <a:lstStyle/>
          <a:p>
            <a:endParaRPr lang="en-US"/>
          </a:p>
        </p:txBody>
      </p:sp>
      <p:pic>
        <p:nvPicPr>
          <p:cNvPr id="35" name="Image 8" descr="preencoded.png"/>
          <p:cNvPicPr>
            <a:picLocks noChangeAspect="1"/>
          </p:cNvPicPr>
          <p:nvPr/>
        </p:nvPicPr>
        <p:blipFill>
          <a:blip r:embed="rId11"/>
          <a:srcRect t="-45" b="-45"/>
          <a:stretch/>
        </p:blipFill>
        <p:spPr>
          <a:xfrm>
            <a:off x="1328623" y="4572000"/>
            <a:ext cx="256946" cy="228600"/>
          </a:xfrm>
          <a:prstGeom prst="rect">
            <a:avLst/>
          </a:prstGeom>
        </p:spPr>
      </p:pic>
      <p:sp>
        <p:nvSpPr>
          <p:cNvPr id="36" name="Text 25"/>
          <p:cNvSpPr txBox="1"/>
          <p:nvPr/>
        </p:nvSpPr>
        <p:spPr>
          <a:xfrm>
            <a:off x="1190549" y="5143500"/>
            <a:ext cx="4696358" cy="286207"/>
          </a:xfrm>
          <a:prstGeom prst="rect">
            <a:avLst/>
          </a:prstGeom>
          <a:noFill/>
          <a:ln/>
        </p:spPr>
        <p:txBody>
          <a:bodyPr wrap="square" lIns="0" tIns="0" rIns="0" bIns="0" rtlCol="0" anchor="ctr"/>
          <a:lstStyle/>
          <a:p>
            <a:pPr marL="0" indent="0" algn="l">
              <a:buNone/>
            </a:pPr>
            <a:r>
              <a:rPr lang="en-US" sz="1500" b="1" dirty="0">
                <a:solidFill>
                  <a:srgbClr val="1E293B"/>
                </a:solidFill>
                <a:latin typeface="Inter" pitchFamily="34" charset="0"/>
                <a:ea typeface="Inter" pitchFamily="34" charset="-122"/>
                <a:cs typeface="Inter" pitchFamily="34" charset="-120"/>
              </a:rPr>
              <a:t>Impact-Focused Documents</a:t>
            </a:r>
            <a:endParaRPr lang="en-US" sz="1500" dirty="0"/>
          </a:p>
        </p:txBody>
      </p:sp>
      <p:sp>
        <p:nvSpPr>
          <p:cNvPr id="37" name="Text 26"/>
          <p:cNvSpPr txBox="1"/>
          <p:nvPr/>
        </p:nvSpPr>
        <p:spPr>
          <a:xfrm>
            <a:off x="1190549" y="5544007"/>
            <a:ext cx="4657954" cy="685800"/>
          </a:xfrm>
          <a:prstGeom prst="rect">
            <a:avLst/>
          </a:prstGeom>
          <a:noFill/>
          <a:ln/>
        </p:spPr>
        <p:txBody>
          <a:bodyPr wrap="square" lIns="0" tIns="0" rIns="0" bIns="0" rtlCol="0" anchor="t"/>
          <a:lstStyle/>
          <a:p>
            <a:pPr marL="0" indent="0" algn="l">
              <a:buNone/>
            </a:pPr>
            <a:r>
              <a:rPr lang="en-US" sz="1100" dirty="0">
                <a:solidFill>
                  <a:srgbClr val="64748B"/>
                </a:solidFill>
                <a:latin typeface="Inter" pitchFamily="34" charset="0"/>
                <a:ea typeface="Inter" pitchFamily="34" charset="-122"/>
                <a:cs typeface="Inter" pitchFamily="34" charset="-120"/>
              </a:rPr>
              <a:t>Reviewers scan for value. Use the Impact Formula (Action + Task + Result) in résumés and tailor every cover letter to specific company needs.</a:t>
            </a:r>
            <a:endParaRPr lang="en-US" sz="1100" dirty="0"/>
          </a:p>
        </p:txBody>
      </p:sp>
      <p:sp>
        <p:nvSpPr>
          <p:cNvPr id="38" name="Shape 27"/>
          <p:cNvSpPr/>
          <p:nvPr/>
        </p:nvSpPr>
        <p:spPr>
          <a:xfrm>
            <a:off x="6648602" y="4419295"/>
            <a:ext cx="533095" cy="533095"/>
          </a:xfrm>
          <a:prstGeom prst="roundRect">
            <a:avLst>
              <a:gd name="adj" fmla="val 36756"/>
            </a:avLst>
          </a:prstGeom>
          <a:solidFill>
            <a:srgbClr val="ECFDF5"/>
          </a:solidFill>
          <a:ln w="12700">
            <a:solidFill>
              <a:srgbClr val="FFFFFF">
                <a:alpha val="0"/>
              </a:srgbClr>
            </a:solidFill>
            <a:prstDash val="solid"/>
          </a:ln>
        </p:spPr>
        <p:txBody>
          <a:bodyPr/>
          <a:lstStyle/>
          <a:p>
            <a:endParaRPr lang="en-US"/>
          </a:p>
        </p:txBody>
      </p:sp>
      <p:pic>
        <p:nvPicPr>
          <p:cNvPr id="39" name="Image 9" descr="preencoded.png"/>
          <p:cNvPicPr>
            <a:picLocks noChangeAspect="1"/>
          </p:cNvPicPr>
          <p:nvPr/>
        </p:nvPicPr>
        <p:blipFill>
          <a:blip r:embed="rId12"/>
          <a:srcRect l="-57" r="-57"/>
          <a:stretch/>
        </p:blipFill>
        <p:spPr>
          <a:xfrm>
            <a:off x="6815023" y="4572000"/>
            <a:ext cx="200254" cy="228600"/>
          </a:xfrm>
          <a:prstGeom prst="rect">
            <a:avLst/>
          </a:prstGeom>
        </p:spPr>
      </p:pic>
      <p:sp>
        <p:nvSpPr>
          <p:cNvPr id="40" name="Text 28"/>
          <p:cNvSpPr txBox="1"/>
          <p:nvPr/>
        </p:nvSpPr>
        <p:spPr>
          <a:xfrm>
            <a:off x="6648602" y="5143500"/>
            <a:ext cx="4696358" cy="286207"/>
          </a:xfrm>
          <a:prstGeom prst="rect">
            <a:avLst/>
          </a:prstGeom>
          <a:noFill/>
          <a:ln/>
        </p:spPr>
        <p:txBody>
          <a:bodyPr wrap="square" lIns="0" tIns="0" rIns="0" bIns="0" rtlCol="0" anchor="ctr"/>
          <a:lstStyle/>
          <a:p>
            <a:pPr marL="0" indent="0" algn="l">
              <a:buNone/>
            </a:pPr>
            <a:r>
              <a:rPr lang="en-US" sz="1500" b="1" dirty="0">
                <a:solidFill>
                  <a:srgbClr val="1E293B"/>
                </a:solidFill>
                <a:latin typeface="Inter" pitchFamily="34" charset="0"/>
                <a:ea typeface="Inter" pitchFamily="34" charset="-122"/>
                <a:cs typeface="Inter" pitchFamily="34" charset="-120"/>
              </a:rPr>
              <a:t>Clear Recommendations</a:t>
            </a:r>
            <a:endParaRPr lang="en-US" sz="1500" dirty="0"/>
          </a:p>
        </p:txBody>
      </p:sp>
      <p:sp>
        <p:nvSpPr>
          <p:cNvPr id="41" name="Text 29"/>
          <p:cNvSpPr txBox="1"/>
          <p:nvPr/>
        </p:nvSpPr>
        <p:spPr>
          <a:xfrm>
            <a:off x="6648602" y="5544007"/>
            <a:ext cx="4657954" cy="685800"/>
          </a:xfrm>
          <a:prstGeom prst="rect">
            <a:avLst/>
          </a:prstGeom>
          <a:noFill/>
          <a:ln/>
        </p:spPr>
        <p:txBody>
          <a:bodyPr wrap="square" lIns="0" tIns="0" rIns="0" bIns="0" rtlCol="0" anchor="t"/>
          <a:lstStyle/>
          <a:p>
            <a:pPr marL="0" indent="0" algn="l">
              <a:buNone/>
            </a:pPr>
            <a:r>
              <a:rPr lang="en-US" sz="1100" dirty="0">
                <a:solidFill>
                  <a:srgbClr val="64748B"/>
                </a:solidFill>
                <a:latin typeface="Inter" pitchFamily="34" charset="0"/>
                <a:ea typeface="Inter" pitchFamily="34" charset="-122"/>
                <a:cs typeface="Inter" pitchFamily="34" charset="-120"/>
              </a:rPr>
              <a:t>Whether presenting a proposal or applying for a job, always end with a clear recommendation and a specific, time-bound next step to drive action.</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0" y="0"/>
            <a:ext cx="228600" cy="6858000"/>
          </a:xfrm>
          <a:prstGeom prst="rect">
            <a:avLst/>
          </a:prstGeom>
          <a:solidFill>
            <a:srgbClr val="1E3A8A"/>
          </a:solidFill>
          <a:ln w="12700">
            <a:solidFill>
              <a:srgbClr val="FFFFFF">
                <a:alpha val="0"/>
              </a:srgbClr>
            </a:solidFill>
            <a:prstDash val="solid"/>
          </a:ln>
        </p:spPr>
        <p:txBody>
          <a:bodyPr/>
          <a:lstStyle/>
          <a:p>
            <a:endParaRPr lang="en-US"/>
          </a:p>
        </p:txBody>
      </p:sp>
      <p:sp>
        <p:nvSpPr>
          <p:cNvPr id="5" name="Shape 3"/>
          <p:cNvSpPr/>
          <p:nvPr/>
        </p:nvSpPr>
        <p:spPr>
          <a:xfrm>
            <a:off x="9334195" y="0"/>
            <a:ext cx="2857500" cy="1429207"/>
          </a:xfrm>
          <a:custGeom>
            <a:avLst/>
            <a:gdLst/>
            <a:ahLst/>
            <a:cxnLst/>
            <a:rect l="l" t="t" r="r" b="b"/>
            <a:pathLst>
              <a:path w="2857500" h="1429207">
                <a:moveTo>
                  <a:pt x="857250" y="0"/>
                </a:moveTo>
                <a:lnTo>
                  <a:pt x="2857500" y="0"/>
                </a:lnTo>
                <a:lnTo>
                  <a:pt x="2857500" y="1429207"/>
                </a:lnTo>
                <a:lnTo>
                  <a:pt x="0" y="0"/>
                </a:lnTo>
                <a:close/>
              </a:path>
            </a:pathLst>
          </a:custGeom>
          <a:solidFill>
            <a:srgbClr val="EFF6FF"/>
          </a:solidFill>
          <a:ln/>
        </p:spPr>
        <p:txBody>
          <a:bodyPr/>
          <a:lstStyle/>
          <a:p>
            <a:endParaRPr lang="en-US"/>
          </a:p>
        </p:txBody>
      </p:sp>
      <p:sp>
        <p:nvSpPr>
          <p:cNvPr id="6" name="Shape 4"/>
          <p:cNvSpPr/>
          <p:nvPr/>
        </p:nvSpPr>
        <p:spPr>
          <a:xfrm>
            <a:off x="10287000" y="0"/>
            <a:ext cx="952805" cy="761695"/>
          </a:xfrm>
          <a:prstGeom prst="rect">
            <a:avLst/>
          </a:prstGeom>
          <a:solidFill>
            <a:srgbClr val="3B82F6">
              <a:alpha val="10000"/>
            </a:srgbClr>
          </a:solidFill>
          <a:ln w="12700">
            <a:solidFill>
              <a:srgbClr val="FFFFFF">
                <a:alpha val="0"/>
              </a:srgbClr>
            </a:solidFill>
            <a:prstDash val="solid"/>
          </a:ln>
        </p:spPr>
        <p:txBody>
          <a:bodyPr/>
          <a:lstStyle/>
          <a:p>
            <a:endParaRPr lang="en-US"/>
          </a:p>
        </p:txBody>
      </p:sp>
      <p:sp>
        <p:nvSpPr>
          <p:cNvPr id="7" name="Text 5"/>
          <p:cNvSpPr txBox="1"/>
          <p:nvPr/>
        </p:nvSpPr>
        <p:spPr>
          <a:xfrm>
            <a:off x="11141964" y="6057900"/>
            <a:ext cx="829361" cy="571500"/>
          </a:xfrm>
          <a:prstGeom prst="rect">
            <a:avLst/>
          </a:prstGeom>
          <a:noFill/>
          <a:ln/>
        </p:spPr>
        <p:txBody>
          <a:bodyPr wrap="square" lIns="0" tIns="0" rIns="0" bIns="0" rtlCol="0" anchor="ctr"/>
          <a:lstStyle/>
          <a:p>
            <a:pPr marL="0" indent="0" algn="l">
              <a:buNone/>
            </a:pPr>
            <a:r>
              <a:rPr lang="en-US" sz="4500" b="1" dirty="0">
                <a:solidFill>
                  <a:srgbClr val="000000">
                    <a:alpha val="20000"/>
                  </a:srgbClr>
                </a:solidFill>
                <a:latin typeface="Inter" pitchFamily="34" charset="0"/>
                <a:ea typeface="Inter" pitchFamily="34" charset="-122"/>
                <a:cs typeface="Inter" pitchFamily="34" charset="-120"/>
              </a:rPr>
              <a:t>02</a:t>
            </a:r>
            <a:endParaRPr lang="en-US" sz="4500" dirty="0"/>
          </a:p>
        </p:txBody>
      </p:sp>
      <p:sp>
        <p:nvSpPr>
          <p:cNvPr id="8" name="Text 6"/>
          <p:cNvSpPr txBox="1"/>
          <p:nvPr/>
        </p:nvSpPr>
        <p:spPr>
          <a:xfrm>
            <a:off x="1181405" y="761695"/>
            <a:ext cx="10172700" cy="191110"/>
          </a:xfrm>
          <a:prstGeom prst="rect">
            <a:avLst/>
          </a:prstGeom>
          <a:noFill/>
          <a:ln/>
        </p:spPr>
        <p:txBody>
          <a:bodyPr wrap="square" lIns="0" tIns="0" rIns="0" bIns="0" rtlCol="0" anchor="ctr"/>
          <a:lstStyle/>
          <a:p>
            <a:pPr marL="0" indent="0" algn="l">
              <a:buNone/>
            </a:pPr>
            <a:r>
              <a:rPr lang="en-US" sz="1000" b="1" kern="0" spc="105" dirty="0">
                <a:solidFill>
                  <a:srgbClr val="1D4ED8"/>
                </a:solidFill>
                <a:latin typeface="Inter" pitchFamily="34" charset="0"/>
                <a:ea typeface="Inter" pitchFamily="34" charset="-122"/>
                <a:cs typeface="Inter" pitchFamily="34" charset="-120"/>
              </a:rPr>
              <a:t>Module 8</a:t>
            </a:r>
            <a:endParaRPr lang="en-US" sz="1000" dirty="0"/>
          </a:p>
        </p:txBody>
      </p:sp>
      <p:sp>
        <p:nvSpPr>
          <p:cNvPr id="9" name="Text 7"/>
          <p:cNvSpPr txBox="1"/>
          <p:nvPr/>
        </p:nvSpPr>
        <p:spPr>
          <a:xfrm>
            <a:off x="1181405" y="1067105"/>
            <a:ext cx="10249510" cy="457200"/>
          </a:xfrm>
          <a:prstGeom prst="rect">
            <a:avLst/>
          </a:prstGeom>
          <a:noFill/>
          <a:ln/>
        </p:spPr>
        <p:txBody>
          <a:bodyPr wrap="square" lIns="0" tIns="0" rIns="0" bIns="0" rtlCol="0" anchor="ctr"/>
          <a:lstStyle/>
          <a:p>
            <a:pPr marL="0" indent="0" algn="l">
              <a:buNone/>
            </a:pPr>
            <a:r>
              <a:rPr lang="en-US" sz="3600" b="1" dirty="0">
                <a:solidFill>
                  <a:srgbClr val="000000"/>
                </a:solidFill>
                <a:latin typeface="Inter" pitchFamily="34" charset="0"/>
                <a:ea typeface="Inter" pitchFamily="34" charset="-122"/>
                <a:cs typeface="Inter" pitchFamily="34" charset="-120"/>
              </a:rPr>
              <a:t>Module Overview</a:t>
            </a:r>
            <a:endParaRPr lang="en-US" sz="3600" dirty="0"/>
          </a:p>
        </p:txBody>
      </p:sp>
      <p:pic>
        <p:nvPicPr>
          <p:cNvPr id="10" name="Image 0" descr="preencoded.png"/>
          <p:cNvPicPr>
            <a:picLocks noChangeAspect="1"/>
          </p:cNvPicPr>
          <p:nvPr/>
        </p:nvPicPr>
        <p:blipFill>
          <a:blip r:embed="rId3"/>
          <a:srcRect t="-400" b="-400"/>
          <a:stretch/>
        </p:blipFill>
        <p:spPr>
          <a:xfrm>
            <a:off x="1181405" y="1752905"/>
            <a:ext cx="914400" cy="57607"/>
          </a:xfrm>
          <a:prstGeom prst="rect">
            <a:avLst/>
          </a:prstGeom>
        </p:spPr>
      </p:pic>
      <p:sp>
        <p:nvSpPr>
          <p:cNvPr id="11" name="Shape 8"/>
          <p:cNvSpPr/>
          <p:nvPr/>
        </p:nvSpPr>
        <p:spPr>
          <a:xfrm>
            <a:off x="1181405" y="2266798"/>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2" name="Image 1" descr="preencoded.png"/>
          <p:cNvPicPr>
            <a:picLocks noChangeAspect="1"/>
          </p:cNvPicPr>
          <p:nvPr/>
        </p:nvPicPr>
        <p:blipFill>
          <a:blip r:embed="rId4"/>
          <a:srcRect l="-1282" r="-1282"/>
          <a:stretch/>
        </p:blipFill>
        <p:spPr>
          <a:xfrm>
            <a:off x="1300277" y="2400300"/>
            <a:ext cx="219456" cy="190195"/>
          </a:xfrm>
          <a:prstGeom prst="rect">
            <a:avLst/>
          </a:prstGeom>
        </p:spPr>
      </p:pic>
      <p:sp>
        <p:nvSpPr>
          <p:cNvPr id="13" name="Text 9"/>
          <p:cNvSpPr txBox="1"/>
          <p:nvPr/>
        </p:nvSpPr>
        <p:spPr>
          <a:xfrm>
            <a:off x="1867205" y="2266798"/>
            <a:ext cx="9486900" cy="352958"/>
          </a:xfrm>
          <a:prstGeom prst="rect">
            <a:avLst/>
          </a:prstGeom>
          <a:noFill/>
          <a:ln/>
        </p:spPr>
        <p:txBody>
          <a:bodyPr wrap="square" lIns="0" tIns="0" rIns="0" bIns="0" rtlCol="0" anchor="ctr"/>
          <a:lstStyle/>
          <a:p>
            <a:pPr marL="0" indent="0" algn="l">
              <a:buNone/>
            </a:pPr>
            <a:r>
              <a:rPr lang="en-US" sz="1900" dirty="0">
                <a:solidFill>
                  <a:srgbClr val="334155"/>
                </a:solidFill>
                <a:latin typeface="Inter" pitchFamily="34" charset="0"/>
                <a:ea typeface="Inter" pitchFamily="34" charset="-122"/>
                <a:cs typeface="Inter" pitchFamily="34" charset="-120"/>
              </a:rPr>
              <a:t>Apply communication foundations to </a:t>
            </a:r>
            <a:r>
              <a:rPr lang="en-US" sz="1900" b="1" dirty="0">
                <a:solidFill>
                  <a:srgbClr val="1E40AF"/>
                </a:solidFill>
                <a:latin typeface="Inter" pitchFamily="34" charset="0"/>
                <a:ea typeface="Inter" pitchFamily="34" charset="-122"/>
                <a:cs typeface="Inter" pitchFamily="34" charset="-120"/>
              </a:rPr>
              <a:t>high-stakes formats</a:t>
            </a:r>
            <a:endParaRPr lang="en-US" sz="1900" dirty="0"/>
          </a:p>
        </p:txBody>
      </p:sp>
      <p:sp>
        <p:nvSpPr>
          <p:cNvPr id="14" name="Shape 10"/>
          <p:cNvSpPr/>
          <p:nvPr/>
        </p:nvSpPr>
        <p:spPr>
          <a:xfrm>
            <a:off x="1181405" y="3029407"/>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5" name="Image 2" descr="preencoded.png"/>
          <p:cNvPicPr>
            <a:picLocks noChangeAspect="1"/>
          </p:cNvPicPr>
          <p:nvPr/>
        </p:nvPicPr>
        <p:blipFill>
          <a:blip r:embed="rId5"/>
          <a:srcRect/>
          <a:stretch/>
        </p:blipFill>
        <p:spPr>
          <a:xfrm>
            <a:off x="1290218" y="3161995"/>
            <a:ext cx="237744" cy="190195"/>
          </a:xfrm>
          <a:prstGeom prst="rect">
            <a:avLst/>
          </a:prstGeom>
        </p:spPr>
      </p:pic>
      <p:sp>
        <p:nvSpPr>
          <p:cNvPr id="16" name="Text 11"/>
          <p:cNvSpPr txBox="1"/>
          <p:nvPr/>
        </p:nvSpPr>
        <p:spPr>
          <a:xfrm>
            <a:off x="1867205" y="3029407"/>
            <a:ext cx="9486900" cy="352958"/>
          </a:xfrm>
          <a:prstGeom prst="rect">
            <a:avLst/>
          </a:prstGeom>
          <a:noFill/>
          <a:ln/>
        </p:spPr>
        <p:txBody>
          <a:bodyPr wrap="square" lIns="0" tIns="0" rIns="0" bIns="0" rtlCol="0" anchor="ctr"/>
          <a:lstStyle/>
          <a:p>
            <a:pPr marL="0" indent="0" algn="l">
              <a:buNone/>
            </a:pPr>
            <a:r>
              <a:rPr lang="en-US" sz="1900" dirty="0">
                <a:solidFill>
                  <a:srgbClr val="334155"/>
                </a:solidFill>
                <a:latin typeface="Inter" pitchFamily="34" charset="0"/>
                <a:ea typeface="Inter" pitchFamily="34" charset="-122"/>
                <a:cs typeface="Inter" pitchFamily="34" charset="-120"/>
              </a:rPr>
              <a:t>Design and deliver </a:t>
            </a:r>
            <a:r>
              <a:rPr lang="en-US" sz="1900" b="1" dirty="0">
                <a:solidFill>
                  <a:srgbClr val="1E40AF"/>
                </a:solidFill>
                <a:latin typeface="Inter" pitchFamily="34" charset="0"/>
                <a:ea typeface="Inter" pitchFamily="34" charset="-122"/>
                <a:cs typeface="Inter" pitchFamily="34" charset="-120"/>
              </a:rPr>
              <a:t>focused, credible presentations</a:t>
            </a:r>
            <a:endParaRPr lang="en-US" sz="1900" dirty="0"/>
          </a:p>
        </p:txBody>
      </p:sp>
      <p:sp>
        <p:nvSpPr>
          <p:cNvPr id="17" name="Shape 12"/>
          <p:cNvSpPr/>
          <p:nvPr/>
        </p:nvSpPr>
        <p:spPr>
          <a:xfrm>
            <a:off x="1181405" y="3791102"/>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8" name="Image 3" descr="preencoded.png"/>
          <p:cNvPicPr>
            <a:picLocks noChangeAspect="1"/>
          </p:cNvPicPr>
          <p:nvPr/>
        </p:nvPicPr>
        <p:blipFill>
          <a:blip r:embed="rId6"/>
          <a:srcRect l="-1282" r="-1282"/>
          <a:stretch/>
        </p:blipFill>
        <p:spPr>
          <a:xfrm>
            <a:off x="1300277" y="3924605"/>
            <a:ext cx="219456" cy="190195"/>
          </a:xfrm>
          <a:prstGeom prst="rect">
            <a:avLst/>
          </a:prstGeom>
        </p:spPr>
      </p:pic>
      <p:sp>
        <p:nvSpPr>
          <p:cNvPr id="19" name="Text 13"/>
          <p:cNvSpPr txBox="1"/>
          <p:nvPr/>
        </p:nvSpPr>
        <p:spPr>
          <a:xfrm>
            <a:off x="1867205" y="3791102"/>
            <a:ext cx="9486900" cy="352958"/>
          </a:xfrm>
          <a:prstGeom prst="rect">
            <a:avLst/>
          </a:prstGeom>
          <a:noFill/>
          <a:ln/>
        </p:spPr>
        <p:txBody>
          <a:bodyPr wrap="square" lIns="0" tIns="0" rIns="0" bIns="0" rtlCol="0" anchor="ctr"/>
          <a:lstStyle/>
          <a:p>
            <a:pPr marL="0" indent="0" algn="l">
              <a:buNone/>
            </a:pPr>
            <a:r>
              <a:rPr lang="en-US" sz="1900" dirty="0">
                <a:solidFill>
                  <a:srgbClr val="334155"/>
                </a:solidFill>
                <a:latin typeface="Inter" pitchFamily="34" charset="0"/>
                <a:ea typeface="Inter" pitchFamily="34" charset="-122"/>
                <a:cs typeface="Inter" pitchFamily="34" charset="-120"/>
              </a:rPr>
              <a:t>Create audience-focused </a:t>
            </a:r>
            <a:r>
              <a:rPr lang="en-US" sz="1900" b="1" dirty="0">
                <a:solidFill>
                  <a:srgbClr val="1E40AF"/>
                </a:solidFill>
                <a:latin typeface="Inter" pitchFamily="34" charset="0"/>
                <a:ea typeface="Inter" pitchFamily="34" charset="-122"/>
                <a:cs typeface="Inter" pitchFamily="34" charset="-120"/>
              </a:rPr>
              <a:t>slide decks</a:t>
            </a:r>
            <a:r>
              <a:rPr lang="en-US" sz="1900" dirty="0">
                <a:solidFill>
                  <a:srgbClr val="334155"/>
                </a:solidFill>
                <a:latin typeface="Inter" pitchFamily="34" charset="0"/>
                <a:ea typeface="Inter" pitchFamily="34" charset="-122"/>
                <a:cs typeface="Inter" pitchFamily="34" charset="-120"/>
              </a:rPr>
              <a:t> that support your message</a:t>
            </a:r>
            <a:endParaRPr lang="en-US" sz="1900" dirty="0"/>
          </a:p>
        </p:txBody>
      </p:sp>
      <p:sp>
        <p:nvSpPr>
          <p:cNvPr id="20" name="Shape 14"/>
          <p:cNvSpPr/>
          <p:nvPr/>
        </p:nvSpPr>
        <p:spPr>
          <a:xfrm>
            <a:off x="1181405" y="4552798"/>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21" name="Image 4" descr="preencoded.png"/>
          <p:cNvPicPr>
            <a:picLocks noChangeAspect="1"/>
          </p:cNvPicPr>
          <p:nvPr/>
        </p:nvPicPr>
        <p:blipFill>
          <a:blip r:embed="rId7"/>
          <a:srcRect l="-1282" r="-1282"/>
          <a:stretch/>
        </p:blipFill>
        <p:spPr>
          <a:xfrm>
            <a:off x="1300277" y="4686300"/>
            <a:ext cx="219456" cy="190195"/>
          </a:xfrm>
          <a:prstGeom prst="rect">
            <a:avLst/>
          </a:prstGeom>
        </p:spPr>
      </p:pic>
      <p:sp>
        <p:nvSpPr>
          <p:cNvPr id="22" name="Text 15"/>
          <p:cNvSpPr txBox="1"/>
          <p:nvPr/>
        </p:nvSpPr>
        <p:spPr>
          <a:xfrm>
            <a:off x="1867205" y="4552798"/>
            <a:ext cx="9486900" cy="352958"/>
          </a:xfrm>
          <a:prstGeom prst="rect">
            <a:avLst/>
          </a:prstGeom>
          <a:noFill/>
          <a:ln/>
        </p:spPr>
        <p:txBody>
          <a:bodyPr wrap="square" lIns="0" tIns="0" rIns="0" bIns="0" rtlCol="0" anchor="ctr"/>
          <a:lstStyle/>
          <a:p>
            <a:pPr marL="0" indent="0" algn="l">
              <a:buNone/>
            </a:pPr>
            <a:r>
              <a:rPr lang="en-US" sz="1900" dirty="0">
                <a:solidFill>
                  <a:srgbClr val="334155"/>
                </a:solidFill>
                <a:latin typeface="Inter" pitchFamily="34" charset="0"/>
                <a:ea typeface="Inter" pitchFamily="34" charset="-122"/>
                <a:cs typeface="Inter" pitchFamily="34" charset="-120"/>
              </a:rPr>
              <a:t>Build impact-driven </a:t>
            </a:r>
            <a:r>
              <a:rPr lang="en-US" sz="1900" b="1" dirty="0">
                <a:solidFill>
                  <a:srgbClr val="1E40AF"/>
                </a:solidFill>
                <a:latin typeface="Inter" pitchFamily="34" charset="0"/>
                <a:ea typeface="Inter" pitchFamily="34" charset="-122"/>
                <a:cs typeface="Inter" pitchFamily="34" charset="-120"/>
              </a:rPr>
              <a:t>résumés</a:t>
            </a:r>
            <a:r>
              <a:rPr lang="en-US" sz="1900" dirty="0">
                <a:solidFill>
                  <a:srgbClr val="334155"/>
                </a:solidFill>
                <a:latin typeface="Inter" pitchFamily="34" charset="0"/>
                <a:ea typeface="Inter" pitchFamily="34" charset="-122"/>
                <a:cs typeface="Inter" pitchFamily="34" charset="-120"/>
              </a:rPr>
              <a:t> and tailored cover letters/emails</a:t>
            </a:r>
            <a:endParaRPr lang="en-US" sz="1900" dirty="0"/>
          </a:p>
        </p:txBody>
      </p:sp>
      <p:sp>
        <p:nvSpPr>
          <p:cNvPr id="23" name="Shape 16"/>
          <p:cNvSpPr/>
          <p:nvPr/>
        </p:nvSpPr>
        <p:spPr>
          <a:xfrm>
            <a:off x="1181405" y="5315407"/>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24" name="Image 5" descr="preencoded.png"/>
          <p:cNvPicPr>
            <a:picLocks noChangeAspect="1"/>
          </p:cNvPicPr>
          <p:nvPr/>
        </p:nvPicPr>
        <p:blipFill>
          <a:blip r:embed="rId8"/>
          <a:srcRect/>
          <a:stretch/>
        </p:blipFill>
        <p:spPr>
          <a:xfrm>
            <a:off x="1314907" y="5447995"/>
            <a:ext cx="190195" cy="190195"/>
          </a:xfrm>
          <a:prstGeom prst="rect">
            <a:avLst/>
          </a:prstGeom>
        </p:spPr>
      </p:pic>
      <p:sp>
        <p:nvSpPr>
          <p:cNvPr id="25" name="Text 17"/>
          <p:cNvSpPr txBox="1"/>
          <p:nvPr/>
        </p:nvSpPr>
        <p:spPr>
          <a:xfrm>
            <a:off x="1867205" y="5315407"/>
            <a:ext cx="9486900" cy="352958"/>
          </a:xfrm>
          <a:prstGeom prst="rect">
            <a:avLst/>
          </a:prstGeom>
          <a:noFill/>
          <a:ln/>
        </p:spPr>
        <p:txBody>
          <a:bodyPr wrap="square" lIns="0" tIns="0" rIns="0" bIns="0" rtlCol="0" anchor="ctr"/>
          <a:lstStyle/>
          <a:p>
            <a:pPr marL="0" indent="0" algn="l">
              <a:buNone/>
            </a:pPr>
            <a:r>
              <a:rPr lang="en-US" sz="1900" dirty="0">
                <a:solidFill>
                  <a:srgbClr val="334155"/>
                </a:solidFill>
                <a:latin typeface="Inter" pitchFamily="34" charset="0"/>
                <a:ea typeface="Inter" pitchFamily="34" charset="-122"/>
                <a:cs typeface="Inter" pitchFamily="34" charset="-120"/>
              </a:rPr>
              <a:t>Communicate clearly and professionally </a:t>
            </a:r>
            <a:r>
              <a:rPr lang="en-US" sz="1900" b="1" dirty="0">
                <a:solidFill>
                  <a:srgbClr val="1E40AF"/>
                </a:solidFill>
                <a:latin typeface="Inter" pitchFamily="34" charset="0"/>
                <a:ea typeface="Inter" pitchFamily="34" charset="-122"/>
                <a:cs typeface="Inter" pitchFamily="34" charset="-120"/>
              </a:rPr>
              <a:t>under pressure</a:t>
            </a:r>
            <a:endParaRPr lang="en-US" sz="1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0" y="0"/>
            <a:ext cx="228600" cy="6858000"/>
          </a:xfrm>
          <a:prstGeom prst="rect">
            <a:avLst/>
          </a:prstGeom>
          <a:solidFill>
            <a:srgbClr val="1E3A8A"/>
          </a:solidFill>
          <a:ln w="12700">
            <a:solidFill>
              <a:srgbClr val="FFFFFF">
                <a:alpha val="0"/>
              </a:srgbClr>
            </a:solidFill>
            <a:prstDash val="solid"/>
          </a:ln>
        </p:spPr>
        <p:txBody>
          <a:bodyPr/>
          <a:lstStyle/>
          <a:p>
            <a:endParaRPr lang="en-US"/>
          </a:p>
        </p:txBody>
      </p:sp>
      <p:sp>
        <p:nvSpPr>
          <p:cNvPr id="5" name="Shape 3"/>
          <p:cNvSpPr/>
          <p:nvPr/>
        </p:nvSpPr>
        <p:spPr>
          <a:xfrm>
            <a:off x="9334195" y="0"/>
            <a:ext cx="2857500" cy="1429207"/>
          </a:xfrm>
          <a:custGeom>
            <a:avLst/>
            <a:gdLst/>
            <a:ahLst/>
            <a:cxnLst/>
            <a:rect l="l" t="t" r="r" b="b"/>
            <a:pathLst>
              <a:path w="2857500" h="1429207">
                <a:moveTo>
                  <a:pt x="857250" y="0"/>
                </a:moveTo>
                <a:lnTo>
                  <a:pt x="2857500" y="0"/>
                </a:lnTo>
                <a:lnTo>
                  <a:pt x="2857500" y="1429207"/>
                </a:lnTo>
                <a:lnTo>
                  <a:pt x="0" y="0"/>
                </a:lnTo>
                <a:close/>
              </a:path>
            </a:pathLst>
          </a:custGeom>
          <a:solidFill>
            <a:srgbClr val="EFF6FF"/>
          </a:solidFill>
          <a:ln/>
        </p:spPr>
        <p:txBody>
          <a:bodyPr/>
          <a:lstStyle/>
          <a:p>
            <a:endParaRPr lang="en-US"/>
          </a:p>
        </p:txBody>
      </p:sp>
      <p:sp>
        <p:nvSpPr>
          <p:cNvPr id="6" name="Shape 4"/>
          <p:cNvSpPr/>
          <p:nvPr/>
        </p:nvSpPr>
        <p:spPr>
          <a:xfrm>
            <a:off x="10287000" y="0"/>
            <a:ext cx="952805" cy="761695"/>
          </a:xfrm>
          <a:prstGeom prst="rect">
            <a:avLst/>
          </a:prstGeom>
          <a:solidFill>
            <a:srgbClr val="3B82F6">
              <a:alpha val="10000"/>
            </a:srgbClr>
          </a:solidFill>
          <a:ln w="12700">
            <a:solidFill>
              <a:srgbClr val="FFFFFF">
                <a:alpha val="0"/>
              </a:srgbClr>
            </a:solidFill>
            <a:prstDash val="solid"/>
          </a:ln>
        </p:spPr>
        <p:txBody>
          <a:bodyPr/>
          <a:lstStyle/>
          <a:p>
            <a:endParaRPr lang="en-US"/>
          </a:p>
        </p:txBody>
      </p:sp>
      <p:sp>
        <p:nvSpPr>
          <p:cNvPr id="7" name="Text 5"/>
          <p:cNvSpPr txBox="1"/>
          <p:nvPr/>
        </p:nvSpPr>
        <p:spPr>
          <a:xfrm>
            <a:off x="11132820" y="6057900"/>
            <a:ext cx="838505" cy="571500"/>
          </a:xfrm>
          <a:prstGeom prst="rect">
            <a:avLst/>
          </a:prstGeom>
          <a:noFill/>
          <a:ln/>
        </p:spPr>
        <p:txBody>
          <a:bodyPr wrap="square" lIns="0" tIns="0" rIns="0" bIns="0" rtlCol="0" anchor="ctr"/>
          <a:lstStyle/>
          <a:p>
            <a:pPr marL="0" indent="0" algn="l">
              <a:buNone/>
            </a:pPr>
            <a:r>
              <a:rPr lang="en-US" sz="4500" b="1" dirty="0">
                <a:solidFill>
                  <a:srgbClr val="000000">
                    <a:alpha val="20000"/>
                  </a:srgbClr>
                </a:solidFill>
                <a:latin typeface="Inter" pitchFamily="34" charset="0"/>
                <a:ea typeface="Inter" pitchFamily="34" charset="-122"/>
                <a:cs typeface="Inter" pitchFamily="34" charset="-120"/>
              </a:rPr>
              <a:t>03</a:t>
            </a:r>
            <a:endParaRPr lang="en-US" sz="4500" dirty="0"/>
          </a:p>
        </p:txBody>
      </p:sp>
      <p:sp>
        <p:nvSpPr>
          <p:cNvPr id="8" name="Text 6"/>
          <p:cNvSpPr txBox="1"/>
          <p:nvPr/>
        </p:nvSpPr>
        <p:spPr>
          <a:xfrm>
            <a:off x="1181405" y="761695"/>
            <a:ext cx="10172700" cy="191110"/>
          </a:xfrm>
          <a:prstGeom prst="rect">
            <a:avLst/>
          </a:prstGeom>
          <a:noFill/>
          <a:ln/>
        </p:spPr>
        <p:txBody>
          <a:bodyPr wrap="square" lIns="0" tIns="0" rIns="0" bIns="0" rtlCol="0" anchor="ctr"/>
          <a:lstStyle/>
          <a:p>
            <a:pPr marL="0" indent="0" algn="l">
              <a:buNone/>
            </a:pPr>
            <a:r>
              <a:rPr lang="en-US" sz="1000" b="1" kern="0" spc="105" dirty="0">
                <a:solidFill>
                  <a:srgbClr val="1D4ED8"/>
                </a:solidFill>
                <a:latin typeface="Inter" pitchFamily="34" charset="0"/>
                <a:ea typeface="Inter" pitchFamily="34" charset="-122"/>
                <a:cs typeface="Inter" pitchFamily="34" charset="-120"/>
              </a:rPr>
              <a:t>Module 8</a:t>
            </a:r>
            <a:endParaRPr lang="en-US" sz="1000" dirty="0"/>
          </a:p>
        </p:txBody>
      </p:sp>
      <p:sp>
        <p:nvSpPr>
          <p:cNvPr id="9" name="Text 7"/>
          <p:cNvSpPr txBox="1"/>
          <p:nvPr/>
        </p:nvSpPr>
        <p:spPr>
          <a:xfrm>
            <a:off x="1181405" y="1067105"/>
            <a:ext cx="10249510" cy="457200"/>
          </a:xfrm>
          <a:prstGeom prst="rect">
            <a:avLst/>
          </a:prstGeom>
          <a:noFill/>
          <a:ln/>
        </p:spPr>
        <p:txBody>
          <a:bodyPr wrap="square" lIns="0" tIns="0" rIns="0" bIns="0" rtlCol="0" anchor="ctr"/>
          <a:lstStyle/>
          <a:p>
            <a:pPr marL="0" indent="0" algn="l">
              <a:buNone/>
            </a:pPr>
            <a:r>
              <a:rPr lang="en-US" sz="3600" b="1" dirty="0">
                <a:solidFill>
                  <a:srgbClr val="000000"/>
                </a:solidFill>
                <a:latin typeface="Inter" pitchFamily="34" charset="0"/>
                <a:ea typeface="Inter" pitchFamily="34" charset="-122"/>
                <a:cs typeface="Inter" pitchFamily="34" charset="-120"/>
              </a:rPr>
              <a:t>Learning Objectives</a:t>
            </a:r>
            <a:endParaRPr lang="en-US" sz="3600" dirty="0"/>
          </a:p>
        </p:txBody>
      </p:sp>
      <p:pic>
        <p:nvPicPr>
          <p:cNvPr id="10" name="Image 0" descr="preencoded.png"/>
          <p:cNvPicPr>
            <a:picLocks noChangeAspect="1"/>
          </p:cNvPicPr>
          <p:nvPr/>
        </p:nvPicPr>
        <p:blipFill>
          <a:blip r:embed="rId3"/>
          <a:srcRect t="-400" b="-400"/>
          <a:stretch/>
        </p:blipFill>
        <p:spPr>
          <a:xfrm>
            <a:off x="1181405" y="1752905"/>
            <a:ext cx="914400" cy="57607"/>
          </a:xfrm>
          <a:prstGeom prst="rect">
            <a:avLst/>
          </a:prstGeom>
        </p:spPr>
      </p:pic>
      <p:sp>
        <p:nvSpPr>
          <p:cNvPr id="11" name="Shape 8"/>
          <p:cNvSpPr/>
          <p:nvPr/>
        </p:nvSpPr>
        <p:spPr>
          <a:xfrm>
            <a:off x="1181405" y="2266798"/>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2" name="Image 1" descr="preencoded.png"/>
          <p:cNvPicPr>
            <a:picLocks noChangeAspect="1"/>
          </p:cNvPicPr>
          <p:nvPr/>
        </p:nvPicPr>
        <p:blipFill>
          <a:blip r:embed="rId4"/>
          <a:srcRect/>
          <a:stretch/>
        </p:blipFill>
        <p:spPr>
          <a:xfrm>
            <a:off x="1290218" y="2400300"/>
            <a:ext cx="237744" cy="190195"/>
          </a:xfrm>
          <a:prstGeom prst="rect">
            <a:avLst/>
          </a:prstGeom>
        </p:spPr>
      </p:pic>
      <p:sp>
        <p:nvSpPr>
          <p:cNvPr id="13" name="Text 9"/>
          <p:cNvSpPr txBox="1"/>
          <p:nvPr/>
        </p:nvSpPr>
        <p:spPr>
          <a:xfrm>
            <a:off x="1867205" y="2266798"/>
            <a:ext cx="9486900" cy="352958"/>
          </a:xfrm>
          <a:prstGeom prst="rect">
            <a:avLst/>
          </a:prstGeom>
          <a:noFill/>
          <a:ln/>
        </p:spPr>
        <p:txBody>
          <a:bodyPr wrap="square" lIns="0" tIns="0" rIns="0" bIns="0" rtlCol="0" anchor="ctr"/>
          <a:lstStyle/>
          <a:p>
            <a:pPr marL="0" indent="0" algn="l">
              <a:buNone/>
            </a:pPr>
            <a:r>
              <a:rPr lang="en-US" sz="1900" dirty="0">
                <a:solidFill>
                  <a:srgbClr val="334155"/>
                </a:solidFill>
                <a:latin typeface="Inter" pitchFamily="34" charset="0"/>
                <a:ea typeface="Inter" pitchFamily="34" charset="-122"/>
                <a:cs typeface="Inter" pitchFamily="34" charset="-120"/>
              </a:rPr>
              <a:t>Design and deliver a </a:t>
            </a:r>
            <a:r>
              <a:rPr lang="en-US" sz="1900" b="1" dirty="0">
                <a:solidFill>
                  <a:srgbClr val="1E40AF"/>
                </a:solidFill>
                <a:latin typeface="Inter" pitchFamily="34" charset="0"/>
                <a:ea typeface="Inter" pitchFamily="34" charset="-122"/>
                <a:cs typeface="Inter" pitchFamily="34" charset="-120"/>
              </a:rPr>
              <a:t>short, focused professional presentation</a:t>
            </a:r>
            <a:endParaRPr lang="en-US" sz="1900" dirty="0"/>
          </a:p>
        </p:txBody>
      </p:sp>
      <p:sp>
        <p:nvSpPr>
          <p:cNvPr id="14" name="Shape 10"/>
          <p:cNvSpPr/>
          <p:nvPr/>
        </p:nvSpPr>
        <p:spPr>
          <a:xfrm>
            <a:off x="1181405" y="3105302"/>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5" name="Image 2" descr="preencoded.png"/>
          <p:cNvPicPr>
            <a:picLocks noChangeAspect="1"/>
          </p:cNvPicPr>
          <p:nvPr/>
        </p:nvPicPr>
        <p:blipFill>
          <a:blip r:embed="rId5"/>
          <a:srcRect l="-1282" r="-1282"/>
          <a:stretch/>
        </p:blipFill>
        <p:spPr>
          <a:xfrm>
            <a:off x="1300277" y="3238805"/>
            <a:ext cx="219456" cy="190195"/>
          </a:xfrm>
          <a:prstGeom prst="rect">
            <a:avLst/>
          </a:prstGeom>
        </p:spPr>
      </p:pic>
      <p:sp>
        <p:nvSpPr>
          <p:cNvPr id="16" name="Text 11"/>
          <p:cNvSpPr txBox="1"/>
          <p:nvPr/>
        </p:nvSpPr>
        <p:spPr>
          <a:xfrm>
            <a:off x="1867205" y="3105302"/>
            <a:ext cx="9486900" cy="352958"/>
          </a:xfrm>
          <a:prstGeom prst="rect">
            <a:avLst/>
          </a:prstGeom>
          <a:noFill/>
          <a:ln/>
        </p:spPr>
        <p:txBody>
          <a:bodyPr wrap="square" lIns="0" tIns="0" rIns="0" bIns="0" rtlCol="0" anchor="ctr"/>
          <a:lstStyle/>
          <a:p>
            <a:pPr marL="0" indent="0" algn="l">
              <a:buNone/>
            </a:pPr>
            <a:r>
              <a:rPr lang="en-US" sz="1900" dirty="0">
                <a:solidFill>
                  <a:srgbClr val="334155"/>
                </a:solidFill>
                <a:latin typeface="Inter" pitchFamily="34" charset="0"/>
                <a:ea typeface="Inter" pitchFamily="34" charset="-122"/>
                <a:cs typeface="Inter" pitchFamily="34" charset="-120"/>
              </a:rPr>
              <a:t>Create clean, </a:t>
            </a:r>
            <a:r>
              <a:rPr lang="en-US" sz="1900" b="1" dirty="0">
                <a:solidFill>
                  <a:srgbClr val="1E40AF"/>
                </a:solidFill>
                <a:latin typeface="Inter" pitchFamily="34" charset="0"/>
                <a:ea typeface="Inter" pitchFamily="34" charset="-122"/>
                <a:cs typeface="Inter" pitchFamily="34" charset="-120"/>
              </a:rPr>
              <a:t>audience-focused slides</a:t>
            </a:r>
            <a:r>
              <a:rPr lang="en-US" sz="1900" dirty="0">
                <a:solidFill>
                  <a:srgbClr val="334155"/>
                </a:solidFill>
                <a:latin typeface="Inter" pitchFamily="34" charset="0"/>
                <a:ea typeface="Inter" pitchFamily="34" charset="-122"/>
                <a:cs typeface="Inter" pitchFamily="34" charset="-120"/>
              </a:rPr>
              <a:t> that enhance your message</a:t>
            </a:r>
            <a:endParaRPr lang="en-US" sz="1900" dirty="0"/>
          </a:p>
        </p:txBody>
      </p:sp>
      <p:sp>
        <p:nvSpPr>
          <p:cNvPr id="17" name="Shape 12"/>
          <p:cNvSpPr/>
          <p:nvPr/>
        </p:nvSpPr>
        <p:spPr>
          <a:xfrm>
            <a:off x="1181405" y="3943807"/>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8" name="Image 3" descr="preencoded.png"/>
          <p:cNvPicPr>
            <a:picLocks noChangeAspect="1"/>
          </p:cNvPicPr>
          <p:nvPr/>
        </p:nvPicPr>
        <p:blipFill>
          <a:blip r:embed="rId6"/>
          <a:srcRect l="-1282" r="-1282"/>
          <a:stretch/>
        </p:blipFill>
        <p:spPr>
          <a:xfrm>
            <a:off x="1300277" y="4076395"/>
            <a:ext cx="219456" cy="190195"/>
          </a:xfrm>
          <a:prstGeom prst="rect">
            <a:avLst/>
          </a:prstGeom>
        </p:spPr>
      </p:pic>
      <p:sp>
        <p:nvSpPr>
          <p:cNvPr id="19" name="Text 13"/>
          <p:cNvSpPr txBox="1"/>
          <p:nvPr/>
        </p:nvSpPr>
        <p:spPr>
          <a:xfrm>
            <a:off x="1867205" y="3943807"/>
            <a:ext cx="10058400" cy="352958"/>
          </a:xfrm>
          <a:prstGeom prst="rect">
            <a:avLst/>
          </a:prstGeom>
          <a:noFill/>
          <a:ln/>
        </p:spPr>
        <p:txBody>
          <a:bodyPr wrap="square" lIns="0" tIns="0" rIns="0" bIns="0" rtlCol="0" anchor="ctr"/>
          <a:lstStyle/>
          <a:p>
            <a:pPr marL="0" indent="0" algn="l">
              <a:buNone/>
            </a:pPr>
            <a:r>
              <a:rPr lang="en-US" sz="1900" dirty="0">
                <a:solidFill>
                  <a:srgbClr val="334155"/>
                </a:solidFill>
                <a:latin typeface="Inter" pitchFamily="34" charset="0"/>
                <a:ea typeface="Inter" pitchFamily="34" charset="-122"/>
                <a:cs typeface="Inter" pitchFamily="34" charset="-120"/>
              </a:rPr>
              <a:t>Write or revise </a:t>
            </a:r>
            <a:r>
              <a:rPr lang="en-US" sz="1900" b="1" dirty="0">
                <a:solidFill>
                  <a:srgbClr val="1E40AF"/>
                </a:solidFill>
                <a:latin typeface="Inter" pitchFamily="34" charset="0"/>
                <a:ea typeface="Inter" pitchFamily="34" charset="-122"/>
                <a:cs typeface="Inter" pitchFamily="34" charset="-120"/>
              </a:rPr>
              <a:t>résumés and cover letters</a:t>
            </a:r>
            <a:r>
              <a:rPr lang="en-US" sz="1900" dirty="0">
                <a:solidFill>
                  <a:srgbClr val="334155"/>
                </a:solidFill>
                <a:latin typeface="Inter" pitchFamily="34" charset="0"/>
                <a:ea typeface="Inter" pitchFamily="34" charset="-122"/>
                <a:cs typeface="Inter" pitchFamily="34" charset="-120"/>
              </a:rPr>
              <a:t> with impact-focused language</a:t>
            </a:r>
            <a:endParaRPr lang="en-US" sz="1900" dirty="0"/>
          </a:p>
        </p:txBody>
      </p:sp>
      <p:sp>
        <p:nvSpPr>
          <p:cNvPr id="20" name="Shape 14"/>
          <p:cNvSpPr/>
          <p:nvPr/>
        </p:nvSpPr>
        <p:spPr>
          <a:xfrm>
            <a:off x="1181405" y="4781398"/>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21" name="Image 4" descr="preencoded.png"/>
          <p:cNvPicPr>
            <a:picLocks noChangeAspect="1"/>
          </p:cNvPicPr>
          <p:nvPr/>
        </p:nvPicPr>
        <p:blipFill>
          <a:blip r:embed="rId7"/>
          <a:srcRect/>
          <a:stretch/>
        </p:blipFill>
        <p:spPr>
          <a:xfrm>
            <a:off x="1290218" y="4914900"/>
            <a:ext cx="237744" cy="190195"/>
          </a:xfrm>
          <a:prstGeom prst="rect">
            <a:avLst/>
          </a:prstGeom>
        </p:spPr>
      </p:pic>
      <p:sp>
        <p:nvSpPr>
          <p:cNvPr id="22" name="Text 15"/>
          <p:cNvSpPr txBox="1"/>
          <p:nvPr/>
        </p:nvSpPr>
        <p:spPr>
          <a:xfrm>
            <a:off x="1867205" y="4781398"/>
            <a:ext cx="10058400" cy="352958"/>
          </a:xfrm>
          <a:prstGeom prst="rect">
            <a:avLst/>
          </a:prstGeom>
          <a:noFill/>
          <a:ln/>
        </p:spPr>
        <p:txBody>
          <a:bodyPr wrap="square" lIns="0" tIns="0" rIns="0" bIns="0" rtlCol="0" anchor="ctr"/>
          <a:lstStyle/>
          <a:p>
            <a:pPr marL="0" indent="0" algn="l">
              <a:buNone/>
            </a:pPr>
            <a:r>
              <a:rPr lang="en-US" sz="1900" dirty="0">
                <a:solidFill>
                  <a:srgbClr val="334155"/>
                </a:solidFill>
                <a:latin typeface="Inter" pitchFamily="34" charset="0"/>
                <a:ea typeface="Inter" pitchFamily="34" charset="-122"/>
                <a:cs typeface="Inter" pitchFamily="34" charset="-120"/>
              </a:rPr>
              <a:t>Apply communication principles to </a:t>
            </a:r>
            <a:r>
              <a:rPr lang="en-US" sz="1900" b="1" dirty="0">
                <a:solidFill>
                  <a:srgbClr val="1E40AF"/>
                </a:solidFill>
                <a:latin typeface="Inter" pitchFamily="34" charset="0"/>
                <a:ea typeface="Inter" pitchFamily="34" charset="-122"/>
                <a:cs typeface="Inter" pitchFamily="34" charset="-120"/>
              </a:rPr>
              <a:t>high-pressure professional situations</a:t>
            </a:r>
            <a:endParaRPr lang="en-US" sz="1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0" y="0"/>
            <a:ext cx="228600" cy="6858000"/>
          </a:xfrm>
          <a:prstGeom prst="rect">
            <a:avLst/>
          </a:prstGeom>
          <a:solidFill>
            <a:srgbClr val="1E3A8A"/>
          </a:solidFill>
          <a:ln w="12700">
            <a:solidFill>
              <a:srgbClr val="FFFFFF">
                <a:alpha val="0"/>
              </a:srgbClr>
            </a:solidFill>
            <a:prstDash val="solid"/>
          </a:ln>
        </p:spPr>
        <p:txBody>
          <a:bodyPr/>
          <a:lstStyle/>
          <a:p>
            <a:endParaRPr lang="en-US"/>
          </a:p>
        </p:txBody>
      </p:sp>
      <p:sp>
        <p:nvSpPr>
          <p:cNvPr id="5" name="Shape 3"/>
          <p:cNvSpPr/>
          <p:nvPr/>
        </p:nvSpPr>
        <p:spPr>
          <a:xfrm>
            <a:off x="9334195" y="0"/>
            <a:ext cx="2857500" cy="1429207"/>
          </a:xfrm>
          <a:custGeom>
            <a:avLst/>
            <a:gdLst/>
            <a:ahLst/>
            <a:cxnLst/>
            <a:rect l="l" t="t" r="r" b="b"/>
            <a:pathLst>
              <a:path w="2857500" h="1429207">
                <a:moveTo>
                  <a:pt x="857250" y="0"/>
                </a:moveTo>
                <a:lnTo>
                  <a:pt x="2857500" y="0"/>
                </a:lnTo>
                <a:lnTo>
                  <a:pt x="2857500" y="1429207"/>
                </a:lnTo>
                <a:lnTo>
                  <a:pt x="0" y="0"/>
                </a:lnTo>
                <a:close/>
              </a:path>
            </a:pathLst>
          </a:custGeom>
          <a:solidFill>
            <a:srgbClr val="EFF6FF"/>
          </a:solidFill>
          <a:ln/>
        </p:spPr>
        <p:txBody>
          <a:bodyPr/>
          <a:lstStyle/>
          <a:p>
            <a:endParaRPr lang="en-US"/>
          </a:p>
        </p:txBody>
      </p:sp>
      <p:sp>
        <p:nvSpPr>
          <p:cNvPr id="6" name="Shape 4"/>
          <p:cNvSpPr/>
          <p:nvPr/>
        </p:nvSpPr>
        <p:spPr>
          <a:xfrm>
            <a:off x="10287000" y="0"/>
            <a:ext cx="952805" cy="761695"/>
          </a:xfrm>
          <a:prstGeom prst="rect">
            <a:avLst/>
          </a:prstGeom>
          <a:solidFill>
            <a:srgbClr val="3B82F6">
              <a:alpha val="10000"/>
            </a:srgbClr>
          </a:solidFill>
          <a:ln w="12700">
            <a:solidFill>
              <a:srgbClr val="FFFFFF">
                <a:alpha val="0"/>
              </a:srgbClr>
            </a:solidFill>
            <a:prstDash val="solid"/>
          </a:ln>
        </p:spPr>
        <p:txBody>
          <a:bodyPr/>
          <a:lstStyle/>
          <a:p>
            <a:endParaRPr lang="en-US"/>
          </a:p>
        </p:txBody>
      </p:sp>
      <p:sp>
        <p:nvSpPr>
          <p:cNvPr id="7" name="Text 5"/>
          <p:cNvSpPr txBox="1"/>
          <p:nvPr/>
        </p:nvSpPr>
        <p:spPr>
          <a:xfrm>
            <a:off x="11115446" y="6057900"/>
            <a:ext cx="857707" cy="571500"/>
          </a:xfrm>
          <a:prstGeom prst="rect">
            <a:avLst/>
          </a:prstGeom>
          <a:noFill/>
          <a:ln/>
        </p:spPr>
        <p:txBody>
          <a:bodyPr wrap="square" lIns="0" tIns="0" rIns="0" bIns="0" rtlCol="0" anchor="ctr"/>
          <a:lstStyle/>
          <a:p>
            <a:pPr marL="0" indent="0" algn="l">
              <a:buNone/>
            </a:pPr>
            <a:r>
              <a:rPr lang="en-US" sz="4500" b="1" dirty="0">
                <a:solidFill>
                  <a:srgbClr val="000000">
                    <a:alpha val="20000"/>
                  </a:srgbClr>
                </a:solidFill>
                <a:latin typeface="Inter" pitchFamily="34" charset="0"/>
                <a:ea typeface="Inter" pitchFamily="34" charset="-122"/>
                <a:cs typeface="Inter" pitchFamily="34" charset="-120"/>
              </a:rPr>
              <a:t>04</a:t>
            </a:r>
            <a:endParaRPr lang="en-US" sz="4500" dirty="0"/>
          </a:p>
        </p:txBody>
      </p:sp>
      <p:sp>
        <p:nvSpPr>
          <p:cNvPr id="8" name="Text 6"/>
          <p:cNvSpPr txBox="1"/>
          <p:nvPr/>
        </p:nvSpPr>
        <p:spPr>
          <a:xfrm>
            <a:off x="1181405" y="761695"/>
            <a:ext cx="10172700" cy="191110"/>
          </a:xfrm>
          <a:prstGeom prst="rect">
            <a:avLst/>
          </a:prstGeom>
          <a:noFill/>
          <a:ln/>
        </p:spPr>
        <p:txBody>
          <a:bodyPr wrap="square" lIns="0" tIns="0" rIns="0" bIns="0" rtlCol="0" anchor="ctr"/>
          <a:lstStyle/>
          <a:p>
            <a:pPr marL="0" indent="0" algn="l">
              <a:buNone/>
            </a:pPr>
            <a:r>
              <a:rPr lang="en-US" sz="1000" b="1" kern="0" spc="105" dirty="0">
                <a:solidFill>
                  <a:srgbClr val="1D4ED8"/>
                </a:solidFill>
                <a:latin typeface="Inter" pitchFamily="34" charset="0"/>
                <a:ea typeface="Inter" pitchFamily="34" charset="-122"/>
                <a:cs typeface="Inter" pitchFamily="34" charset="-120"/>
              </a:rPr>
              <a:t>Module 8</a:t>
            </a:r>
            <a:endParaRPr lang="en-US" sz="1000" dirty="0"/>
          </a:p>
        </p:txBody>
      </p:sp>
      <p:sp>
        <p:nvSpPr>
          <p:cNvPr id="9" name="Text 7"/>
          <p:cNvSpPr txBox="1"/>
          <p:nvPr/>
        </p:nvSpPr>
        <p:spPr>
          <a:xfrm>
            <a:off x="1181405" y="1067105"/>
            <a:ext cx="10249510" cy="457200"/>
          </a:xfrm>
          <a:prstGeom prst="rect">
            <a:avLst/>
          </a:prstGeom>
          <a:noFill/>
          <a:ln/>
        </p:spPr>
        <p:txBody>
          <a:bodyPr wrap="square" lIns="0" tIns="0" rIns="0" bIns="0" rtlCol="0" anchor="ctr"/>
          <a:lstStyle/>
          <a:p>
            <a:pPr marL="0" indent="0" algn="l">
              <a:buNone/>
            </a:pPr>
            <a:r>
              <a:rPr lang="en-US" sz="3600" b="1" dirty="0">
                <a:solidFill>
                  <a:srgbClr val="000000"/>
                </a:solidFill>
                <a:latin typeface="Inter" pitchFamily="34" charset="0"/>
                <a:ea typeface="Inter" pitchFamily="34" charset="-122"/>
                <a:cs typeface="Inter" pitchFamily="34" charset="-120"/>
              </a:rPr>
              <a:t>The Presentation Mindset</a:t>
            </a:r>
            <a:endParaRPr lang="en-US" sz="3600" dirty="0"/>
          </a:p>
        </p:txBody>
      </p:sp>
      <p:pic>
        <p:nvPicPr>
          <p:cNvPr id="10" name="Image 0" descr="preencoded.png"/>
          <p:cNvPicPr>
            <a:picLocks noChangeAspect="1"/>
          </p:cNvPicPr>
          <p:nvPr/>
        </p:nvPicPr>
        <p:blipFill>
          <a:blip r:embed="rId3"/>
          <a:srcRect t="-400" b="-400"/>
          <a:stretch/>
        </p:blipFill>
        <p:spPr>
          <a:xfrm>
            <a:off x="1181405" y="1752905"/>
            <a:ext cx="914400" cy="57607"/>
          </a:xfrm>
          <a:prstGeom prst="rect">
            <a:avLst/>
          </a:prstGeom>
        </p:spPr>
      </p:pic>
      <p:sp>
        <p:nvSpPr>
          <p:cNvPr id="11" name="Shape 8"/>
          <p:cNvSpPr/>
          <p:nvPr/>
        </p:nvSpPr>
        <p:spPr>
          <a:xfrm>
            <a:off x="1181405" y="2190902"/>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2" name="Image 1" descr="preencoded.png"/>
          <p:cNvPicPr>
            <a:picLocks noChangeAspect="1"/>
          </p:cNvPicPr>
          <p:nvPr/>
        </p:nvPicPr>
        <p:blipFill>
          <a:blip r:embed="rId4"/>
          <a:srcRect/>
          <a:stretch/>
        </p:blipFill>
        <p:spPr>
          <a:xfrm>
            <a:off x="1290218" y="2324405"/>
            <a:ext cx="237744" cy="190195"/>
          </a:xfrm>
          <a:prstGeom prst="rect">
            <a:avLst/>
          </a:prstGeom>
        </p:spPr>
      </p:pic>
      <p:sp>
        <p:nvSpPr>
          <p:cNvPr id="13" name="Text 9"/>
          <p:cNvSpPr txBox="1"/>
          <p:nvPr/>
        </p:nvSpPr>
        <p:spPr>
          <a:xfrm>
            <a:off x="1867205" y="2266798"/>
            <a:ext cx="10058400" cy="342900"/>
          </a:xfrm>
          <a:prstGeom prst="rect">
            <a:avLst/>
          </a:prstGeom>
          <a:noFill/>
          <a:ln/>
        </p:spPr>
        <p:txBody>
          <a:bodyPr wrap="square" lIns="0" tIns="0" rIns="0" bIns="0" rtlCol="0" anchor="ctr"/>
          <a:lstStyle/>
          <a:p>
            <a:pPr marL="0" indent="0" algn="l">
              <a:buNone/>
            </a:pPr>
            <a:r>
              <a:rPr lang="en-US" sz="1800" b="1" dirty="0">
                <a:solidFill>
                  <a:srgbClr val="334155"/>
                </a:solidFill>
                <a:latin typeface="Inter" pitchFamily="34" charset="0"/>
                <a:ea typeface="Inter" pitchFamily="34" charset="-122"/>
                <a:cs typeface="Inter" pitchFamily="34" charset="-120"/>
              </a:rPr>
              <a:t>Audience-First:</a:t>
            </a:r>
            <a:r>
              <a:rPr lang="en-US" sz="1800" dirty="0">
                <a:solidFill>
                  <a:srgbClr val="334155"/>
                </a:solidFill>
                <a:latin typeface="Inter" pitchFamily="34" charset="0"/>
                <a:ea typeface="Inter" pitchFamily="34" charset="-122"/>
                <a:cs typeface="Inter" pitchFamily="34" charset="-120"/>
              </a:rPr>
              <a:t> Don't just list facts. Ask, "What do they need to know and do?"</a:t>
            </a:r>
            <a:endParaRPr lang="en-US" sz="1800" dirty="0"/>
          </a:p>
        </p:txBody>
      </p:sp>
      <p:sp>
        <p:nvSpPr>
          <p:cNvPr id="14" name="Shape 10"/>
          <p:cNvSpPr/>
          <p:nvPr/>
        </p:nvSpPr>
        <p:spPr>
          <a:xfrm>
            <a:off x="1181405" y="2876702"/>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5" name="Image 2" descr="preencoded.png"/>
          <p:cNvPicPr>
            <a:picLocks noChangeAspect="1"/>
          </p:cNvPicPr>
          <p:nvPr/>
        </p:nvPicPr>
        <p:blipFill>
          <a:blip r:embed="rId5"/>
          <a:srcRect/>
          <a:stretch/>
        </p:blipFill>
        <p:spPr>
          <a:xfrm>
            <a:off x="1314907" y="3010205"/>
            <a:ext cx="190195" cy="190195"/>
          </a:xfrm>
          <a:prstGeom prst="rect">
            <a:avLst/>
          </a:prstGeom>
        </p:spPr>
      </p:pic>
      <p:sp>
        <p:nvSpPr>
          <p:cNvPr id="16" name="Text 11"/>
          <p:cNvSpPr txBox="1"/>
          <p:nvPr/>
        </p:nvSpPr>
        <p:spPr>
          <a:xfrm>
            <a:off x="1867205" y="2952598"/>
            <a:ext cx="9458554" cy="685800"/>
          </a:xfrm>
          <a:prstGeom prst="rect">
            <a:avLst/>
          </a:prstGeom>
          <a:noFill/>
          <a:ln/>
        </p:spPr>
        <p:txBody>
          <a:bodyPr wrap="square" lIns="0" tIns="0" rIns="0" bIns="0" rtlCol="0" anchor="t"/>
          <a:lstStyle/>
          <a:p>
            <a:pPr marL="0" indent="0" algn="l">
              <a:buNone/>
            </a:pPr>
            <a:r>
              <a:rPr lang="en-US" sz="1800" b="1" dirty="0">
                <a:solidFill>
                  <a:srgbClr val="334155"/>
                </a:solidFill>
                <a:latin typeface="Inter" pitchFamily="34" charset="0"/>
                <a:ea typeface="Inter" pitchFamily="34" charset="-122"/>
                <a:cs typeface="Inter" pitchFamily="34" charset="-120"/>
              </a:rPr>
              <a:t>One-Sentence Rule:</a:t>
            </a:r>
            <a:r>
              <a:rPr lang="en-US" sz="1800" dirty="0">
                <a:solidFill>
                  <a:srgbClr val="334155"/>
                </a:solidFill>
                <a:latin typeface="Inter" pitchFamily="34" charset="0"/>
                <a:ea typeface="Inter" pitchFamily="34" charset="-122"/>
                <a:cs typeface="Inter" pitchFamily="34" charset="-120"/>
              </a:rPr>
              <a:t> If they can’t repeat your main point in one sentence, it’s too vague.</a:t>
            </a:r>
            <a:endParaRPr lang="en-US" sz="1800" dirty="0"/>
          </a:p>
        </p:txBody>
      </p:sp>
      <p:sp>
        <p:nvSpPr>
          <p:cNvPr id="17" name="Shape 12"/>
          <p:cNvSpPr/>
          <p:nvPr/>
        </p:nvSpPr>
        <p:spPr>
          <a:xfrm>
            <a:off x="1181405" y="3866998"/>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8" name="Image 3" descr="preencoded.png"/>
          <p:cNvPicPr>
            <a:picLocks noChangeAspect="1"/>
          </p:cNvPicPr>
          <p:nvPr/>
        </p:nvPicPr>
        <p:blipFill>
          <a:blip r:embed="rId6"/>
          <a:srcRect/>
          <a:stretch/>
        </p:blipFill>
        <p:spPr>
          <a:xfrm>
            <a:off x="1314907" y="4000500"/>
            <a:ext cx="190195" cy="190195"/>
          </a:xfrm>
          <a:prstGeom prst="rect">
            <a:avLst/>
          </a:prstGeom>
        </p:spPr>
      </p:pic>
      <p:sp>
        <p:nvSpPr>
          <p:cNvPr id="19" name="Text 13"/>
          <p:cNvSpPr txBox="1"/>
          <p:nvPr/>
        </p:nvSpPr>
        <p:spPr>
          <a:xfrm>
            <a:off x="1867205" y="3943807"/>
            <a:ext cx="9458554" cy="685800"/>
          </a:xfrm>
          <a:prstGeom prst="rect">
            <a:avLst/>
          </a:prstGeom>
          <a:noFill/>
          <a:ln/>
        </p:spPr>
        <p:txBody>
          <a:bodyPr wrap="square" lIns="0" tIns="0" rIns="0" bIns="0" rtlCol="0" anchor="t"/>
          <a:lstStyle/>
          <a:p>
            <a:pPr marL="0" indent="0" algn="l">
              <a:buNone/>
            </a:pPr>
            <a:r>
              <a:rPr lang="en-US" sz="1800" b="1" dirty="0">
                <a:solidFill>
                  <a:srgbClr val="334155"/>
                </a:solidFill>
                <a:latin typeface="Inter" pitchFamily="34" charset="0"/>
                <a:ea typeface="Inter" pitchFamily="34" charset="-122"/>
                <a:cs typeface="Inter" pitchFamily="34" charset="-120"/>
              </a:rPr>
              <a:t>Purpose Before Design:</a:t>
            </a:r>
            <a:r>
              <a:rPr lang="en-US" sz="1800" dirty="0">
                <a:solidFill>
                  <a:srgbClr val="334155"/>
                </a:solidFill>
                <a:latin typeface="Inter" pitchFamily="34" charset="0"/>
                <a:ea typeface="Inter" pitchFamily="34" charset="-122"/>
                <a:cs typeface="Inter" pitchFamily="34" charset="-120"/>
              </a:rPr>
              <a:t> Define exactly what you want to achieve </a:t>
            </a:r>
            <a:r>
              <a:rPr lang="en-US" sz="1800" i="1" dirty="0">
                <a:solidFill>
                  <a:srgbClr val="334155"/>
                </a:solidFill>
                <a:latin typeface="Inter" pitchFamily="34" charset="0"/>
                <a:ea typeface="Inter" pitchFamily="34" charset="-122"/>
                <a:cs typeface="Inter" pitchFamily="34" charset="-120"/>
              </a:rPr>
              <a:t>before</a:t>
            </a:r>
            <a:r>
              <a:rPr lang="en-US" sz="1800" dirty="0">
                <a:solidFill>
                  <a:srgbClr val="334155"/>
                </a:solidFill>
                <a:latin typeface="Inter" pitchFamily="34" charset="0"/>
                <a:ea typeface="Inter" pitchFamily="34" charset="-122"/>
                <a:cs typeface="Inter" pitchFamily="34" charset="-120"/>
              </a:rPr>
              <a:t> creating slides.</a:t>
            </a:r>
            <a:endParaRPr lang="en-US" sz="1800" dirty="0"/>
          </a:p>
        </p:txBody>
      </p:sp>
      <p:pic>
        <p:nvPicPr>
          <p:cNvPr id="20" name="Image 4" descr="preencoded.png"/>
          <p:cNvPicPr>
            <a:picLocks noChangeAspect="1"/>
          </p:cNvPicPr>
          <p:nvPr/>
        </p:nvPicPr>
        <p:blipFill>
          <a:blip r:embed="rId7"/>
          <a:srcRect t="-6" b="-6"/>
          <a:stretch/>
        </p:blipFill>
        <p:spPr>
          <a:xfrm>
            <a:off x="1181405" y="5048402"/>
            <a:ext cx="4876495" cy="1324051"/>
          </a:xfrm>
          <a:prstGeom prst="rect">
            <a:avLst/>
          </a:prstGeom>
        </p:spPr>
      </p:pic>
      <p:sp>
        <p:nvSpPr>
          <p:cNvPr id="21" name="Text 14"/>
          <p:cNvSpPr txBox="1"/>
          <p:nvPr/>
        </p:nvSpPr>
        <p:spPr>
          <a:xfrm>
            <a:off x="1656893" y="5277002"/>
            <a:ext cx="4286707" cy="257861"/>
          </a:xfrm>
          <a:prstGeom prst="rect">
            <a:avLst/>
          </a:prstGeom>
          <a:noFill/>
          <a:ln/>
        </p:spPr>
        <p:txBody>
          <a:bodyPr wrap="square" lIns="0" tIns="0" rIns="0" bIns="0" rtlCol="0" anchor="ctr"/>
          <a:lstStyle/>
          <a:p>
            <a:pPr marL="0" indent="0" algn="l">
              <a:buNone/>
            </a:pPr>
            <a:r>
              <a:rPr lang="en-US" sz="1300" b="1" kern="0" spc="68" dirty="0">
                <a:solidFill>
                  <a:srgbClr val="DC2626"/>
                </a:solidFill>
                <a:latin typeface="Inter" pitchFamily="34" charset="0"/>
                <a:ea typeface="Inter" pitchFamily="34" charset="-122"/>
                <a:cs typeface="Inter" pitchFamily="34" charset="-120"/>
              </a:rPr>
              <a:t>Weak Purpose</a:t>
            </a:r>
            <a:endParaRPr lang="en-US" sz="1300" dirty="0"/>
          </a:p>
        </p:txBody>
      </p:sp>
      <p:sp>
        <p:nvSpPr>
          <p:cNvPr id="22" name="Text 15"/>
          <p:cNvSpPr txBox="1"/>
          <p:nvPr/>
        </p:nvSpPr>
        <p:spPr>
          <a:xfrm>
            <a:off x="1447495" y="5572354"/>
            <a:ext cx="5029200" cy="286207"/>
          </a:xfrm>
          <a:prstGeom prst="rect">
            <a:avLst/>
          </a:prstGeom>
          <a:noFill/>
          <a:ln/>
        </p:spPr>
        <p:txBody>
          <a:bodyPr wrap="square" lIns="0" tIns="0" rIns="0" bIns="0" rtlCol="0" anchor="ctr"/>
          <a:lstStyle/>
          <a:p>
            <a:pPr marL="0" indent="0" algn="l">
              <a:buNone/>
            </a:pPr>
            <a:r>
              <a:rPr lang="en-US" sz="1500" dirty="0">
                <a:solidFill>
                  <a:srgbClr val="475569"/>
                </a:solidFill>
                <a:latin typeface="Inter" pitchFamily="34" charset="0"/>
                <a:ea typeface="Inter" pitchFamily="34" charset="-122"/>
                <a:cs typeface="Inter" pitchFamily="34" charset="-120"/>
              </a:rPr>
              <a:t>"I’m going to talk about our new software."</a:t>
            </a:r>
            <a:endParaRPr lang="en-US" sz="1500" dirty="0"/>
          </a:p>
        </p:txBody>
      </p:sp>
      <p:pic>
        <p:nvPicPr>
          <p:cNvPr id="23" name="Image 5" descr="preencoded.png"/>
          <p:cNvPicPr>
            <a:picLocks noChangeAspect="1"/>
          </p:cNvPicPr>
          <p:nvPr/>
        </p:nvPicPr>
        <p:blipFill>
          <a:blip r:embed="rId8"/>
          <a:srcRect t="-6" b="-6"/>
          <a:stretch/>
        </p:blipFill>
        <p:spPr>
          <a:xfrm>
            <a:off x="6362395" y="5048402"/>
            <a:ext cx="4876495" cy="1324051"/>
          </a:xfrm>
          <a:prstGeom prst="rect">
            <a:avLst/>
          </a:prstGeom>
        </p:spPr>
      </p:pic>
      <p:sp>
        <p:nvSpPr>
          <p:cNvPr id="24" name="Text 16"/>
          <p:cNvSpPr txBox="1"/>
          <p:nvPr/>
        </p:nvSpPr>
        <p:spPr>
          <a:xfrm>
            <a:off x="6867144" y="5277002"/>
            <a:ext cx="4258361" cy="257861"/>
          </a:xfrm>
          <a:prstGeom prst="rect">
            <a:avLst/>
          </a:prstGeom>
          <a:noFill/>
          <a:ln/>
        </p:spPr>
        <p:txBody>
          <a:bodyPr wrap="square" lIns="0" tIns="0" rIns="0" bIns="0" rtlCol="0" anchor="ctr"/>
          <a:lstStyle/>
          <a:p>
            <a:pPr marL="0" indent="0" algn="l">
              <a:buNone/>
            </a:pPr>
            <a:r>
              <a:rPr lang="en-US" sz="1300" b="1" kern="0" spc="68" dirty="0">
                <a:solidFill>
                  <a:srgbClr val="000000"/>
                </a:solidFill>
                <a:latin typeface="Inter" pitchFamily="34" charset="0"/>
                <a:ea typeface="Inter" pitchFamily="34" charset="-122"/>
                <a:cs typeface="Inter" pitchFamily="34" charset="-120"/>
              </a:rPr>
              <a:t>Strong Purpose</a:t>
            </a:r>
            <a:endParaRPr lang="en-US" sz="1300" dirty="0"/>
          </a:p>
        </p:txBody>
      </p:sp>
      <p:sp>
        <p:nvSpPr>
          <p:cNvPr id="25" name="Text 17"/>
          <p:cNvSpPr txBox="1"/>
          <p:nvPr/>
        </p:nvSpPr>
        <p:spPr>
          <a:xfrm>
            <a:off x="6629400" y="5572354"/>
            <a:ext cx="4457700" cy="571500"/>
          </a:xfrm>
          <a:prstGeom prst="rect">
            <a:avLst/>
          </a:prstGeom>
          <a:noFill/>
          <a:ln/>
        </p:spPr>
        <p:txBody>
          <a:bodyPr wrap="square" lIns="0" tIns="0" rIns="0" bIns="0" rtlCol="0" anchor="t"/>
          <a:lstStyle/>
          <a:p>
            <a:pPr marL="0" indent="0" algn="l">
              <a:buNone/>
            </a:pPr>
            <a:r>
              <a:rPr lang="en-US" sz="1500" dirty="0">
                <a:solidFill>
                  <a:srgbClr val="475569"/>
                </a:solidFill>
                <a:latin typeface="Inter" pitchFamily="34" charset="0"/>
                <a:ea typeface="Inter" pitchFamily="34" charset="-122"/>
                <a:cs typeface="Inter" pitchFamily="34" charset="-120"/>
              </a:rPr>
              <a:t>"After this, you’ll know 3 features that save 10 hrs/week and how to implement them."</a:t>
            </a:r>
            <a:endParaRPr lang="en-US" sz="1500" dirty="0"/>
          </a:p>
        </p:txBody>
      </p:sp>
      <p:pic>
        <p:nvPicPr>
          <p:cNvPr id="26" name="Image 6" descr="preencoded.png"/>
          <p:cNvPicPr>
            <a:picLocks noChangeAspect="1"/>
          </p:cNvPicPr>
          <p:nvPr/>
        </p:nvPicPr>
        <p:blipFill>
          <a:blip r:embed="rId9"/>
          <a:srcRect l="-1773" r="-1773"/>
          <a:stretch/>
        </p:blipFill>
        <p:spPr>
          <a:xfrm>
            <a:off x="1447495" y="5317236"/>
            <a:ext cx="133502" cy="171907"/>
          </a:xfrm>
          <a:prstGeom prst="rect">
            <a:avLst/>
          </a:prstGeom>
        </p:spPr>
      </p:pic>
      <p:pic>
        <p:nvPicPr>
          <p:cNvPr id="27" name="Image 7" descr="preencoded.png"/>
          <p:cNvPicPr>
            <a:picLocks noChangeAspect="1"/>
          </p:cNvPicPr>
          <p:nvPr/>
        </p:nvPicPr>
        <p:blipFill>
          <a:blip r:embed="rId10"/>
          <a:srcRect l="-3799" r="-3799"/>
          <a:stretch/>
        </p:blipFill>
        <p:spPr>
          <a:xfrm>
            <a:off x="6629400" y="5317236"/>
            <a:ext cx="161849" cy="17190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0" y="0"/>
            <a:ext cx="228600" cy="6858000"/>
          </a:xfrm>
          <a:prstGeom prst="rect">
            <a:avLst/>
          </a:prstGeom>
          <a:solidFill>
            <a:srgbClr val="1E3A8A"/>
          </a:solidFill>
          <a:ln w="12700">
            <a:solidFill>
              <a:srgbClr val="FFFFFF">
                <a:alpha val="0"/>
              </a:srgbClr>
            </a:solidFill>
            <a:prstDash val="solid"/>
          </a:ln>
        </p:spPr>
        <p:txBody>
          <a:bodyPr/>
          <a:lstStyle/>
          <a:p>
            <a:endParaRPr lang="en-US"/>
          </a:p>
        </p:txBody>
      </p:sp>
      <p:sp>
        <p:nvSpPr>
          <p:cNvPr id="5" name="Shape 3"/>
          <p:cNvSpPr/>
          <p:nvPr/>
        </p:nvSpPr>
        <p:spPr>
          <a:xfrm>
            <a:off x="9334195" y="0"/>
            <a:ext cx="2857500" cy="1429207"/>
          </a:xfrm>
          <a:custGeom>
            <a:avLst/>
            <a:gdLst/>
            <a:ahLst/>
            <a:cxnLst/>
            <a:rect l="l" t="t" r="r" b="b"/>
            <a:pathLst>
              <a:path w="2857500" h="1429207">
                <a:moveTo>
                  <a:pt x="857250" y="0"/>
                </a:moveTo>
                <a:lnTo>
                  <a:pt x="2857500" y="0"/>
                </a:lnTo>
                <a:lnTo>
                  <a:pt x="2857500" y="1429207"/>
                </a:lnTo>
                <a:lnTo>
                  <a:pt x="0" y="0"/>
                </a:lnTo>
                <a:close/>
              </a:path>
            </a:pathLst>
          </a:custGeom>
          <a:solidFill>
            <a:srgbClr val="EFF6FF"/>
          </a:solidFill>
          <a:ln/>
        </p:spPr>
        <p:txBody>
          <a:bodyPr/>
          <a:lstStyle/>
          <a:p>
            <a:endParaRPr lang="en-US"/>
          </a:p>
        </p:txBody>
      </p:sp>
      <p:sp>
        <p:nvSpPr>
          <p:cNvPr id="6" name="Shape 4"/>
          <p:cNvSpPr/>
          <p:nvPr/>
        </p:nvSpPr>
        <p:spPr>
          <a:xfrm>
            <a:off x="10287000" y="0"/>
            <a:ext cx="952805" cy="761695"/>
          </a:xfrm>
          <a:prstGeom prst="rect">
            <a:avLst/>
          </a:prstGeom>
          <a:solidFill>
            <a:srgbClr val="3B82F6">
              <a:alpha val="10000"/>
            </a:srgbClr>
          </a:solidFill>
          <a:ln w="12700">
            <a:solidFill>
              <a:srgbClr val="FFFFFF">
                <a:alpha val="0"/>
              </a:srgbClr>
            </a:solidFill>
            <a:prstDash val="solid"/>
          </a:ln>
        </p:spPr>
        <p:txBody>
          <a:bodyPr/>
          <a:lstStyle/>
          <a:p>
            <a:endParaRPr lang="en-US"/>
          </a:p>
        </p:txBody>
      </p:sp>
      <p:sp>
        <p:nvSpPr>
          <p:cNvPr id="7" name="Text 5"/>
          <p:cNvSpPr txBox="1"/>
          <p:nvPr/>
        </p:nvSpPr>
        <p:spPr>
          <a:xfrm>
            <a:off x="11146536" y="6057900"/>
            <a:ext cx="819302" cy="571500"/>
          </a:xfrm>
          <a:prstGeom prst="rect">
            <a:avLst/>
          </a:prstGeom>
          <a:noFill/>
          <a:ln/>
        </p:spPr>
        <p:txBody>
          <a:bodyPr wrap="square" lIns="0" tIns="0" rIns="0" bIns="0" rtlCol="0" anchor="ctr"/>
          <a:lstStyle/>
          <a:p>
            <a:pPr marL="0" indent="0" algn="l">
              <a:buNone/>
            </a:pPr>
            <a:r>
              <a:rPr lang="en-US" sz="4500" b="1" dirty="0">
                <a:solidFill>
                  <a:srgbClr val="000000">
                    <a:alpha val="20000"/>
                  </a:srgbClr>
                </a:solidFill>
                <a:latin typeface="Inter" pitchFamily="34" charset="0"/>
                <a:ea typeface="Inter" pitchFamily="34" charset="-122"/>
                <a:cs typeface="Inter" pitchFamily="34" charset="-120"/>
              </a:rPr>
              <a:t>05</a:t>
            </a:r>
            <a:endParaRPr lang="en-US" sz="4500" dirty="0"/>
          </a:p>
        </p:txBody>
      </p:sp>
      <p:sp>
        <p:nvSpPr>
          <p:cNvPr id="8" name="Text 6"/>
          <p:cNvSpPr txBox="1"/>
          <p:nvPr/>
        </p:nvSpPr>
        <p:spPr>
          <a:xfrm>
            <a:off x="990295" y="571500"/>
            <a:ext cx="10554005" cy="191110"/>
          </a:xfrm>
          <a:prstGeom prst="rect">
            <a:avLst/>
          </a:prstGeom>
          <a:noFill/>
          <a:ln/>
        </p:spPr>
        <p:txBody>
          <a:bodyPr wrap="square" lIns="0" tIns="0" rIns="0" bIns="0" rtlCol="0" anchor="ctr"/>
          <a:lstStyle/>
          <a:p>
            <a:pPr marL="0" indent="0" algn="l">
              <a:buNone/>
            </a:pPr>
            <a:r>
              <a:rPr lang="en-US" sz="1000" b="1" kern="0" spc="105" dirty="0">
                <a:solidFill>
                  <a:srgbClr val="1D4ED8"/>
                </a:solidFill>
                <a:latin typeface="Inter" pitchFamily="34" charset="0"/>
                <a:ea typeface="Inter" pitchFamily="34" charset="-122"/>
                <a:cs typeface="Inter" pitchFamily="34" charset="-120"/>
              </a:rPr>
              <a:t>Module 8</a:t>
            </a:r>
            <a:endParaRPr lang="en-US" sz="1000" dirty="0"/>
          </a:p>
        </p:txBody>
      </p:sp>
      <p:sp>
        <p:nvSpPr>
          <p:cNvPr id="9" name="Text 7"/>
          <p:cNvSpPr txBox="1"/>
          <p:nvPr/>
        </p:nvSpPr>
        <p:spPr>
          <a:xfrm>
            <a:off x="990295" y="838505"/>
            <a:ext cx="10629900" cy="381305"/>
          </a:xfrm>
          <a:prstGeom prst="rect">
            <a:avLst/>
          </a:prstGeom>
          <a:noFill/>
          <a:ln/>
        </p:spPr>
        <p:txBody>
          <a:bodyPr wrap="square" lIns="0" tIns="0" rIns="0" bIns="0" rtlCol="0" anchor="ctr"/>
          <a:lstStyle/>
          <a:p>
            <a:pPr marL="0" indent="0" algn="l">
              <a:buNone/>
            </a:pPr>
            <a:r>
              <a:rPr lang="en-US" sz="2700" b="1" dirty="0">
                <a:solidFill>
                  <a:srgbClr val="000000"/>
                </a:solidFill>
                <a:latin typeface="Inter" pitchFamily="34" charset="0"/>
                <a:ea typeface="Inter" pitchFamily="34" charset="-122"/>
                <a:cs typeface="Inter" pitchFamily="34" charset="-120"/>
              </a:rPr>
              <a:t>Presentation Structure Pattern</a:t>
            </a:r>
            <a:endParaRPr lang="en-US" sz="2700" dirty="0"/>
          </a:p>
        </p:txBody>
      </p:sp>
      <p:pic>
        <p:nvPicPr>
          <p:cNvPr id="10" name="Image 0" descr="preencoded.png"/>
          <p:cNvPicPr>
            <a:picLocks noChangeAspect="1"/>
          </p:cNvPicPr>
          <p:nvPr/>
        </p:nvPicPr>
        <p:blipFill>
          <a:blip r:embed="rId3"/>
          <a:srcRect t="-420" b="-420"/>
          <a:stretch/>
        </p:blipFill>
        <p:spPr>
          <a:xfrm>
            <a:off x="990295" y="1371600"/>
            <a:ext cx="761695" cy="57607"/>
          </a:xfrm>
          <a:prstGeom prst="rect">
            <a:avLst/>
          </a:prstGeom>
        </p:spPr>
      </p:pic>
      <p:pic>
        <p:nvPicPr>
          <p:cNvPr id="11" name="Image 1" descr="preencoded.png"/>
          <p:cNvPicPr>
            <a:picLocks noChangeAspect="1"/>
          </p:cNvPicPr>
          <p:nvPr/>
        </p:nvPicPr>
        <p:blipFill>
          <a:blip r:embed="rId4"/>
          <a:srcRect l="-15" r="-15"/>
          <a:stretch/>
        </p:blipFill>
        <p:spPr>
          <a:xfrm>
            <a:off x="990295" y="1923898"/>
            <a:ext cx="4934102" cy="1104595"/>
          </a:xfrm>
          <a:prstGeom prst="rect">
            <a:avLst/>
          </a:prstGeom>
        </p:spPr>
      </p:pic>
      <p:pic>
        <p:nvPicPr>
          <p:cNvPr id="12" name="Image 2" descr="preencoded.png"/>
          <p:cNvPicPr>
            <a:picLocks noChangeAspect="1"/>
          </p:cNvPicPr>
          <p:nvPr/>
        </p:nvPicPr>
        <p:blipFill>
          <a:blip r:embed="rId5"/>
          <a:stretch>
            <a:fillRect/>
          </a:stretch>
        </p:blipFill>
        <p:spPr>
          <a:xfrm>
            <a:off x="1228954" y="2115007"/>
            <a:ext cx="381305" cy="381305"/>
          </a:xfrm>
          <a:prstGeom prst="rect">
            <a:avLst/>
          </a:prstGeom>
        </p:spPr>
      </p:pic>
      <p:sp>
        <p:nvSpPr>
          <p:cNvPr id="13" name="Text 8"/>
          <p:cNvSpPr/>
          <p:nvPr/>
        </p:nvSpPr>
        <p:spPr>
          <a:xfrm>
            <a:off x="1228954" y="2115007"/>
            <a:ext cx="381305" cy="381305"/>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1300" b="1" dirty="0">
                <a:solidFill>
                  <a:srgbClr val="2563EB"/>
                </a:solidFill>
                <a:latin typeface="Inter" pitchFamily="34" charset="0"/>
                <a:ea typeface="Inter" pitchFamily="34" charset="-122"/>
                <a:cs typeface="Inter" pitchFamily="34" charset="-120"/>
              </a:rPr>
              <a:t>1</a:t>
            </a:r>
            <a:endParaRPr lang="en-US" sz="1300" dirty="0"/>
          </a:p>
        </p:txBody>
      </p:sp>
      <p:sp>
        <p:nvSpPr>
          <p:cNvPr id="14" name="Text 9"/>
          <p:cNvSpPr txBox="1"/>
          <p:nvPr/>
        </p:nvSpPr>
        <p:spPr>
          <a:xfrm>
            <a:off x="1800454" y="2115007"/>
            <a:ext cx="4048963"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Inter" pitchFamily="34" charset="0"/>
                <a:ea typeface="Inter" pitchFamily="34" charset="-122"/>
                <a:cs typeface="Inter" pitchFamily="34" charset="-120"/>
              </a:rPr>
              <a:t> Hook </a:t>
            </a:r>
            <a:endParaRPr lang="en-US" sz="1300" dirty="0"/>
          </a:p>
        </p:txBody>
      </p:sp>
      <p:pic>
        <p:nvPicPr>
          <p:cNvPr id="15" name="Image 3" descr="preencoded.png"/>
          <p:cNvPicPr>
            <a:picLocks noChangeAspect="1"/>
          </p:cNvPicPr>
          <p:nvPr/>
        </p:nvPicPr>
        <p:blipFill>
          <a:blip r:embed="rId6"/>
          <a:srcRect l="-1282" r="-1282"/>
          <a:stretch/>
        </p:blipFill>
        <p:spPr>
          <a:xfrm>
            <a:off x="5514746" y="2147926"/>
            <a:ext cx="219456" cy="190195"/>
          </a:xfrm>
          <a:prstGeom prst="rect">
            <a:avLst/>
          </a:prstGeom>
        </p:spPr>
      </p:pic>
      <p:sp>
        <p:nvSpPr>
          <p:cNvPr id="16" name="Text 10"/>
          <p:cNvSpPr txBox="1"/>
          <p:nvPr/>
        </p:nvSpPr>
        <p:spPr>
          <a:xfrm>
            <a:off x="1800454" y="2409444"/>
            <a:ext cx="4010558" cy="428854"/>
          </a:xfrm>
          <a:prstGeom prst="rect">
            <a:avLst/>
          </a:prstGeom>
          <a:noFill/>
          <a:ln/>
        </p:spPr>
        <p:txBody>
          <a:bodyPr wrap="square" lIns="0" tIns="0" rIns="0" bIns="0" rtlCol="0" anchor="t"/>
          <a:lstStyle/>
          <a:p>
            <a:pPr marL="0" indent="0" algn="l">
              <a:buNone/>
            </a:pPr>
            <a:r>
              <a:rPr lang="en-US" sz="1100" dirty="0">
                <a:solidFill>
                  <a:srgbClr val="64748B"/>
                </a:solidFill>
                <a:latin typeface="Inter" pitchFamily="34" charset="0"/>
                <a:ea typeface="Inter" pitchFamily="34" charset="-122"/>
                <a:cs typeface="Inter" pitchFamily="34" charset="-120"/>
              </a:rPr>
              <a:t>Grab attention immediately with a question, startling statistic, story, or specific problem statement.</a:t>
            </a:r>
            <a:endParaRPr lang="en-US" sz="1100" dirty="0"/>
          </a:p>
        </p:txBody>
      </p:sp>
      <p:pic>
        <p:nvPicPr>
          <p:cNvPr id="17" name="Image 4" descr="preencoded.png"/>
          <p:cNvPicPr>
            <a:picLocks noChangeAspect="1"/>
          </p:cNvPicPr>
          <p:nvPr/>
        </p:nvPicPr>
        <p:blipFill>
          <a:blip r:embed="rId4"/>
          <a:srcRect l="-15" r="-15"/>
          <a:stretch/>
        </p:blipFill>
        <p:spPr>
          <a:xfrm>
            <a:off x="990295" y="3258007"/>
            <a:ext cx="4934102" cy="1104595"/>
          </a:xfrm>
          <a:prstGeom prst="rect">
            <a:avLst/>
          </a:prstGeom>
        </p:spPr>
      </p:pic>
      <p:pic>
        <p:nvPicPr>
          <p:cNvPr id="18" name="Image 5" descr="preencoded.png"/>
          <p:cNvPicPr>
            <a:picLocks noChangeAspect="1"/>
          </p:cNvPicPr>
          <p:nvPr/>
        </p:nvPicPr>
        <p:blipFill>
          <a:blip r:embed="rId5"/>
          <a:stretch>
            <a:fillRect/>
          </a:stretch>
        </p:blipFill>
        <p:spPr>
          <a:xfrm>
            <a:off x="1228954" y="3448202"/>
            <a:ext cx="381305" cy="381305"/>
          </a:xfrm>
          <a:prstGeom prst="rect">
            <a:avLst/>
          </a:prstGeom>
        </p:spPr>
      </p:pic>
      <p:sp>
        <p:nvSpPr>
          <p:cNvPr id="19" name="Text 11"/>
          <p:cNvSpPr/>
          <p:nvPr/>
        </p:nvSpPr>
        <p:spPr>
          <a:xfrm>
            <a:off x="1228954" y="3448202"/>
            <a:ext cx="381305" cy="381305"/>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1300" b="1" dirty="0">
                <a:solidFill>
                  <a:srgbClr val="2563EB"/>
                </a:solidFill>
                <a:latin typeface="Inter" pitchFamily="34" charset="0"/>
                <a:ea typeface="Inter" pitchFamily="34" charset="-122"/>
                <a:cs typeface="Inter" pitchFamily="34" charset="-120"/>
              </a:rPr>
              <a:t>2</a:t>
            </a:r>
            <a:endParaRPr lang="en-US" sz="1300" dirty="0"/>
          </a:p>
        </p:txBody>
      </p:sp>
      <p:sp>
        <p:nvSpPr>
          <p:cNvPr id="20" name="Text 12"/>
          <p:cNvSpPr txBox="1"/>
          <p:nvPr/>
        </p:nvSpPr>
        <p:spPr>
          <a:xfrm>
            <a:off x="1800454" y="3448202"/>
            <a:ext cx="4048963"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Inter" pitchFamily="34" charset="0"/>
                <a:ea typeface="Inter" pitchFamily="34" charset="-122"/>
                <a:cs typeface="Inter" pitchFamily="34" charset="-120"/>
              </a:rPr>
              <a:t> Purpose </a:t>
            </a:r>
            <a:endParaRPr lang="en-US" sz="1300" dirty="0"/>
          </a:p>
        </p:txBody>
      </p:sp>
      <p:pic>
        <p:nvPicPr>
          <p:cNvPr id="21" name="Image 6" descr="preencoded.png"/>
          <p:cNvPicPr>
            <a:picLocks noChangeAspect="1"/>
          </p:cNvPicPr>
          <p:nvPr/>
        </p:nvPicPr>
        <p:blipFill>
          <a:blip r:embed="rId7"/>
          <a:srcRect/>
          <a:stretch/>
        </p:blipFill>
        <p:spPr>
          <a:xfrm>
            <a:off x="5544007" y="3481121"/>
            <a:ext cx="190195" cy="190195"/>
          </a:xfrm>
          <a:prstGeom prst="rect">
            <a:avLst/>
          </a:prstGeom>
        </p:spPr>
      </p:pic>
      <p:sp>
        <p:nvSpPr>
          <p:cNvPr id="22" name="Text 13"/>
          <p:cNvSpPr txBox="1"/>
          <p:nvPr/>
        </p:nvSpPr>
        <p:spPr>
          <a:xfrm>
            <a:off x="1800454" y="3743554"/>
            <a:ext cx="4010558" cy="428854"/>
          </a:xfrm>
          <a:prstGeom prst="rect">
            <a:avLst/>
          </a:prstGeom>
          <a:noFill/>
          <a:ln/>
        </p:spPr>
        <p:txBody>
          <a:bodyPr wrap="square" lIns="0" tIns="0" rIns="0" bIns="0" rtlCol="0" anchor="t"/>
          <a:lstStyle/>
          <a:p>
            <a:pPr marL="0" indent="0" algn="l">
              <a:buNone/>
            </a:pPr>
            <a:r>
              <a:rPr lang="en-US" sz="1100" dirty="0">
                <a:solidFill>
                  <a:srgbClr val="64748B"/>
                </a:solidFill>
                <a:latin typeface="Inter" pitchFamily="34" charset="0"/>
                <a:ea typeface="Inter" pitchFamily="34" charset="-122"/>
                <a:cs typeface="Inter" pitchFamily="34" charset="-120"/>
              </a:rPr>
              <a:t>State clearly in one sentence: "Today I'll show you..." sets expectations instantly.</a:t>
            </a:r>
            <a:endParaRPr lang="en-US" sz="1100" dirty="0"/>
          </a:p>
        </p:txBody>
      </p:sp>
      <p:pic>
        <p:nvPicPr>
          <p:cNvPr id="23" name="Image 7" descr="preencoded.png"/>
          <p:cNvPicPr>
            <a:picLocks noChangeAspect="1"/>
          </p:cNvPicPr>
          <p:nvPr/>
        </p:nvPicPr>
        <p:blipFill>
          <a:blip r:embed="rId4"/>
          <a:srcRect l="-15" r="-15"/>
          <a:stretch/>
        </p:blipFill>
        <p:spPr>
          <a:xfrm>
            <a:off x="990295" y="4591202"/>
            <a:ext cx="4934102" cy="1104595"/>
          </a:xfrm>
          <a:prstGeom prst="rect">
            <a:avLst/>
          </a:prstGeom>
        </p:spPr>
      </p:pic>
      <p:pic>
        <p:nvPicPr>
          <p:cNvPr id="24" name="Image 8" descr="preencoded.png"/>
          <p:cNvPicPr>
            <a:picLocks noChangeAspect="1"/>
          </p:cNvPicPr>
          <p:nvPr/>
        </p:nvPicPr>
        <p:blipFill>
          <a:blip r:embed="rId5"/>
          <a:stretch>
            <a:fillRect/>
          </a:stretch>
        </p:blipFill>
        <p:spPr>
          <a:xfrm>
            <a:off x="1228954" y="4781398"/>
            <a:ext cx="381305" cy="381305"/>
          </a:xfrm>
          <a:prstGeom prst="rect">
            <a:avLst/>
          </a:prstGeom>
        </p:spPr>
      </p:pic>
      <p:sp>
        <p:nvSpPr>
          <p:cNvPr id="25" name="Text 14"/>
          <p:cNvSpPr/>
          <p:nvPr/>
        </p:nvSpPr>
        <p:spPr>
          <a:xfrm>
            <a:off x="1228954" y="4781398"/>
            <a:ext cx="381305" cy="381305"/>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1300" b="1" dirty="0">
                <a:solidFill>
                  <a:srgbClr val="2563EB"/>
                </a:solidFill>
                <a:latin typeface="Inter" pitchFamily="34" charset="0"/>
                <a:ea typeface="Inter" pitchFamily="34" charset="-122"/>
                <a:cs typeface="Inter" pitchFamily="34" charset="-120"/>
              </a:rPr>
              <a:t>3</a:t>
            </a:r>
            <a:endParaRPr lang="en-US" sz="1300" dirty="0"/>
          </a:p>
        </p:txBody>
      </p:sp>
      <p:sp>
        <p:nvSpPr>
          <p:cNvPr id="26" name="Text 15"/>
          <p:cNvSpPr txBox="1"/>
          <p:nvPr/>
        </p:nvSpPr>
        <p:spPr>
          <a:xfrm>
            <a:off x="1800454" y="4781398"/>
            <a:ext cx="4048963"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Inter" pitchFamily="34" charset="0"/>
                <a:ea typeface="Inter" pitchFamily="34" charset="-122"/>
                <a:cs typeface="Inter" pitchFamily="34" charset="-120"/>
              </a:rPr>
              <a:t> 3 Key Points </a:t>
            </a:r>
            <a:endParaRPr lang="en-US" sz="1300" dirty="0"/>
          </a:p>
        </p:txBody>
      </p:sp>
      <p:pic>
        <p:nvPicPr>
          <p:cNvPr id="27" name="Image 9" descr="preencoded.png"/>
          <p:cNvPicPr>
            <a:picLocks noChangeAspect="1"/>
          </p:cNvPicPr>
          <p:nvPr/>
        </p:nvPicPr>
        <p:blipFill>
          <a:blip r:embed="rId8"/>
          <a:srcRect/>
          <a:stretch/>
        </p:blipFill>
        <p:spPr>
          <a:xfrm>
            <a:off x="5544007" y="4815230"/>
            <a:ext cx="190195" cy="190195"/>
          </a:xfrm>
          <a:prstGeom prst="rect">
            <a:avLst/>
          </a:prstGeom>
        </p:spPr>
      </p:pic>
      <p:sp>
        <p:nvSpPr>
          <p:cNvPr id="28" name="Text 16"/>
          <p:cNvSpPr txBox="1"/>
          <p:nvPr/>
        </p:nvSpPr>
        <p:spPr>
          <a:xfrm>
            <a:off x="1800454" y="5076749"/>
            <a:ext cx="4010558" cy="428854"/>
          </a:xfrm>
          <a:prstGeom prst="rect">
            <a:avLst/>
          </a:prstGeom>
          <a:noFill/>
          <a:ln/>
        </p:spPr>
        <p:txBody>
          <a:bodyPr wrap="square" lIns="0" tIns="0" rIns="0" bIns="0" rtlCol="0" anchor="t"/>
          <a:lstStyle/>
          <a:p>
            <a:pPr marL="0" indent="0" algn="l">
              <a:buNone/>
            </a:pPr>
            <a:r>
              <a:rPr lang="en-US" sz="1100" dirty="0">
                <a:solidFill>
                  <a:srgbClr val="64748B"/>
                </a:solidFill>
                <a:latin typeface="Inter" pitchFamily="34" charset="0"/>
                <a:ea typeface="Inter" pitchFamily="34" charset="-122"/>
                <a:cs typeface="Inter" pitchFamily="34" charset="-120"/>
              </a:rPr>
              <a:t>Your main ideas, clearly signposted. Outline the structure before diving into details.</a:t>
            </a:r>
            <a:endParaRPr lang="en-US" sz="1100" dirty="0"/>
          </a:p>
        </p:txBody>
      </p:sp>
      <p:pic>
        <p:nvPicPr>
          <p:cNvPr id="29" name="Image 10" descr="preencoded.png"/>
          <p:cNvPicPr>
            <a:picLocks noChangeAspect="1"/>
          </p:cNvPicPr>
          <p:nvPr/>
        </p:nvPicPr>
        <p:blipFill>
          <a:blip r:embed="rId4"/>
          <a:srcRect l="-15" r="-15"/>
          <a:stretch/>
        </p:blipFill>
        <p:spPr>
          <a:xfrm>
            <a:off x="6495898" y="1923898"/>
            <a:ext cx="4934102" cy="1104595"/>
          </a:xfrm>
          <a:prstGeom prst="rect">
            <a:avLst/>
          </a:prstGeom>
        </p:spPr>
      </p:pic>
      <p:pic>
        <p:nvPicPr>
          <p:cNvPr id="30" name="Image 11" descr="preencoded.png"/>
          <p:cNvPicPr>
            <a:picLocks noChangeAspect="1"/>
          </p:cNvPicPr>
          <p:nvPr/>
        </p:nvPicPr>
        <p:blipFill>
          <a:blip r:embed="rId5"/>
          <a:stretch>
            <a:fillRect/>
          </a:stretch>
        </p:blipFill>
        <p:spPr>
          <a:xfrm>
            <a:off x="6734556" y="2115007"/>
            <a:ext cx="381305" cy="381305"/>
          </a:xfrm>
          <a:prstGeom prst="rect">
            <a:avLst/>
          </a:prstGeom>
        </p:spPr>
      </p:pic>
      <p:sp>
        <p:nvSpPr>
          <p:cNvPr id="31" name="Text 17"/>
          <p:cNvSpPr/>
          <p:nvPr/>
        </p:nvSpPr>
        <p:spPr>
          <a:xfrm>
            <a:off x="6734556" y="2115007"/>
            <a:ext cx="381305" cy="381305"/>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1300" b="1" dirty="0">
                <a:solidFill>
                  <a:srgbClr val="2563EB"/>
                </a:solidFill>
                <a:latin typeface="Inter" pitchFamily="34" charset="0"/>
                <a:ea typeface="Inter" pitchFamily="34" charset="-122"/>
                <a:cs typeface="Inter" pitchFamily="34" charset="-120"/>
              </a:rPr>
              <a:t>4</a:t>
            </a:r>
            <a:endParaRPr lang="en-US" sz="1300" dirty="0"/>
          </a:p>
        </p:txBody>
      </p:sp>
      <p:sp>
        <p:nvSpPr>
          <p:cNvPr id="32" name="Text 18"/>
          <p:cNvSpPr txBox="1"/>
          <p:nvPr/>
        </p:nvSpPr>
        <p:spPr>
          <a:xfrm>
            <a:off x="7306056" y="2115007"/>
            <a:ext cx="4048963"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Inter" pitchFamily="34" charset="0"/>
                <a:ea typeface="Inter" pitchFamily="34" charset="-122"/>
                <a:cs typeface="Inter" pitchFamily="34" charset="-120"/>
              </a:rPr>
              <a:t> Evidence / Example </a:t>
            </a:r>
            <a:endParaRPr lang="en-US" sz="1300" dirty="0"/>
          </a:p>
        </p:txBody>
      </p:sp>
      <p:pic>
        <p:nvPicPr>
          <p:cNvPr id="33" name="Image 12" descr="preencoded.png"/>
          <p:cNvPicPr>
            <a:picLocks noChangeAspect="1"/>
          </p:cNvPicPr>
          <p:nvPr/>
        </p:nvPicPr>
        <p:blipFill>
          <a:blip r:embed="rId9"/>
          <a:srcRect l="-1282" r="-1282"/>
          <a:stretch/>
        </p:blipFill>
        <p:spPr>
          <a:xfrm>
            <a:off x="11020349" y="2147926"/>
            <a:ext cx="219456" cy="190195"/>
          </a:xfrm>
          <a:prstGeom prst="rect">
            <a:avLst/>
          </a:prstGeom>
        </p:spPr>
      </p:pic>
      <p:sp>
        <p:nvSpPr>
          <p:cNvPr id="34" name="Text 19"/>
          <p:cNvSpPr txBox="1"/>
          <p:nvPr/>
        </p:nvSpPr>
        <p:spPr>
          <a:xfrm>
            <a:off x="7306056" y="2409444"/>
            <a:ext cx="4010558" cy="428854"/>
          </a:xfrm>
          <a:prstGeom prst="rect">
            <a:avLst/>
          </a:prstGeom>
          <a:noFill/>
          <a:ln/>
        </p:spPr>
        <p:txBody>
          <a:bodyPr wrap="square" lIns="0" tIns="0" rIns="0" bIns="0" rtlCol="0" anchor="t"/>
          <a:lstStyle/>
          <a:p>
            <a:pPr marL="0" indent="0" algn="l">
              <a:buNone/>
            </a:pPr>
            <a:r>
              <a:rPr lang="en-US" sz="1100" dirty="0">
                <a:solidFill>
                  <a:srgbClr val="64748B"/>
                </a:solidFill>
                <a:latin typeface="Inter" pitchFamily="34" charset="0"/>
                <a:ea typeface="Inter" pitchFamily="34" charset="-122"/>
                <a:cs typeface="Inter" pitchFamily="34" charset="-120"/>
              </a:rPr>
              <a:t>Support each point with data, visuals, or stories. Proof builds credibility.</a:t>
            </a:r>
            <a:endParaRPr lang="en-US" sz="1100" dirty="0"/>
          </a:p>
        </p:txBody>
      </p:sp>
      <p:pic>
        <p:nvPicPr>
          <p:cNvPr id="35" name="Image 13" descr="preencoded.png"/>
          <p:cNvPicPr>
            <a:picLocks noChangeAspect="1"/>
          </p:cNvPicPr>
          <p:nvPr/>
        </p:nvPicPr>
        <p:blipFill>
          <a:blip r:embed="rId4"/>
          <a:srcRect l="-15" r="-15"/>
          <a:stretch/>
        </p:blipFill>
        <p:spPr>
          <a:xfrm>
            <a:off x="6495898" y="3258007"/>
            <a:ext cx="4934102" cy="1104595"/>
          </a:xfrm>
          <a:prstGeom prst="rect">
            <a:avLst/>
          </a:prstGeom>
        </p:spPr>
      </p:pic>
      <p:pic>
        <p:nvPicPr>
          <p:cNvPr id="36" name="Image 14" descr="preencoded.png"/>
          <p:cNvPicPr>
            <a:picLocks noChangeAspect="1"/>
          </p:cNvPicPr>
          <p:nvPr/>
        </p:nvPicPr>
        <p:blipFill>
          <a:blip r:embed="rId5"/>
          <a:stretch>
            <a:fillRect/>
          </a:stretch>
        </p:blipFill>
        <p:spPr>
          <a:xfrm>
            <a:off x="6734556" y="3448202"/>
            <a:ext cx="381305" cy="381305"/>
          </a:xfrm>
          <a:prstGeom prst="rect">
            <a:avLst/>
          </a:prstGeom>
        </p:spPr>
      </p:pic>
      <p:sp>
        <p:nvSpPr>
          <p:cNvPr id="37" name="Text 20"/>
          <p:cNvSpPr/>
          <p:nvPr/>
        </p:nvSpPr>
        <p:spPr>
          <a:xfrm>
            <a:off x="6734556" y="3448202"/>
            <a:ext cx="381305" cy="381305"/>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1300" b="1" dirty="0">
                <a:solidFill>
                  <a:srgbClr val="2563EB"/>
                </a:solidFill>
                <a:latin typeface="Inter" pitchFamily="34" charset="0"/>
                <a:ea typeface="Inter" pitchFamily="34" charset="-122"/>
                <a:cs typeface="Inter" pitchFamily="34" charset="-120"/>
              </a:rPr>
              <a:t>5</a:t>
            </a:r>
            <a:endParaRPr lang="en-US" sz="1300" dirty="0"/>
          </a:p>
        </p:txBody>
      </p:sp>
      <p:sp>
        <p:nvSpPr>
          <p:cNvPr id="38" name="Text 21"/>
          <p:cNvSpPr txBox="1"/>
          <p:nvPr/>
        </p:nvSpPr>
        <p:spPr>
          <a:xfrm>
            <a:off x="7306056" y="3448202"/>
            <a:ext cx="4048963" cy="257861"/>
          </a:xfrm>
          <a:prstGeom prst="rect">
            <a:avLst/>
          </a:prstGeom>
          <a:noFill/>
          <a:ln/>
        </p:spPr>
        <p:txBody>
          <a:bodyPr wrap="square" lIns="0" tIns="0" rIns="0" bIns="0" rtlCol="0" anchor="ctr"/>
          <a:lstStyle/>
          <a:p>
            <a:pPr marL="0" indent="0" algn="l">
              <a:buNone/>
            </a:pPr>
            <a:r>
              <a:rPr lang="en-US" sz="1300" b="1" dirty="0">
                <a:solidFill>
                  <a:srgbClr val="1E293B"/>
                </a:solidFill>
                <a:latin typeface="Inter" pitchFamily="34" charset="0"/>
                <a:ea typeface="Inter" pitchFamily="34" charset="-122"/>
                <a:cs typeface="Inter" pitchFamily="34" charset="-120"/>
              </a:rPr>
              <a:t> Recommendation </a:t>
            </a:r>
            <a:endParaRPr lang="en-US" sz="1300" dirty="0"/>
          </a:p>
        </p:txBody>
      </p:sp>
      <p:pic>
        <p:nvPicPr>
          <p:cNvPr id="39" name="Image 15" descr="preencoded.png"/>
          <p:cNvPicPr>
            <a:picLocks noChangeAspect="1"/>
          </p:cNvPicPr>
          <p:nvPr/>
        </p:nvPicPr>
        <p:blipFill>
          <a:blip r:embed="rId10"/>
          <a:srcRect/>
          <a:stretch/>
        </p:blipFill>
        <p:spPr>
          <a:xfrm>
            <a:off x="11096244" y="3481121"/>
            <a:ext cx="142646" cy="190195"/>
          </a:xfrm>
          <a:prstGeom prst="rect">
            <a:avLst/>
          </a:prstGeom>
        </p:spPr>
      </p:pic>
      <p:sp>
        <p:nvSpPr>
          <p:cNvPr id="40" name="Text 22"/>
          <p:cNvSpPr txBox="1"/>
          <p:nvPr/>
        </p:nvSpPr>
        <p:spPr>
          <a:xfrm>
            <a:off x="7306056" y="3743554"/>
            <a:ext cx="4010558" cy="428854"/>
          </a:xfrm>
          <a:prstGeom prst="rect">
            <a:avLst/>
          </a:prstGeom>
          <a:noFill/>
          <a:ln/>
        </p:spPr>
        <p:txBody>
          <a:bodyPr wrap="square" lIns="0" tIns="0" rIns="0" bIns="0" rtlCol="0" anchor="t"/>
          <a:lstStyle/>
          <a:p>
            <a:pPr marL="0" indent="0" algn="l">
              <a:buNone/>
            </a:pPr>
            <a:r>
              <a:rPr lang="en-US" sz="1100" dirty="0">
                <a:solidFill>
                  <a:srgbClr val="64748B"/>
                </a:solidFill>
                <a:latin typeface="Inter" pitchFamily="34" charset="0"/>
                <a:ea typeface="Inter" pitchFamily="34" charset="-122"/>
                <a:cs typeface="Inter" pitchFamily="34" charset="-120"/>
              </a:rPr>
              <a:t>What should they do with this info? Synthesize the findings into a clear takeaway.</a:t>
            </a:r>
            <a:endParaRPr lang="en-US" sz="1100" dirty="0"/>
          </a:p>
        </p:txBody>
      </p:sp>
      <p:pic>
        <p:nvPicPr>
          <p:cNvPr id="41" name="Image 16" descr="preencoded.png"/>
          <p:cNvPicPr>
            <a:picLocks noChangeAspect="1"/>
          </p:cNvPicPr>
          <p:nvPr/>
        </p:nvPicPr>
        <p:blipFill>
          <a:blip r:embed="rId11"/>
          <a:srcRect l="-15" r="-15"/>
          <a:stretch/>
        </p:blipFill>
        <p:spPr>
          <a:xfrm>
            <a:off x="6495898" y="4591202"/>
            <a:ext cx="4934102" cy="1104595"/>
          </a:xfrm>
          <a:prstGeom prst="rect">
            <a:avLst/>
          </a:prstGeom>
        </p:spPr>
      </p:pic>
      <p:pic>
        <p:nvPicPr>
          <p:cNvPr id="42" name="Image 17" descr="preencoded.png"/>
          <p:cNvPicPr>
            <a:picLocks noChangeAspect="1"/>
          </p:cNvPicPr>
          <p:nvPr/>
        </p:nvPicPr>
        <p:blipFill>
          <a:blip r:embed="rId12"/>
          <a:stretch>
            <a:fillRect/>
          </a:stretch>
        </p:blipFill>
        <p:spPr>
          <a:xfrm>
            <a:off x="6734556" y="4781398"/>
            <a:ext cx="381305" cy="381305"/>
          </a:xfrm>
          <a:prstGeom prst="rect">
            <a:avLst/>
          </a:prstGeom>
        </p:spPr>
      </p:pic>
      <p:sp>
        <p:nvSpPr>
          <p:cNvPr id="43" name="Text 23"/>
          <p:cNvSpPr/>
          <p:nvPr/>
        </p:nvSpPr>
        <p:spPr>
          <a:xfrm>
            <a:off x="6734556" y="4781398"/>
            <a:ext cx="381305" cy="381305"/>
          </a:xfrm>
          <a:prstGeom prst="rect">
            <a:avLst/>
          </a:prstGeom>
          <a:solidFill>
            <a:srgbClr val="FFFFFF">
              <a:alpha val="0"/>
            </a:srgbClr>
          </a:solidFill>
          <a:ln>
            <a:solidFill>
              <a:srgbClr val="FFFFFF">
                <a:alpha val="0"/>
              </a:srgbClr>
            </a:solidFill>
          </a:ln>
        </p:spPr>
        <p:txBody>
          <a:bodyPr wrap="square" lIns="0" tIns="0" rIns="0" bIns="0" rtlCol="0" anchor="ctr"/>
          <a:lstStyle/>
          <a:p>
            <a:pPr marL="0" indent="0" algn="ctr">
              <a:buNone/>
            </a:pPr>
            <a:r>
              <a:rPr lang="en-US" sz="1300" b="1" dirty="0">
                <a:solidFill>
                  <a:srgbClr val="FFFFFF"/>
                </a:solidFill>
                <a:latin typeface="Inter" pitchFamily="34" charset="0"/>
                <a:ea typeface="Inter" pitchFamily="34" charset="-122"/>
                <a:cs typeface="Inter" pitchFamily="34" charset="-120"/>
              </a:rPr>
              <a:t>6</a:t>
            </a:r>
            <a:endParaRPr lang="en-US" sz="1300" dirty="0"/>
          </a:p>
        </p:txBody>
      </p:sp>
      <p:sp>
        <p:nvSpPr>
          <p:cNvPr id="44" name="Text 24"/>
          <p:cNvSpPr txBox="1"/>
          <p:nvPr/>
        </p:nvSpPr>
        <p:spPr>
          <a:xfrm>
            <a:off x="7306056" y="4781398"/>
            <a:ext cx="4048963" cy="257861"/>
          </a:xfrm>
          <a:prstGeom prst="rect">
            <a:avLst/>
          </a:prstGeom>
          <a:noFill/>
          <a:ln/>
        </p:spPr>
        <p:txBody>
          <a:bodyPr wrap="square" lIns="0" tIns="0" rIns="0" bIns="0" rtlCol="0" anchor="ctr"/>
          <a:lstStyle/>
          <a:p>
            <a:pPr marL="0" indent="0" algn="l">
              <a:buNone/>
            </a:pPr>
            <a:r>
              <a:rPr lang="en-US" sz="1300" b="1" dirty="0">
                <a:solidFill>
                  <a:srgbClr val="1E3A8A"/>
                </a:solidFill>
                <a:latin typeface="Inter" pitchFamily="34" charset="0"/>
                <a:ea typeface="Inter" pitchFamily="34" charset="-122"/>
                <a:cs typeface="Inter" pitchFamily="34" charset="-120"/>
              </a:rPr>
              <a:t> Next Step </a:t>
            </a:r>
            <a:endParaRPr lang="en-US" sz="1300" dirty="0"/>
          </a:p>
        </p:txBody>
      </p:sp>
      <p:pic>
        <p:nvPicPr>
          <p:cNvPr id="45" name="Image 18" descr="preencoded.png"/>
          <p:cNvPicPr>
            <a:picLocks noChangeAspect="1"/>
          </p:cNvPicPr>
          <p:nvPr/>
        </p:nvPicPr>
        <p:blipFill>
          <a:blip r:embed="rId13"/>
          <a:srcRect/>
          <a:stretch/>
        </p:blipFill>
        <p:spPr>
          <a:xfrm>
            <a:off x="11001146" y="4815230"/>
            <a:ext cx="237744" cy="190195"/>
          </a:xfrm>
          <a:prstGeom prst="rect">
            <a:avLst/>
          </a:prstGeom>
        </p:spPr>
      </p:pic>
      <p:sp>
        <p:nvSpPr>
          <p:cNvPr id="46" name="Text 25"/>
          <p:cNvSpPr txBox="1"/>
          <p:nvPr/>
        </p:nvSpPr>
        <p:spPr>
          <a:xfrm>
            <a:off x="7306056" y="5076749"/>
            <a:ext cx="4010558" cy="428854"/>
          </a:xfrm>
          <a:prstGeom prst="rect">
            <a:avLst/>
          </a:prstGeom>
          <a:noFill/>
          <a:ln/>
        </p:spPr>
        <p:txBody>
          <a:bodyPr wrap="square" lIns="0" tIns="0" rIns="0" bIns="0" rtlCol="0" anchor="t"/>
          <a:lstStyle/>
          <a:p>
            <a:pPr marL="0" indent="0" algn="l">
              <a:buNone/>
            </a:pPr>
            <a:r>
              <a:rPr lang="en-US" sz="1100" dirty="0">
                <a:solidFill>
                  <a:srgbClr val="334155"/>
                </a:solidFill>
                <a:latin typeface="Inter" pitchFamily="34" charset="0"/>
                <a:ea typeface="Inter" pitchFamily="34" charset="-122"/>
                <a:cs typeface="Inter" pitchFamily="34" charset="-120"/>
              </a:rPr>
              <a:t>Leave them with a clear, specific, and time-bound action item.</a:t>
            </a:r>
            <a:endParaRPr lang="en-US" sz="1100" dirty="0"/>
          </a:p>
        </p:txBody>
      </p:sp>
      <p:pic>
        <p:nvPicPr>
          <p:cNvPr id="47" name="Image 19" descr="preencoded.png"/>
          <p:cNvPicPr>
            <a:picLocks noChangeAspect="1"/>
          </p:cNvPicPr>
          <p:nvPr/>
        </p:nvPicPr>
        <p:blipFill>
          <a:blip r:embed="rId14">
            <a:alphaModFix amt="10000"/>
          </a:blip>
          <a:srcRect l="-13" r="-13"/>
          <a:stretch/>
        </p:blipFill>
        <p:spPr>
          <a:xfrm>
            <a:off x="10439705" y="5257800"/>
            <a:ext cx="1371600" cy="121889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0" y="0"/>
            <a:ext cx="228600" cy="6858000"/>
          </a:xfrm>
          <a:prstGeom prst="rect">
            <a:avLst/>
          </a:prstGeom>
          <a:solidFill>
            <a:srgbClr val="1E3A8A"/>
          </a:solidFill>
          <a:ln w="12700">
            <a:solidFill>
              <a:srgbClr val="FFFFFF">
                <a:alpha val="0"/>
              </a:srgbClr>
            </a:solidFill>
            <a:prstDash val="solid"/>
          </a:ln>
        </p:spPr>
        <p:txBody>
          <a:bodyPr/>
          <a:lstStyle/>
          <a:p>
            <a:endParaRPr lang="en-US"/>
          </a:p>
        </p:txBody>
      </p:sp>
      <p:sp>
        <p:nvSpPr>
          <p:cNvPr id="5" name="Shape 3"/>
          <p:cNvSpPr/>
          <p:nvPr/>
        </p:nvSpPr>
        <p:spPr>
          <a:xfrm>
            <a:off x="9334195" y="0"/>
            <a:ext cx="2857500" cy="1429207"/>
          </a:xfrm>
          <a:custGeom>
            <a:avLst/>
            <a:gdLst/>
            <a:ahLst/>
            <a:cxnLst/>
            <a:rect l="l" t="t" r="r" b="b"/>
            <a:pathLst>
              <a:path w="2857500" h="1429207">
                <a:moveTo>
                  <a:pt x="857250" y="0"/>
                </a:moveTo>
                <a:lnTo>
                  <a:pt x="2857500" y="0"/>
                </a:lnTo>
                <a:lnTo>
                  <a:pt x="2857500" y="1429207"/>
                </a:lnTo>
                <a:lnTo>
                  <a:pt x="0" y="0"/>
                </a:lnTo>
                <a:close/>
              </a:path>
            </a:pathLst>
          </a:custGeom>
          <a:solidFill>
            <a:srgbClr val="EFF6FF"/>
          </a:solidFill>
          <a:ln/>
        </p:spPr>
        <p:txBody>
          <a:bodyPr/>
          <a:lstStyle/>
          <a:p>
            <a:endParaRPr lang="en-US"/>
          </a:p>
        </p:txBody>
      </p:sp>
      <p:sp>
        <p:nvSpPr>
          <p:cNvPr id="6" name="Shape 4"/>
          <p:cNvSpPr/>
          <p:nvPr/>
        </p:nvSpPr>
        <p:spPr>
          <a:xfrm>
            <a:off x="10287000" y="0"/>
            <a:ext cx="952805" cy="761695"/>
          </a:xfrm>
          <a:prstGeom prst="rect">
            <a:avLst/>
          </a:prstGeom>
          <a:solidFill>
            <a:srgbClr val="3B82F6">
              <a:alpha val="10000"/>
            </a:srgbClr>
          </a:solidFill>
          <a:ln w="12700">
            <a:solidFill>
              <a:srgbClr val="FFFFFF">
                <a:alpha val="0"/>
              </a:srgbClr>
            </a:solidFill>
            <a:prstDash val="solid"/>
          </a:ln>
        </p:spPr>
        <p:txBody>
          <a:bodyPr/>
          <a:lstStyle/>
          <a:p>
            <a:endParaRPr lang="en-US"/>
          </a:p>
        </p:txBody>
      </p:sp>
      <p:sp>
        <p:nvSpPr>
          <p:cNvPr id="7" name="Text 5"/>
          <p:cNvSpPr txBox="1"/>
          <p:nvPr/>
        </p:nvSpPr>
        <p:spPr>
          <a:xfrm>
            <a:off x="11130991" y="6057900"/>
            <a:ext cx="838505" cy="571500"/>
          </a:xfrm>
          <a:prstGeom prst="rect">
            <a:avLst/>
          </a:prstGeom>
          <a:noFill/>
          <a:ln/>
        </p:spPr>
        <p:txBody>
          <a:bodyPr wrap="square" lIns="0" tIns="0" rIns="0" bIns="0" rtlCol="0" anchor="ctr"/>
          <a:lstStyle/>
          <a:p>
            <a:pPr marL="0" indent="0" algn="l">
              <a:buNone/>
            </a:pPr>
            <a:r>
              <a:rPr lang="en-US" sz="4500" b="1" dirty="0">
                <a:solidFill>
                  <a:srgbClr val="000000">
                    <a:alpha val="20000"/>
                  </a:srgbClr>
                </a:solidFill>
                <a:latin typeface="Inter" pitchFamily="34" charset="0"/>
                <a:ea typeface="Inter" pitchFamily="34" charset="-122"/>
                <a:cs typeface="Inter" pitchFamily="34" charset="-120"/>
              </a:rPr>
              <a:t>06</a:t>
            </a:r>
            <a:endParaRPr lang="en-US" sz="4500" dirty="0"/>
          </a:p>
        </p:txBody>
      </p:sp>
      <p:sp>
        <p:nvSpPr>
          <p:cNvPr id="8" name="Text 6"/>
          <p:cNvSpPr txBox="1"/>
          <p:nvPr/>
        </p:nvSpPr>
        <p:spPr>
          <a:xfrm>
            <a:off x="1181405" y="761695"/>
            <a:ext cx="10172700" cy="191110"/>
          </a:xfrm>
          <a:prstGeom prst="rect">
            <a:avLst/>
          </a:prstGeom>
          <a:noFill/>
          <a:ln/>
        </p:spPr>
        <p:txBody>
          <a:bodyPr wrap="square" lIns="0" tIns="0" rIns="0" bIns="0" rtlCol="0" anchor="ctr"/>
          <a:lstStyle/>
          <a:p>
            <a:pPr marL="0" indent="0" algn="l">
              <a:buNone/>
            </a:pPr>
            <a:r>
              <a:rPr lang="en-US" sz="1000" b="1" kern="0" spc="105" dirty="0">
                <a:solidFill>
                  <a:srgbClr val="1D4ED8"/>
                </a:solidFill>
                <a:latin typeface="Inter" pitchFamily="34" charset="0"/>
                <a:ea typeface="Inter" pitchFamily="34" charset="-122"/>
                <a:cs typeface="Inter" pitchFamily="34" charset="-120"/>
              </a:rPr>
              <a:t>Module 8</a:t>
            </a:r>
            <a:endParaRPr lang="en-US" sz="1000" dirty="0"/>
          </a:p>
        </p:txBody>
      </p:sp>
      <p:sp>
        <p:nvSpPr>
          <p:cNvPr id="9" name="Text 7"/>
          <p:cNvSpPr txBox="1"/>
          <p:nvPr/>
        </p:nvSpPr>
        <p:spPr>
          <a:xfrm>
            <a:off x="1181405" y="1067105"/>
            <a:ext cx="10249510" cy="457200"/>
          </a:xfrm>
          <a:prstGeom prst="rect">
            <a:avLst/>
          </a:prstGeom>
          <a:noFill/>
          <a:ln/>
        </p:spPr>
        <p:txBody>
          <a:bodyPr wrap="square" lIns="0" tIns="0" rIns="0" bIns="0" rtlCol="0" anchor="ctr"/>
          <a:lstStyle/>
          <a:p>
            <a:pPr marL="0" indent="0" algn="l">
              <a:buNone/>
            </a:pPr>
            <a:r>
              <a:rPr lang="en-US" sz="3600" b="1" dirty="0">
                <a:solidFill>
                  <a:srgbClr val="000000"/>
                </a:solidFill>
                <a:latin typeface="Inter" pitchFamily="34" charset="0"/>
                <a:ea typeface="Inter" pitchFamily="34" charset="-122"/>
                <a:cs typeface="Inter" pitchFamily="34" charset="-120"/>
              </a:rPr>
              <a:t>Slide Design Rules</a:t>
            </a:r>
            <a:endParaRPr lang="en-US" sz="3600" dirty="0"/>
          </a:p>
        </p:txBody>
      </p:sp>
      <p:pic>
        <p:nvPicPr>
          <p:cNvPr id="10" name="Image 0" descr="preencoded.png"/>
          <p:cNvPicPr>
            <a:picLocks noChangeAspect="1"/>
          </p:cNvPicPr>
          <p:nvPr/>
        </p:nvPicPr>
        <p:blipFill>
          <a:blip r:embed="rId3"/>
          <a:srcRect t="-400" b="-400"/>
          <a:stretch/>
        </p:blipFill>
        <p:spPr>
          <a:xfrm>
            <a:off x="1181405" y="1752905"/>
            <a:ext cx="914400" cy="57607"/>
          </a:xfrm>
          <a:prstGeom prst="rect">
            <a:avLst/>
          </a:prstGeom>
        </p:spPr>
      </p:pic>
      <p:sp>
        <p:nvSpPr>
          <p:cNvPr id="11" name="Shape 8"/>
          <p:cNvSpPr/>
          <p:nvPr/>
        </p:nvSpPr>
        <p:spPr>
          <a:xfrm>
            <a:off x="1181405" y="2266798"/>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2" name="Image 1" descr="preencoded.png"/>
          <p:cNvPicPr>
            <a:picLocks noChangeAspect="1"/>
          </p:cNvPicPr>
          <p:nvPr/>
        </p:nvPicPr>
        <p:blipFill>
          <a:blip r:embed="rId4"/>
          <a:srcRect/>
          <a:stretch/>
        </p:blipFill>
        <p:spPr>
          <a:xfrm>
            <a:off x="1338682" y="2400300"/>
            <a:ext cx="142646" cy="190195"/>
          </a:xfrm>
          <a:prstGeom prst="rect">
            <a:avLst/>
          </a:prstGeom>
        </p:spPr>
      </p:pic>
      <p:sp>
        <p:nvSpPr>
          <p:cNvPr id="13" name="Text 9"/>
          <p:cNvSpPr txBox="1"/>
          <p:nvPr/>
        </p:nvSpPr>
        <p:spPr>
          <a:xfrm>
            <a:off x="1867205" y="2266798"/>
            <a:ext cx="9486900" cy="352958"/>
          </a:xfrm>
          <a:prstGeom prst="rect">
            <a:avLst/>
          </a:prstGeom>
          <a:noFill/>
          <a:ln/>
        </p:spPr>
        <p:txBody>
          <a:bodyPr wrap="square" lIns="0" tIns="0" rIns="0" bIns="0" rtlCol="0" anchor="ctr"/>
          <a:lstStyle/>
          <a:p>
            <a:pPr marL="0" indent="0" algn="l">
              <a:buNone/>
            </a:pPr>
            <a:r>
              <a:rPr lang="en-US" sz="1900" dirty="0">
                <a:solidFill>
                  <a:srgbClr val="334155"/>
                </a:solidFill>
                <a:latin typeface="Inter" pitchFamily="34" charset="0"/>
                <a:ea typeface="Inter" pitchFamily="34" charset="-122"/>
                <a:cs typeface="Inter" pitchFamily="34" charset="-120"/>
              </a:rPr>
              <a:t>Focus on </a:t>
            </a:r>
            <a:r>
              <a:rPr lang="en-US" sz="1900" b="1" dirty="0">
                <a:solidFill>
                  <a:srgbClr val="1E40AF"/>
                </a:solidFill>
                <a:latin typeface="Inter" pitchFamily="34" charset="0"/>
                <a:ea typeface="Inter" pitchFamily="34" charset="-122"/>
                <a:cs typeface="Inter" pitchFamily="34" charset="-120"/>
              </a:rPr>
              <a:t>one main idea</a:t>
            </a:r>
            <a:r>
              <a:rPr lang="en-US" sz="1900" dirty="0">
                <a:solidFill>
                  <a:srgbClr val="334155"/>
                </a:solidFill>
                <a:latin typeface="Inter" pitchFamily="34" charset="0"/>
                <a:ea typeface="Inter" pitchFamily="34" charset="-122"/>
                <a:cs typeface="Inter" pitchFamily="34" charset="-120"/>
              </a:rPr>
              <a:t> per slide to maintain audience attention</a:t>
            </a:r>
            <a:endParaRPr lang="en-US" sz="1900" dirty="0"/>
          </a:p>
        </p:txBody>
      </p:sp>
      <p:sp>
        <p:nvSpPr>
          <p:cNvPr id="14" name="Shape 10"/>
          <p:cNvSpPr/>
          <p:nvPr/>
        </p:nvSpPr>
        <p:spPr>
          <a:xfrm>
            <a:off x="1181405" y="3029407"/>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5" name="Image 2" descr="preencoded.png"/>
          <p:cNvPicPr>
            <a:picLocks noChangeAspect="1"/>
          </p:cNvPicPr>
          <p:nvPr/>
        </p:nvPicPr>
        <p:blipFill>
          <a:blip r:embed="rId5"/>
          <a:srcRect l="-1648" r="-1648"/>
          <a:stretch/>
        </p:blipFill>
        <p:spPr>
          <a:xfrm>
            <a:off x="1324051" y="3161995"/>
            <a:ext cx="171907" cy="190195"/>
          </a:xfrm>
          <a:prstGeom prst="rect">
            <a:avLst/>
          </a:prstGeom>
        </p:spPr>
      </p:pic>
      <p:sp>
        <p:nvSpPr>
          <p:cNvPr id="16" name="Text 11"/>
          <p:cNvSpPr txBox="1"/>
          <p:nvPr/>
        </p:nvSpPr>
        <p:spPr>
          <a:xfrm>
            <a:off x="1867205" y="3029407"/>
            <a:ext cx="9486900" cy="352958"/>
          </a:xfrm>
          <a:prstGeom prst="rect">
            <a:avLst/>
          </a:prstGeom>
          <a:noFill/>
          <a:ln/>
        </p:spPr>
        <p:txBody>
          <a:bodyPr wrap="square" lIns="0" tIns="0" rIns="0" bIns="0" rtlCol="0" anchor="ctr"/>
          <a:lstStyle/>
          <a:p>
            <a:pPr marL="0" indent="0" algn="l">
              <a:buNone/>
            </a:pPr>
            <a:r>
              <a:rPr lang="en-US" sz="1900" dirty="0">
                <a:solidFill>
                  <a:srgbClr val="334155"/>
                </a:solidFill>
                <a:latin typeface="Inter" pitchFamily="34" charset="0"/>
                <a:ea typeface="Inter" pitchFamily="34" charset="-122"/>
                <a:cs typeface="Inter" pitchFamily="34" charset="-120"/>
              </a:rPr>
              <a:t>Use </a:t>
            </a:r>
            <a:r>
              <a:rPr lang="en-US" sz="1900" b="1" dirty="0">
                <a:solidFill>
                  <a:srgbClr val="1E40AF"/>
                </a:solidFill>
                <a:latin typeface="Inter" pitchFamily="34" charset="0"/>
                <a:ea typeface="Inter" pitchFamily="34" charset="-122"/>
                <a:cs typeface="Inter" pitchFamily="34" charset="-120"/>
              </a:rPr>
              <a:t>headline-style takeaways</a:t>
            </a:r>
            <a:r>
              <a:rPr lang="en-US" sz="1900" dirty="0">
                <a:solidFill>
                  <a:srgbClr val="334155"/>
                </a:solidFill>
                <a:latin typeface="Inter" pitchFamily="34" charset="0"/>
                <a:ea typeface="Inter" pitchFamily="34" charset="-122"/>
                <a:cs typeface="Inter" pitchFamily="34" charset="-120"/>
              </a:rPr>
              <a:t> rather than generic topic labels</a:t>
            </a:r>
            <a:endParaRPr lang="en-US" sz="1900" dirty="0"/>
          </a:p>
        </p:txBody>
      </p:sp>
      <p:sp>
        <p:nvSpPr>
          <p:cNvPr id="17" name="Shape 12"/>
          <p:cNvSpPr/>
          <p:nvPr/>
        </p:nvSpPr>
        <p:spPr>
          <a:xfrm>
            <a:off x="1181405" y="3791102"/>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8" name="Image 3" descr="preencoded.png"/>
          <p:cNvPicPr>
            <a:picLocks noChangeAspect="1"/>
          </p:cNvPicPr>
          <p:nvPr/>
        </p:nvPicPr>
        <p:blipFill>
          <a:blip r:embed="rId6"/>
          <a:srcRect/>
          <a:stretch/>
        </p:blipFill>
        <p:spPr>
          <a:xfrm>
            <a:off x="1314907" y="3924605"/>
            <a:ext cx="190195" cy="190195"/>
          </a:xfrm>
          <a:prstGeom prst="rect">
            <a:avLst/>
          </a:prstGeom>
        </p:spPr>
      </p:pic>
      <p:sp>
        <p:nvSpPr>
          <p:cNvPr id="19" name="Text 13"/>
          <p:cNvSpPr txBox="1"/>
          <p:nvPr/>
        </p:nvSpPr>
        <p:spPr>
          <a:xfrm>
            <a:off x="1867205" y="3791102"/>
            <a:ext cx="10058400" cy="352958"/>
          </a:xfrm>
          <a:prstGeom prst="rect">
            <a:avLst/>
          </a:prstGeom>
          <a:noFill/>
          <a:ln/>
        </p:spPr>
        <p:txBody>
          <a:bodyPr wrap="square" lIns="0" tIns="0" rIns="0" bIns="0" rtlCol="0" anchor="ctr"/>
          <a:lstStyle/>
          <a:p>
            <a:pPr marL="0" indent="0" algn="l">
              <a:buNone/>
            </a:pPr>
            <a:r>
              <a:rPr lang="en-US" sz="1900" dirty="0">
                <a:solidFill>
                  <a:srgbClr val="334155"/>
                </a:solidFill>
                <a:latin typeface="Inter" pitchFamily="34" charset="0"/>
                <a:ea typeface="Inter" pitchFamily="34" charset="-122"/>
                <a:cs typeface="Inter" pitchFamily="34" charset="-120"/>
              </a:rPr>
              <a:t>Keep text </a:t>
            </a:r>
            <a:r>
              <a:rPr lang="en-US" sz="1900" b="1" dirty="0">
                <a:solidFill>
                  <a:srgbClr val="1E40AF"/>
                </a:solidFill>
                <a:latin typeface="Inter" pitchFamily="34" charset="0"/>
                <a:ea typeface="Inter" pitchFamily="34" charset="-122"/>
                <a:cs typeface="Inter" pitchFamily="34" charset="-120"/>
              </a:rPr>
              <a:t>minimal</a:t>
            </a:r>
            <a:r>
              <a:rPr lang="en-US" sz="1900" dirty="0">
                <a:solidFill>
                  <a:srgbClr val="334155"/>
                </a:solidFill>
                <a:latin typeface="Inter" pitchFamily="34" charset="0"/>
                <a:ea typeface="Inter" pitchFamily="34" charset="-122"/>
                <a:cs typeface="Inter" pitchFamily="34" charset="-120"/>
              </a:rPr>
              <a:t>; use visuals to support, not replace, your words</a:t>
            </a:r>
            <a:endParaRPr lang="en-US" sz="1900" dirty="0"/>
          </a:p>
        </p:txBody>
      </p:sp>
      <p:sp>
        <p:nvSpPr>
          <p:cNvPr id="20" name="Shape 14"/>
          <p:cNvSpPr/>
          <p:nvPr/>
        </p:nvSpPr>
        <p:spPr>
          <a:xfrm>
            <a:off x="1181405" y="4552798"/>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21" name="Image 4" descr="preencoded.png"/>
          <p:cNvPicPr>
            <a:picLocks noChangeAspect="1"/>
          </p:cNvPicPr>
          <p:nvPr/>
        </p:nvPicPr>
        <p:blipFill>
          <a:blip r:embed="rId7"/>
          <a:srcRect/>
          <a:stretch/>
        </p:blipFill>
        <p:spPr>
          <a:xfrm>
            <a:off x="1314907" y="4686300"/>
            <a:ext cx="190195" cy="190195"/>
          </a:xfrm>
          <a:prstGeom prst="rect">
            <a:avLst/>
          </a:prstGeom>
        </p:spPr>
      </p:pic>
      <p:sp>
        <p:nvSpPr>
          <p:cNvPr id="22" name="Text 15"/>
          <p:cNvSpPr txBox="1"/>
          <p:nvPr/>
        </p:nvSpPr>
        <p:spPr>
          <a:xfrm>
            <a:off x="1867205" y="4552798"/>
            <a:ext cx="9486900" cy="352958"/>
          </a:xfrm>
          <a:prstGeom prst="rect">
            <a:avLst/>
          </a:prstGeom>
          <a:noFill/>
          <a:ln/>
        </p:spPr>
        <p:txBody>
          <a:bodyPr wrap="square" lIns="0" tIns="0" rIns="0" bIns="0" rtlCol="0" anchor="ctr"/>
          <a:lstStyle/>
          <a:p>
            <a:pPr marL="0" indent="0" algn="l">
              <a:buNone/>
            </a:pPr>
            <a:r>
              <a:rPr lang="en-US" sz="1900" dirty="0">
                <a:solidFill>
                  <a:srgbClr val="334155"/>
                </a:solidFill>
                <a:latin typeface="Inter" pitchFamily="34" charset="0"/>
                <a:ea typeface="Inter" pitchFamily="34" charset="-122"/>
                <a:cs typeface="Inter" pitchFamily="34" charset="-120"/>
              </a:rPr>
              <a:t>Maintain </a:t>
            </a:r>
            <a:r>
              <a:rPr lang="en-US" sz="1900" b="1" dirty="0">
                <a:solidFill>
                  <a:srgbClr val="1E40AF"/>
                </a:solidFill>
                <a:latin typeface="Inter" pitchFamily="34" charset="0"/>
                <a:ea typeface="Inter" pitchFamily="34" charset="-122"/>
                <a:cs typeface="Inter" pitchFamily="34" charset="-120"/>
              </a:rPr>
              <a:t>consistent formatting</a:t>
            </a:r>
            <a:r>
              <a:rPr lang="en-US" sz="1900" dirty="0">
                <a:solidFill>
                  <a:srgbClr val="334155"/>
                </a:solidFill>
                <a:latin typeface="Inter" pitchFamily="34" charset="0"/>
                <a:ea typeface="Inter" pitchFamily="34" charset="-122"/>
                <a:cs typeface="Inter" pitchFamily="34" charset="-120"/>
              </a:rPr>
              <a:t> (fonts, colors, alignment)</a:t>
            </a:r>
            <a:endParaRPr lang="en-US" sz="1900" dirty="0"/>
          </a:p>
        </p:txBody>
      </p:sp>
      <p:sp>
        <p:nvSpPr>
          <p:cNvPr id="23" name="Shape 16"/>
          <p:cNvSpPr/>
          <p:nvPr/>
        </p:nvSpPr>
        <p:spPr>
          <a:xfrm>
            <a:off x="1181405" y="5315407"/>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24" name="Image 5" descr="preencoded.png"/>
          <p:cNvPicPr>
            <a:picLocks noChangeAspect="1"/>
          </p:cNvPicPr>
          <p:nvPr/>
        </p:nvPicPr>
        <p:blipFill>
          <a:blip r:embed="rId8"/>
          <a:srcRect/>
          <a:stretch/>
        </p:blipFill>
        <p:spPr>
          <a:xfrm>
            <a:off x="1314907" y="5447995"/>
            <a:ext cx="190195" cy="190195"/>
          </a:xfrm>
          <a:prstGeom prst="rect">
            <a:avLst/>
          </a:prstGeom>
        </p:spPr>
      </p:pic>
      <p:sp>
        <p:nvSpPr>
          <p:cNvPr id="25" name="Text 17"/>
          <p:cNvSpPr txBox="1"/>
          <p:nvPr/>
        </p:nvSpPr>
        <p:spPr>
          <a:xfrm>
            <a:off x="1867205" y="5315407"/>
            <a:ext cx="9486900" cy="352958"/>
          </a:xfrm>
          <a:prstGeom prst="rect">
            <a:avLst/>
          </a:prstGeom>
          <a:noFill/>
          <a:ln/>
        </p:spPr>
        <p:txBody>
          <a:bodyPr wrap="square" lIns="0" tIns="0" rIns="0" bIns="0" rtlCol="0" anchor="ctr"/>
          <a:lstStyle/>
          <a:p>
            <a:pPr marL="0" indent="0" algn="l">
              <a:buNone/>
            </a:pPr>
            <a:r>
              <a:rPr lang="en-US" sz="1900" dirty="0">
                <a:solidFill>
                  <a:srgbClr val="334155"/>
                </a:solidFill>
                <a:latin typeface="Inter" pitchFamily="34" charset="0"/>
                <a:ea typeface="Inter" pitchFamily="34" charset="-122"/>
                <a:cs typeface="Inter" pitchFamily="34" charset="-120"/>
              </a:rPr>
              <a:t>Avoid bullet overload; prioritize </a:t>
            </a:r>
            <a:r>
              <a:rPr lang="en-US" sz="1900" b="1" dirty="0">
                <a:solidFill>
                  <a:srgbClr val="1E40AF"/>
                </a:solidFill>
                <a:latin typeface="Inter" pitchFamily="34" charset="0"/>
                <a:ea typeface="Inter" pitchFamily="34" charset="-122"/>
                <a:cs typeface="Inter" pitchFamily="34" charset="-120"/>
              </a:rPr>
              <a:t>clarity and whitespace</a:t>
            </a:r>
            <a:endParaRPr lang="en-US" sz="1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0" y="0"/>
            <a:ext cx="228600" cy="6858000"/>
          </a:xfrm>
          <a:prstGeom prst="rect">
            <a:avLst/>
          </a:prstGeom>
          <a:solidFill>
            <a:srgbClr val="1E3A8A"/>
          </a:solidFill>
          <a:ln w="12700">
            <a:solidFill>
              <a:srgbClr val="FFFFFF">
                <a:alpha val="0"/>
              </a:srgbClr>
            </a:solidFill>
            <a:prstDash val="solid"/>
          </a:ln>
        </p:spPr>
        <p:txBody>
          <a:bodyPr/>
          <a:lstStyle/>
          <a:p>
            <a:endParaRPr lang="en-US"/>
          </a:p>
        </p:txBody>
      </p:sp>
      <p:sp>
        <p:nvSpPr>
          <p:cNvPr id="5" name="Shape 3"/>
          <p:cNvSpPr/>
          <p:nvPr/>
        </p:nvSpPr>
        <p:spPr>
          <a:xfrm>
            <a:off x="9334195" y="0"/>
            <a:ext cx="2857500" cy="1429207"/>
          </a:xfrm>
          <a:custGeom>
            <a:avLst/>
            <a:gdLst/>
            <a:ahLst/>
            <a:cxnLst/>
            <a:rect l="l" t="t" r="r" b="b"/>
            <a:pathLst>
              <a:path w="2857500" h="1429207">
                <a:moveTo>
                  <a:pt x="857250" y="0"/>
                </a:moveTo>
                <a:lnTo>
                  <a:pt x="2857500" y="0"/>
                </a:lnTo>
                <a:lnTo>
                  <a:pt x="2857500" y="1429207"/>
                </a:lnTo>
                <a:lnTo>
                  <a:pt x="0" y="0"/>
                </a:lnTo>
                <a:close/>
              </a:path>
            </a:pathLst>
          </a:custGeom>
          <a:solidFill>
            <a:srgbClr val="EFF6FF"/>
          </a:solidFill>
          <a:ln/>
        </p:spPr>
        <p:txBody>
          <a:bodyPr/>
          <a:lstStyle/>
          <a:p>
            <a:endParaRPr lang="en-US"/>
          </a:p>
        </p:txBody>
      </p:sp>
      <p:sp>
        <p:nvSpPr>
          <p:cNvPr id="6" name="Text 4"/>
          <p:cNvSpPr txBox="1"/>
          <p:nvPr/>
        </p:nvSpPr>
        <p:spPr>
          <a:xfrm>
            <a:off x="800100" y="381305"/>
            <a:ext cx="10935310" cy="191110"/>
          </a:xfrm>
          <a:prstGeom prst="rect">
            <a:avLst/>
          </a:prstGeom>
          <a:noFill/>
          <a:ln/>
        </p:spPr>
        <p:txBody>
          <a:bodyPr wrap="square" lIns="0" tIns="0" rIns="0" bIns="0" rtlCol="0" anchor="ctr"/>
          <a:lstStyle/>
          <a:p>
            <a:pPr marL="0" indent="0" algn="l">
              <a:buNone/>
            </a:pPr>
            <a:r>
              <a:rPr lang="en-US" sz="1000" b="1" kern="0" spc="105" dirty="0">
                <a:solidFill>
                  <a:srgbClr val="1D4ED8"/>
                </a:solidFill>
                <a:latin typeface="Inter" pitchFamily="34" charset="0"/>
                <a:ea typeface="Inter" pitchFamily="34" charset="-122"/>
                <a:cs typeface="Inter" pitchFamily="34" charset="-120"/>
              </a:rPr>
              <a:t>Module 8</a:t>
            </a:r>
            <a:endParaRPr lang="en-US" sz="1000" dirty="0"/>
          </a:p>
        </p:txBody>
      </p:sp>
      <p:sp>
        <p:nvSpPr>
          <p:cNvPr id="7" name="Text 5"/>
          <p:cNvSpPr txBox="1"/>
          <p:nvPr/>
        </p:nvSpPr>
        <p:spPr>
          <a:xfrm>
            <a:off x="800100" y="647395"/>
            <a:ext cx="11011205" cy="381305"/>
          </a:xfrm>
          <a:prstGeom prst="rect">
            <a:avLst/>
          </a:prstGeom>
          <a:noFill/>
          <a:ln/>
        </p:spPr>
        <p:txBody>
          <a:bodyPr wrap="square" lIns="0" tIns="0" rIns="0" bIns="0" rtlCol="0" anchor="ctr"/>
          <a:lstStyle/>
          <a:p>
            <a:pPr marL="0" indent="0" algn="l">
              <a:buNone/>
            </a:pPr>
            <a:r>
              <a:rPr lang="en-US" sz="2700" b="1" dirty="0">
                <a:solidFill>
                  <a:srgbClr val="000000"/>
                </a:solidFill>
                <a:latin typeface="Inter" pitchFamily="34" charset="0"/>
                <a:ea typeface="Inter" pitchFamily="34" charset="-122"/>
                <a:cs typeface="Inter" pitchFamily="34" charset="-120"/>
              </a:rPr>
              <a:t>Weak vs. Strong Slides</a:t>
            </a:r>
            <a:endParaRPr lang="en-US" sz="2700" dirty="0"/>
          </a:p>
        </p:txBody>
      </p:sp>
      <p:pic>
        <p:nvPicPr>
          <p:cNvPr id="8" name="Image 0" descr="preencoded.png"/>
          <p:cNvPicPr>
            <a:picLocks noChangeAspect="1"/>
          </p:cNvPicPr>
          <p:nvPr/>
        </p:nvPicPr>
        <p:blipFill>
          <a:blip r:embed="rId3"/>
          <a:srcRect t="-420" b="-420"/>
          <a:stretch/>
        </p:blipFill>
        <p:spPr>
          <a:xfrm>
            <a:off x="800100" y="1143000"/>
            <a:ext cx="761695" cy="57607"/>
          </a:xfrm>
          <a:prstGeom prst="rect">
            <a:avLst/>
          </a:prstGeom>
        </p:spPr>
      </p:pic>
      <p:pic>
        <p:nvPicPr>
          <p:cNvPr id="9" name="Image 1" descr="preencoded.png"/>
          <p:cNvPicPr>
            <a:picLocks noChangeAspect="1"/>
          </p:cNvPicPr>
          <p:nvPr/>
        </p:nvPicPr>
        <p:blipFill>
          <a:blip r:embed="rId4"/>
          <a:stretch>
            <a:fillRect/>
          </a:stretch>
        </p:blipFill>
        <p:spPr>
          <a:xfrm>
            <a:off x="800100" y="1359755"/>
            <a:ext cx="1533449" cy="333756"/>
          </a:xfrm>
          <a:prstGeom prst="rect">
            <a:avLst/>
          </a:prstGeom>
        </p:spPr>
      </p:pic>
      <p:sp>
        <p:nvSpPr>
          <p:cNvPr id="10" name="Text 6"/>
          <p:cNvSpPr/>
          <p:nvPr/>
        </p:nvSpPr>
        <p:spPr>
          <a:xfrm>
            <a:off x="1143000" y="1359755"/>
            <a:ext cx="1191463" cy="333756"/>
          </a:xfrm>
          <a:prstGeom prst="rect">
            <a:avLst/>
          </a:prstGeom>
          <a:solidFill>
            <a:srgbClr val="FFFFFF">
              <a:alpha val="0"/>
            </a:srgbClr>
          </a:solidFill>
          <a:ln w="12700">
            <a:solidFill>
              <a:srgbClr val="FECACA"/>
            </a:solidFill>
          </a:ln>
        </p:spPr>
        <p:txBody>
          <a:bodyPr wrap="square" lIns="0" tIns="0" rIns="0" bIns="0" rtlCol="0" anchor="ctr"/>
          <a:lstStyle/>
          <a:p>
            <a:pPr marL="0" indent="0" algn="ctr">
              <a:buNone/>
            </a:pPr>
            <a:r>
              <a:rPr lang="en-US" sz="1000" b="1" kern="0" spc="52" dirty="0">
                <a:solidFill>
                  <a:srgbClr val="DC2626"/>
                </a:solidFill>
                <a:latin typeface="Inter" pitchFamily="34" charset="0"/>
                <a:ea typeface="Inter" pitchFamily="34" charset="-122"/>
                <a:cs typeface="Inter" pitchFamily="34" charset="-120"/>
              </a:rPr>
              <a:t>Weak Design</a:t>
            </a:r>
            <a:endParaRPr lang="en-US" sz="1000" dirty="0"/>
          </a:p>
        </p:txBody>
      </p:sp>
      <p:pic>
        <p:nvPicPr>
          <p:cNvPr id="11" name="Image 2" descr="preencoded.png"/>
          <p:cNvPicPr>
            <a:picLocks noChangeAspect="1"/>
          </p:cNvPicPr>
          <p:nvPr/>
        </p:nvPicPr>
        <p:blipFill>
          <a:blip r:embed="rId5"/>
          <a:srcRect l="-2512" r="-2512"/>
          <a:stretch/>
        </p:blipFill>
        <p:spPr>
          <a:xfrm>
            <a:off x="961949" y="1459425"/>
            <a:ext cx="105156" cy="133502"/>
          </a:xfrm>
          <a:prstGeom prst="rect">
            <a:avLst/>
          </a:prstGeom>
        </p:spPr>
      </p:pic>
      <p:sp>
        <p:nvSpPr>
          <p:cNvPr id="12" name="Shape 7"/>
          <p:cNvSpPr/>
          <p:nvPr/>
        </p:nvSpPr>
        <p:spPr>
          <a:xfrm>
            <a:off x="800100" y="5466326"/>
            <a:ext cx="5219395" cy="1086307"/>
          </a:xfrm>
          <a:prstGeom prst="roundRect">
            <a:avLst>
              <a:gd name="adj" fmla="val 4430"/>
            </a:avLst>
          </a:prstGeom>
          <a:solidFill>
            <a:srgbClr val="FFF1F2"/>
          </a:solidFill>
          <a:ln/>
        </p:spPr>
        <p:txBody>
          <a:bodyPr/>
          <a:lstStyle/>
          <a:p>
            <a:endParaRPr lang="en-US"/>
          </a:p>
        </p:txBody>
      </p:sp>
      <p:sp>
        <p:nvSpPr>
          <p:cNvPr id="13" name="Shape 8"/>
          <p:cNvSpPr/>
          <p:nvPr/>
        </p:nvSpPr>
        <p:spPr>
          <a:xfrm>
            <a:off x="800100" y="5466326"/>
            <a:ext cx="28346" cy="1086307"/>
          </a:xfrm>
          <a:prstGeom prst="roundRect">
            <a:avLst>
              <a:gd name="adj" fmla="val 169782"/>
            </a:avLst>
          </a:prstGeom>
          <a:solidFill>
            <a:srgbClr val="E11D48"/>
          </a:solidFill>
          <a:ln w="12700">
            <a:solidFill>
              <a:srgbClr val="E11D48">
                <a:alpha val="0"/>
              </a:srgbClr>
            </a:solidFill>
            <a:prstDash val="solid"/>
          </a:ln>
        </p:spPr>
        <p:txBody>
          <a:bodyPr/>
          <a:lstStyle/>
          <a:p>
            <a:endParaRPr lang="en-US"/>
          </a:p>
        </p:txBody>
      </p:sp>
      <p:sp>
        <p:nvSpPr>
          <p:cNvPr id="14" name="Text 9"/>
          <p:cNvSpPr txBox="1"/>
          <p:nvPr/>
        </p:nvSpPr>
        <p:spPr>
          <a:xfrm>
            <a:off x="1133856" y="5580626"/>
            <a:ext cx="4886554" cy="191110"/>
          </a:xfrm>
          <a:prstGeom prst="rect">
            <a:avLst/>
          </a:prstGeom>
          <a:noFill/>
          <a:ln/>
        </p:spPr>
        <p:txBody>
          <a:bodyPr wrap="square" lIns="0" tIns="0" rIns="0" bIns="0" rtlCol="0" anchor="ctr"/>
          <a:lstStyle/>
          <a:p>
            <a:pPr marL="0" indent="0" algn="l">
              <a:buNone/>
            </a:pPr>
            <a:r>
              <a:rPr lang="en-US" sz="900" b="1" dirty="0">
                <a:solidFill>
                  <a:srgbClr val="9F1239"/>
                </a:solidFill>
                <a:latin typeface="Inter" pitchFamily="34" charset="0"/>
                <a:ea typeface="Inter" pitchFamily="34" charset="-122"/>
                <a:cs typeface="Inter" pitchFamily="34" charset="-120"/>
              </a:rPr>
              <a:t> Why it fails:</a:t>
            </a:r>
            <a:endParaRPr lang="en-US" sz="900" dirty="0"/>
          </a:p>
        </p:txBody>
      </p:sp>
      <p:sp>
        <p:nvSpPr>
          <p:cNvPr id="15" name="Text 10"/>
          <p:cNvSpPr txBox="1"/>
          <p:nvPr/>
        </p:nvSpPr>
        <p:spPr>
          <a:xfrm>
            <a:off x="1095451" y="5804654"/>
            <a:ext cx="4924958" cy="191110"/>
          </a:xfrm>
          <a:prstGeom prst="rect">
            <a:avLst/>
          </a:prstGeom>
          <a:noFill/>
          <a:ln/>
        </p:spPr>
        <p:txBody>
          <a:bodyPr wrap="square" lIns="0" tIns="0" rIns="0" bIns="0" rtlCol="0" anchor="ctr"/>
          <a:lstStyle/>
          <a:p>
            <a:pPr marL="0" indent="0" algn="l">
              <a:buNone/>
            </a:pPr>
            <a:r>
              <a:rPr lang="en-US" sz="900" dirty="0">
                <a:solidFill>
                  <a:srgbClr val="9F1239"/>
                </a:solidFill>
                <a:latin typeface="Inter" pitchFamily="34" charset="0"/>
                <a:ea typeface="Inter" pitchFamily="34" charset="-122"/>
                <a:cs typeface="Inter" pitchFamily="34" charset="-120"/>
              </a:rPr>
              <a:t>Generic topic label ("Sales Data") instead of a message.</a:t>
            </a:r>
            <a:endParaRPr lang="en-US" sz="900" dirty="0"/>
          </a:p>
        </p:txBody>
      </p:sp>
      <p:sp>
        <p:nvSpPr>
          <p:cNvPr id="16" name="Text 11"/>
          <p:cNvSpPr txBox="1"/>
          <p:nvPr/>
        </p:nvSpPr>
        <p:spPr>
          <a:xfrm>
            <a:off x="1095451" y="6028682"/>
            <a:ext cx="4924958" cy="191110"/>
          </a:xfrm>
          <a:prstGeom prst="rect">
            <a:avLst/>
          </a:prstGeom>
          <a:noFill/>
          <a:ln/>
        </p:spPr>
        <p:txBody>
          <a:bodyPr wrap="square" lIns="0" tIns="0" rIns="0" bIns="0" rtlCol="0" anchor="ctr"/>
          <a:lstStyle/>
          <a:p>
            <a:pPr marL="0" indent="0" algn="l">
              <a:buNone/>
            </a:pPr>
            <a:r>
              <a:rPr lang="en-US" sz="900" dirty="0">
                <a:solidFill>
                  <a:srgbClr val="9F1239"/>
                </a:solidFill>
                <a:latin typeface="Inter" pitchFamily="34" charset="0"/>
                <a:ea typeface="Inter" pitchFamily="34" charset="-122"/>
                <a:cs typeface="Inter" pitchFamily="34" charset="-120"/>
              </a:rPr>
              <a:t>Dense "wall of text" forces audience to read, not listen.</a:t>
            </a:r>
            <a:endParaRPr lang="en-US" sz="900" dirty="0"/>
          </a:p>
        </p:txBody>
      </p:sp>
      <p:sp>
        <p:nvSpPr>
          <p:cNvPr id="17" name="Text 12"/>
          <p:cNvSpPr txBox="1"/>
          <p:nvPr/>
        </p:nvSpPr>
        <p:spPr>
          <a:xfrm>
            <a:off x="1095451" y="6252710"/>
            <a:ext cx="4924958" cy="191110"/>
          </a:xfrm>
          <a:prstGeom prst="rect">
            <a:avLst/>
          </a:prstGeom>
          <a:noFill/>
          <a:ln/>
        </p:spPr>
        <p:txBody>
          <a:bodyPr wrap="square" lIns="0" tIns="0" rIns="0" bIns="0" rtlCol="0" anchor="ctr"/>
          <a:lstStyle/>
          <a:p>
            <a:pPr marL="0" indent="0" algn="l">
              <a:buNone/>
            </a:pPr>
            <a:r>
              <a:rPr lang="en-US" sz="900" dirty="0">
                <a:solidFill>
                  <a:srgbClr val="9F1239"/>
                </a:solidFill>
                <a:latin typeface="Inter" pitchFamily="34" charset="0"/>
                <a:ea typeface="Inter" pitchFamily="34" charset="-122"/>
                <a:cs typeface="Inter" pitchFamily="34" charset="-120"/>
              </a:rPr>
              <a:t>No clear takeaway or action item.</a:t>
            </a:r>
            <a:endParaRPr lang="en-US" sz="900" dirty="0"/>
          </a:p>
        </p:txBody>
      </p:sp>
      <p:pic>
        <p:nvPicPr>
          <p:cNvPr id="18" name="Image 3" descr="preencoded.png"/>
          <p:cNvPicPr>
            <a:picLocks noChangeAspect="1"/>
          </p:cNvPicPr>
          <p:nvPr/>
        </p:nvPicPr>
        <p:blipFill>
          <a:blip r:embed="rId6"/>
          <a:stretch>
            <a:fillRect/>
          </a:stretch>
        </p:blipFill>
        <p:spPr>
          <a:xfrm>
            <a:off x="6400800" y="1359755"/>
            <a:ext cx="1714500" cy="333756"/>
          </a:xfrm>
          <a:prstGeom prst="rect">
            <a:avLst/>
          </a:prstGeom>
        </p:spPr>
      </p:pic>
      <p:sp>
        <p:nvSpPr>
          <p:cNvPr id="19" name="Text 13"/>
          <p:cNvSpPr/>
          <p:nvPr/>
        </p:nvSpPr>
        <p:spPr>
          <a:xfrm>
            <a:off x="6762902" y="1359755"/>
            <a:ext cx="1352398" cy="333756"/>
          </a:xfrm>
          <a:prstGeom prst="rect">
            <a:avLst/>
          </a:prstGeom>
          <a:solidFill>
            <a:srgbClr val="FFFFFF">
              <a:alpha val="0"/>
            </a:srgbClr>
          </a:solidFill>
          <a:ln w="12700">
            <a:solidFill>
              <a:srgbClr val="BFDBFE"/>
            </a:solidFill>
          </a:ln>
        </p:spPr>
        <p:txBody>
          <a:bodyPr wrap="square" lIns="0" tIns="0" rIns="0" bIns="0" rtlCol="0" anchor="ctr"/>
          <a:lstStyle/>
          <a:p>
            <a:pPr marL="0" indent="0" algn="ctr">
              <a:buNone/>
            </a:pPr>
            <a:r>
              <a:rPr lang="en-US" sz="1000" b="1" kern="0" spc="52" dirty="0">
                <a:solidFill>
                  <a:srgbClr val="2563EB"/>
                </a:solidFill>
                <a:latin typeface="Inter" pitchFamily="34" charset="0"/>
                <a:ea typeface="Inter" pitchFamily="34" charset="-122"/>
                <a:cs typeface="Inter" pitchFamily="34" charset="-120"/>
              </a:rPr>
              <a:t>Strong Design</a:t>
            </a:r>
            <a:endParaRPr lang="en-US" sz="1000" dirty="0"/>
          </a:p>
        </p:txBody>
      </p:sp>
      <p:pic>
        <p:nvPicPr>
          <p:cNvPr id="20" name="Image 4" descr="preencoded.png"/>
          <p:cNvPicPr>
            <a:picLocks noChangeAspect="1"/>
          </p:cNvPicPr>
          <p:nvPr/>
        </p:nvPicPr>
        <p:blipFill>
          <a:blip r:embed="rId7"/>
          <a:srcRect l="-2838" r="-2838"/>
          <a:stretch/>
        </p:blipFill>
        <p:spPr>
          <a:xfrm>
            <a:off x="6562649" y="1459425"/>
            <a:ext cx="123444" cy="133502"/>
          </a:xfrm>
          <a:prstGeom prst="rect">
            <a:avLst/>
          </a:prstGeom>
        </p:spPr>
      </p:pic>
      <p:sp>
        <p:nvSpPr>
          <p:cNvPr id="21" name="Shape 14"/>
          <p:cNvSpPr/>
          <p:nvPr/>
        </p:nvSpPr>
        <p:spPr>
          <a:xfrm>
            <a:off x="6400800" y="5466326"/>
            <a:ext cx="5219395" cy="1086307"/>
          </a:xfrm>
          <a:prstGeom prst="roundRect">
            <a:avLst>
              <a:gd name="adj" fmla="val 4430"/>
            </a:avLst>
          </a:prstGeom>
          <a:solidFill>
            <a:srgbClr val="F0FDF4"/>
          </a:solidFill>
          <a:ln/>
        </p:spPr>
        <p:txBody>
          <a:bodyPr/>
          <a:lstStyle/>
          <a:p>
            <a:endParaRPr lang="en-US"/>
          </a:p>
        </p:txBody>
      </p:sp>
      <p:sp>
        <p:nvSpPr>
          <p:cNvPr id="22" name="Shape 15"/>
          <p:cNvSpPr/>
          <p:nvPr/>
        </p:nvSpPr>
        <p:spPr>
          <a:xfrm>
            <a:off x="6400800" y="5466326"/>
            <a:ext cx="28346" cy="1086307"/>
          </a:xfrm>
          <a:prstGeom prst="roundRect">
            <a:avLst>
              <a:gd name="adj" fmla="val 169782"/>
            </a:avLst>
          </a:prstGeom>
          <a:solidFill>
            <a:srgbClr val="16A34A"/>
          </a:solidFill>
          <a:ln w="12700">
            <a:solidFill>
              <a:srgbClr val="16A34A">
                <a:alpha val="0"/>
              </a:srgbClr>
            </a:solidFill>
            <a:prstDash val="solid"/>
          </a:ln>
        </p:spPr>
        <p:txBody>
          <a:bodyPr/>
          <a:lstStyle/>
          <a:p>
            <a:endParaRPr lang="en-US"/>
          </a:p>
        </p:txBody>
      </p:sp>
      <p:sp>
        <p:nvSpPr>
          <p:cNvPr id="23" name="Text 16"/>
          <p:cNvSpPr txBox="1"/>
          <p:nvPr/>
        </p:nvSpPr>
        <p:spPr>
          <a:xfrm>
            <a:off x="6753758" y="5580626"/>
            <a:ext cx="4867351" cy="191110"/>
          </a:xfrm>
          <a:prstGeom prst="rect">
            <a:avLst/>
          </a:prstGeom>
          <a:noFill/>
          <a:ln/>
        </p:spPr>
        <p:txBody>
          <a:bodyPr wrap="square" lIns="0" tIns="0" rIns="0" bIns="0" rtlCol="0" anchor="ctr"/>
          <a:lstStyle/>
          <a:p>
            <a:pPr marL="0" indent="0" algn="l">
              <a:buNone/>
            </a:pPr>
            <a:r>
              <a:rPr lang="en-US" sz="900" b="1" dirty="0">
                <a:solidFill>
                  <a:srgbClr val="166534"/>
                </a:solidFill>
                <a:latin typeface="Inter" pitchFamily="34" charset="0"/>
                <a:ea typeface="Inter" pitchFamily="34" charset="-122"/>
                <a:cs typeface="Inter" pitchFamily="34" charset="-120"/>
              </a:rPr>
              <a:t> Why it works:</a:t>
            </a:r>
            <a:endParaRPr lang="en-US" sz="900" dirty="0"/>
          </a:p>
        </p:txBody>
      </p:sp>
      <p:sp>
        <p:nvSpPr>
          <p:cNvPr id="24" name="Text 17"/>
          <p:cNvSpPr txBox="1"/>
          <p:nvPr/>
        </p:nvSpPr>
        <p:spPr>
          <a:xfrm>
            <a:off x="6696151" y="5804654"/>
            <a:ext cx="4924958" cy="191110"/>
          </a:xfrm>
          <a:prstGeom prst="rect">
            <a:avLst/>
          </a:prstGeom>
          <a:noFill/>
          <a:ln/>
        </p:spPr>
        <p:txBody>
          <a:bodyPr wrap="square" lIns="0" tIns="0" rIns="0" bIns="0" rtlCol="0" anchor="ctr"/>
          <a:lstStyle/>
          <a:p>
            <a:pPr marL="0" indent="0" algn="l">
              <a:buNone/>
            </a:pPr>
            <a:r>
              <a:rPr lang="en-US" sz="900" dirty="0">
                <a:solidFill>
                  <a:srgbClr val="166534"/>
                </a:solidFill>
                <a:latin typeface="Inter" pitchFamily="34" charset="0"/>
                <a:ea typeface="Inter" pitchFamily="34" charset="-122"/>
                <a:cs typeface="Inter" pitchFamily="34" charset="-120"/>
              </a:rPr>
              <a:t>Headline tells the story instantly (Takeaway).</a:t>
            </a:r>
            <a:endParaRPr lang="en-US" sz="900" dirty="0"/>
          </a:p>
        </p:txBody>
      </p:sp>
      <p:sp>
        <p:nvSpPr>
          <p:cNvPr id="25" name="Text 18"/>
          <p:cNvSpPr txBox="1"/>
          <p:nvPr/>
        </p:nvSpPr>
        <p:spPr>
          <a:xfrm>
            <a:off x="6696151" y="6028682"/>
            <a:ext cx="4924958" cy="191110"/>
          </a:xfrm>
          <a:prstGeom prst="rect">
            <a:avLst/>
          </a:prstGeom>
          <a:noFill/>
          <a:ln/>
        </p:spPr>
        <p:txBody>
          <a:bodyPr wrap="square" lIns="0" tIns="0" rIns="0" bIns="0" rtlCol="0" anchor="ctr"/>
          <a:lstStyle/>
          <a:p>
            <a:pPr marL="0" indent="0" algn="l">
              <a:buNone/>
            </a:pPr>
            <a:r>
              <a:rPr lang="en-US" sz="900" dirty="0">
                <a:solidFill>
                  <a:srgbClr val="166534"/>
                </a:solidFill>
                <a:latin typeface="Inter" pitchFamily="34" charset="0"/>
                <a:ea typeface="Inter" pitchFamily="34" charset="-122"/>
                <a:cs typeface="Inter" pitchFamily="34" charset="-120"/>
              </a:rPr>
              <a:t>Visuals support the data; text is minimal and scannable.</a:t>
            </a:r>
            <a:endParaRPr lang="en-US" sz="900" dirty="0"/>
          </a:p>
        </p:txBody>
      </p:sp>
      <p:sp>
        <p:nvSpPr>
          <p:cNvPr id="26" name="Text 19"/>
          <p:cNvSpPr txBox="1"/>
          <p:nvPr/>
        </p:nvSpPr>
        <p:spPr>
          <a:xfrm>
            <a:off x="6696151" y="6252710"/>
            <a:ext cx="4924958" cy="191110"/>
          </a:xfrm>
          <a:prstGeom prst="rect">
            <a:avLst/>
          </a:prstGeom>
          <a:noFill/>
          <a:ln/>
        </p:spPr>
        <p:txBody>
          <a:bodyPr wrap="square" lIns="0" tIns="0" rIns="0" bIns="0" rtlCol="0" anchor="ctr"/>
          <a:lstStyle/>
          <a:p>
            <a:pPr marL="0" indent="0" algn="l">
              <a:buNone/>
            </a:pPr>
            <a:r>
              <a:rPr lang="en-US" sz="900" dirty="0">
                <a:solidFill>
                  <a:srgbClr val="166534"/>
                </a:solidFill>
                <a:latin typeface="Inter" pitchFamily="34" charset="0"/>
                <a:ea typeface="Inter" pitchFamily="34" charset="-122"/>
                <a:cs typeface="Inter" pitchFamily="34" charset="-120"/>
              </a:rPr>
              <a:t>Clear recommendation/next step highlights value.</a:t>
            </a:r>
            <a:endParaRPr lang="en-US" sz="900" dirty="0"/>
          </a:p>
        </p:txBody>
      </p:sp>
      <p:pic>
        <p:nvPicPr>
          <p:cNvPr id="27" name="Image 5" descr="preencoded.png"/>
          <p:cNvPicPr>
            <a:picLocks noChangeAspect="1"/>
          </p:cNvPicPr>
          <p:nvPr/>
        </p:nvPicPr>
        <p:blipFill>
          <a:blip r:embed="rId8"/>
          <a:srcRect/>
          <a:stretch/>
        </p:blipFill>
        <p:spPr>
          <a:xfrm>
            <a:off x="942746" y="5606229"/>
            <a:ext cx="123444" cy="123444"/>
          </a:xfrm>
          <a:prstGeom prst="rect">
            <a:avLst/>
          </a:prstGeom>
        </p:spPr>
      </p:pic>
      <p:pic>
        <p:nvPicPr>
          <p:cNvPr id="28" name="Image 6" descr="preencoded.png"/>
          <p:cNvPicPr>
            <a:picLocks noChangeAspect="1"/>
          </p:cNvPicPr>
          <p:nvPr/>
        </p:nvPicPr>
        <p:blipFill>
          <a:blip r:embed="rId9"/>
          <a:srcRect l="-1358" r="-1358"/>
          <a:stretch/>
        </p:blipFill>
        <p:spPr>
          <a:xfrm>
            <a:off x="6543446" y="5606229"/>
            <a:ext cx="142646" cy="123444"/>
          </a:xfrm>
          <a:prstGeom prst="rect">
            <a:avLst/>
          </a:prstGeom>
        </p:spPr>
      </p:pic>
      <p:pic>
        <p:nvPicPr>
          <p:cNvPr id="29" name="Image 7" descr="preencoded.png"/>
          <p:cNvPicPr>
            <a:picLocks noChangeAspect="1"/>
          </p:cNvPicPr>
          <p:nvPr/>
        </p:nvPicPr>
        <p:blipFill>
          <a:blip r:embed="rId10"/>
          <a:srcRect t="-6" b="-6"/>
          <a:stretch/>
        </p:blipFill>
        <p:spPr>
          <a:xfrm>
            <a:off x="800100" y="1806897"/>
            <a:ext cx="5219395" cy="3545129"/>
          </a:xfrm>
          <a:prstGeom prst="rect">
            <a:avLst/>
          </a:prstGeom>
        </p:spPr>
      </p:pic>
      <p:sp>
        <p:nvSpPr>
          <p:cNvPr id="30" name="Shape 20"/>
          <p:cNvSpPr/>
          <p:nvPr/>
        </p:nvSpPr>
        <p:spPr>
          <a:xfrm>
            <a:off x="819302" y="1826099"/>
            <a:ext cx="5181905" cy="3514954"/>
          </a:xfrm>
          <a:prstGeom prst="rect">
            <a:avLst/>
          </a:prstGeom>
          <a:solidFill>
            <a:srgbClr val="F9FAFB"/>
          </a:solidFill>
          <a:ln w="12700">
            <a:solidFill>
              <a:srgbClr val="FFFFFF">
                <a:alpha val="0"/>
              </a:srgbClr>
            </a:solidFill>
            <a:prstDash val="solid"/>
          </a:ln>
        </p:spPr>
        <p:txBody>
          <a:bodyPr/>
          <a:lstStyle/>
          <a:p>
            <a:endParaRPr lang="en-US"/>
          </a:p>
        </p:txBody>
      </p:sp>
      <p:sp>
        <p:nvSpPr>
          <p:cNvPr id="31" name="Text 21"/>
          <p:cNvSpPr txBox="1"/>
          <p:nvPr/>
        </p:nvSpPr>
        <p:spPr>
          <a:xfrm>
            <a:off x="990295" y="2054699"/>
            <a:ext cx="4839005" cy="257861"/>
          </a:xfrm>
          <a:prstGeom prst="rect">
            <a:avLst/>
          </a:prstGeom>
          <a:noFill/>
          <a:ln/>
        </p:spPr>
        <p:txBody>
          <a:bodyPr wrap="square" lIns="0" tIns="0" rIns="0" bIns="0" rtlCol="0" anchor="ctr"/>
          <a:lstStyle/>
          <a:p>
            <a:pPr marL="0" indent="0" algn="ctr">
              <a:buNone/>
            </a:pPr>
            <a:r>
              <a:rPr lang="en-US" sz="1300" b="1" dirty="0">
                <a:solidFill>
                  <a:srgbClr val="333333"/>
                </a:solidFill>
                <a:latin typeface="Inter" pitchFamily="34" charset="0"/>
                <a:ea typeface="Inter" pitchFamily="34" charset="-122"/>
                <a:cs typeface="Inter" pitchFamily="34" charset="-120"/>
              </a:rPr>
              <a:t>Sales Data</a:t>
            </a:r>
            <a:endParaRPr lang="en-US" sz="1300" dirty="0"/>
          </a:p>
        </p:txBody>
      </p:sp>
      <p:sp>
        <p:nvSpPr>
          <p:cNvPr id="32" name="Shape 22"/>
          <p:cNvSpPr/>
          <p:nvPr/>
        </p:nvSpPr>
        <p:spPr>
          <a:xfrm>
            <a:off x="1047902" y="2464351"/>
            <a:ext cx="4724705" cy="2648102"/>
          </a:xfrm>
          <a:prstGeom prst="rect">
            <a:avLst/>
          </a:prstGeom>
          <a:solidFill>
            <a:srgbClr val="FFFFFF"/>
          </a:solidFill>
          <a:ln w="12700">
            <a:solidFill>
              <a:srgbClr val="E5E7EB"/>
            </a:solidFill>
            <a:prstDash val="solid"/>
          </a:ln>
        </p:spPr>
        <p:txBody>
          <a:bodyPr/>
          <a:lstStyle/>
          <a:p>
            <a:endParaRPr lang="en-US"/>
          </a:p>
        </p:txBody>
      </p:sp>
      <p:sp>
        <p:nvSpPr>
          <p:cNvPr id="33" name="Text 23"/>
          <p:cNvSpPr txBox="1"/>
          <p:nvPr/>
        </p:nvSpPr>
        <p:spPr>
          <a:xfrm>
            <a:off x="1209751" y="2626199"/>
            <a:ext cx="4476902" cy="1448410"/>
          </a:xfrm>
          <a:prstGeom prst="rect">
            <a:avLst/>
          </a:prstGeom>
          <a:noFill/>
          <a:ln/>
        </p:spPr>
        <p:txBody>
          <a:bodyPr wrap="square" lIns="0" tIns="0" rIns="0" bIns="0" rtlCol="0" anchor="t"/>
          <a:lstStyle/>
          <a:p>
            <a:pPr marL="0" indent="0" algn="just">
              <a:buNone/>
            </a:pPr>
            <a:r>
              <a:rPr lang="en-US" sz="900" dirty="0">
                <a:solidFill>
                  <a:srgbClr val="555555"/>
                </a:solidFill>
                <a:latin typeface="Inter" pitchFamily="34" charset="0"/>
                <a:ea typeface="Inter" pitchFamily="34" charset="-122"/>
                <a:cs typeface="Inter" pitchFamily="34" charset="-120"/>
              </a:rPr>
              <a:t>In the third quarter of the fiscal year, we observed a significant uptick in overall sales performance across the majority of our operating regions. This increase can be attributed to several factors, including but not limited to the implementation of the new marketing strategy, seasonal demand fluctuations, and improved sales team efficiency. Specifically, the data shows a 15% increase compared to the previous year. It is crucial to note that while the North region performed exceptionally well, the South region remained relatively stagnant. Moving forward into Q4, we need to consider allocating more resources to the underperforming areas to ensure balanced growth.</a:t>
            </a:r>
            <a:endParaRPr lang="en-US" sz="900" dirty="0"/>
          </a:p>
        </p:txBody>
      </p:sp>
      <p:graphicFrame>
        <p:nvGraphicFramePr>
          <p:cNvPr id="34" name="Table 0"/>
          <p:cNvGraphicFramePr>
            <a:graphicFrameLocks noGrp="1"/>
          </p:cNvGraphicFramePr>
          <p:nvPr>
            <p:extLst>
              <p:ext uri="{D42A27DB-BD31-4B8C-83A1-F6EECF244321}">
                <p14:modId xmlns:p14="http://schemas.microsoft.com/office/powerpoint/2010/main" val="2690797866"/>
              </p:ext>
            </p:extLst>
          </p:nvPr>
        </p:nvGraphicFramePr>
        <p:xfrm>
          <a:off x="1209751" y="4219084"/>
          <a:ext cx="4390949" cy="724206"/>
        </p:xfrm>
        <a:graphic>
          <a:graphicData uri="http://schemas.openxmlformats.org/drawingml/2006/table">
            <a:tbl>
              <a:tblPr/>
              <a:tblGrid>
                <a:gridCol w="2035454">
                  <a:extLst>
                    <a:ext uri="{9D8B030D-6E8A-4147-A177-3AD203B41FA5}">
                      <a16:colId xmlns:a16="http://schemas.microsoft.com/office/drawing/2014/main" val="20000"/>
                    </a:ext>
                  </a:extLst>
                </a:gridCol>
                <a:gridCol w="1192378">
                  <a:extLst>
                    <a:ext uri="{9D8B030D-6E8A-4147-A177-3AD203B41FA5}">
                      <a16:colId xmlns:a16="http://schemas.microsoft.com/office/drawing/2014/main" val="20001"/>
                    </a:ext>
                  </a:extLst>
                </a:gridCol>
                <a:gridCol w="1163117">
                  <a:extLst>
                    <a:ext uri="{9D8B030D-6E8A-4147-A177-3AD203B41FA5}">
                      <a16:colId xmlns:a16="http://schemas.microsoft.com/office/drawing/2014/main" val="20002"/>
                    </a:ext>
                  </a:extLst>
                </a:gridCol>
              </a:tblGrid>
              <a:tr h="241402">
                <a:tc>
                  <a:txBody>
                    <a:bodyPr/>
                    <a:lstStyle/>
                    <a:p>
                      <a:pPr marL="0" indent="0" algn="ctr">
                        <a:buNone/>
                      </a:pPr>
                      <a:r>
                        <a:rPr lang="en-US" sz="900" b="1" dirty="0">
                          <a:solidFill>
                            <a:srgbClr val="000000"/>
                          </a:solidFill>
                          <a:latin typeface="Inter" pitchFamily="34" charset="0"/>
                          <a:ea typeface="Inter" pitchFamily="34" charset="-122"/>
                          <a:cs typeface="Inter" pitchFamily="34" charset="-120"/>
                        </a:rPr>
                        <a:t>Region</a:t>
                      </a:r>
                      <a:endParaRPr lang="en-US" sz="900" dirty="0">
                        <a:latin typeface="Inter" charset="0"/>
                        <a:ea typeface="Inter" charset="0"/>
                        <a:cs typeface="Inter" charset="0"/>
                      </a:endParaRPr>
                    </a:p>
                  </a:txBody>
                  <a:tcPr marL="38405" marR="38405" marT="38405" marB="38405"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3F4F6"/>
                    </a:solidFill>
                  </a:tcPr>
                </a:tc>
                <a:tc>
                  <a:txBody>
                    <a:bodyPr/>
                    <a:lstStyle/>
                    <a:p>
                      <a:pPr marL="0" indent="0" algn="ctr">
                        <a:buNone/>
                      </a:pPr>
                      <a:r>
                        <a:rPr lang="en-US" sz="900" b="1" dirty="0">
                          <a:solidFill>
                            <a:srgbClr val="000000"/>
                          </a:solidFill>
                          <a:latin typeface="Inter" pitchFamily="34" charset="0"/>
                          <a:ea typeface="Inter" pitchFamily="34" charset="-122"/>
                          <a:cs typeface="Inter" pitchFamily="34" charset="-120"/>
                        </a:rPr>
                        <a:t>Q2</a:t>
                      </a:r>
                      <a:endParaRPr lang="en-US" sz="900" dirty="0">
                        <a:latin typeface="Inter" charset="0"/>
                        <a:ea typeface="Inter" charset="0"/>
                        <a:cs typeface="Inter" charset="0"/>
                      </a:endParaRPr>
                    </a:p>
                  </a:txBody>
                  <a:tcPr marL="38405" marR="38405" marT="38405" marB="38405"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3F4F6"/>
                    </a:solidFill>
                  </a:tcPr>
                </a:tc>
                <a:tc>
                  <a:txBody>
                    <a:bodyPr/>
                    <a:lstStyle/>
                    <a:p>
                      <a:pPr marL="0" indent="0" algn="ctr">
                        <a:buNone/>
                      </a:pPr>
                      <a:r>
                        <a:rPr lang="en-US" sz="900" b="1" dirty="0">
                          <a:solidFill>
                            <a:srgbClr val="000000"/>
                          </a:solidFill>
                          <a:latin typeface="Inter" pitchFamily="34" charset="0"/>
                          <a:ea typeface="Inter" pitchFamily="34" charset="-122"/>
                          <a:cs typeface="Inter" pitchFamily="34" charset="-120"/>
                        </a:rPr>
                        <a:t>Q3</a:t>
                      </a:r>
                      <a:endParaRPr lang="en-US" sz="900" dirty="0">
                        <a:latin typeface="Inter" charset="0"/>
                        <a:ea typeface="Inter" charset="0"/>
                        <a:cs typeface="Inter" charset="0"/>
                      </a:endParaRPr>
                    </a:p>
                  </a:txBody>
                  <a:tcPr marL="38405" marR="38405" marT="38405" marB="38405"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3F4F6"/>
                    </a:solidFill>
                  </a:tcPr>
                </a:tc>
                <a:extLst>
                  <a:ext uri="{0D108BD9-81ED-4DB2-BD59-A6C34878D82A}">
                    <a16:rowId xmlns:a16="http://schemas.microsoft.com/office/drawing/2014/main" val="10000"/>
                  </a:ext>
                </a:extLst>
              </a:tr>
              <a:tr h="241402">
                <a:tc>
                  <a:txBody>
                    <a:bodyPr/>
                    <a:lstStyle/>
                    <a:p>
                      <a:pPr marL="0" indent="0">
                        <a:buNone/>
                      </a:pPr>
                      <a:r>
                        <a:rPr lang="en-US" sz="900" dirty="0">
                          <a:solidFill>
                            <a:srgbClr val="000000"/>
                          </a:solidFill>
                          <a:latin typeface="Inter" pitchFamily="34" charset="0"/>
                          <a:ea typeface="Inter" pitchFamily="34" charset="-122"/>
                          <a:cs typeface="Inter" pitchFamily="34" charset="-120"/>
                        </a:rPr>
                        <a:t>North</a:t>
                      </a:r>
                      <a:endParaRPr lang="en-US" sz="900" dirty="0">
                        <a:latin typeface="Inter" charset="0"/>
                        <a:ea typeface="Inter" charset="0"/>
                        <a:cs typeface="Inter" charset="0"/>
                      </a:endParaRPr>
                    </a:p>
                  </a:txBody>
                  <a:tcPr marL="38405" marR="38405" marT="38405" marB="38405"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tcPr>
                </a:tc>
                <a:tc>
                  <a:txBody>
                    <a:bodyPr/>
                    <a:lstStyle/>
                    <a:p>
                      <a:pPr marL="0" indent="0">
                        <a:buNone/>
                      </a:pPr>
                      <a:r>
                        <a:rPr lang="en-US" sz="900" dirty="0">
                          <a:solidFill>
                            <a:srgbClr val="000000"/>
                          </a:solidFill>
                          <a:latin typeface="Inter" pitchFamily="34" charset="0"/>
                          <a:ea typeface="Inter" pitchFamily="34" charset="-122"/>
                          <a:cs typeface="Inter" pitchFamily="34" charset="-120"/>
                        </a:rPr>
                        <a:t>100</a:t>
                      </a:r>
                      <a:endParaRPr lang="en-US" sz="900" dirty="0">
                        <a:latin typeface="Inter" charset="0"/>
                        <a:ea typeface="Inter" charset="0"/>
                        <a:cs typeface="Inter" charset="0"/>
                      </a:endParaRPr>
                    </a:p>
                  </a:txBody>
                  <a:tcPr marL="38405" marR="38405" marT="38405" marB="38405"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tcPr>
                </a:tc>
                <a:tc>
                  <a:txBody>
                    <a:bodyPr/>
                    <a:lstStyle/>
                    <a:p>
                      <a:pPr marL="0" indent="0">
                        <a:buNone/>
                      </a:pPr>
                      <a:r>
                        <a:rPr lang="en-US" sz="900" dirty="0">
                          <a:solidFill>
                            <a:srgbClr val="000000"/>
                          </a:solidFill>
                          <a:latin typeface="Inter" pitchFamily="34" charset="0"/>
                          <a:ea typeface="Inter" pitchFamily="34" charset="-122"/>
                          <a:cs typeface="Inter" pitchFamily="34" charset="-120"/>
                        </a:rPr>
                        <a:t>125</a:t>
                      </a:r>
                      <a:endParaRPr lang="en-US" sz="900" dirty="0">
                        <a:latin typeface="Inter" charset="0"/>
                        <a:ea typeface="Inter" charset="0"/>
                        <a:cs typeface="Inter" charset="0"/>
                      </a:endParaRPr>
                    </a:p>
                  </a:txBody>
                  <a:tcPr marL="38405" marR="38405" marT="38405" marB="38405"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tcPr>
                </a:tc>
                <a:extLst>
                  <a:ext uri="{0D108BD9-81ED-4DB2-BD59-A6C34878D82A}">
                    <a16:rowId xmlns:a16="http://schemas.microsoft.com/office/drawing/2014/main" val="10001"/>
                  </a:ext>
                </a:extLst>
              </a:tr>
              <a:tr h="241402">
                <a:tc>
                  <a:txBody>
                    <a:bodyPr/>
                    <a:lstStyle/>
                    <a:p>
                      <a:pPr marL="0" indent="0">
                        <a:buNone/>
                      </a:pPr>
                      <a:r>
                        <a:rPr lang="en-US" sz="900" dirty="0">
                          <a:solidFill>
                            <a:srgbClr val="000000"/>
                          </a:solidFill>
                          <a:latin typeface="Inter" pitchFamily="34" charset="0"/>
                          <a:ea typeface="Inter" pitchFamily="34" charset="-122"/>
                          <a:cs typeface="Inter" pitchFamily="34" charset="-120"/>
                        </a:rPr>
                        <a:t>South</a:t>
                      </a:r>
                      <a:endParaRPr lang="en-US" sz="900" dirty="0">
                        <a:latin typeface="Inter" charset="0"/>
                        <a:ea typeface="Inter" charset="0"/>
                        <a:cs typeface="Inter" charset="0"/>
                      </a:endParaRPr>
                    </a:p>
                  </a:txBody>
                  <a:tcPr marL="38405" marR="38405" marT="38405" marB="38405"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tcPr>
                </a:tc>
                <a:tc>
                  <a:txBody>
                    <a:bodyPr/>
                    <a:lstStyle/>
                    <a:p>
                      <a:pPr marL="0" indent="0">
                        <a:buNone/>
                      </a:pPr>
                      <a:r>
                        <a:rPr lang="en-US" sz="900" dirty="0">
                          <a:solidFill>
                            <a:srgbClr val="000000"/>
                          </a:solidFill>
                          <a:latin typeface="Inter" pitchFamily="34" charset="0"/>
                          <a:ea typeface="Inter" pitchFamily="34" charset="-122"/>
                          <a:cs typeface="Inter" pitchFamily="34" charset="-120"/>
                        </a:rPr>
                        <a:t>90</a:t>
                      </a:r>
                      <a:endParaRPr lang="en-US" sz="900" dirty="0">
                        <a:latin typeface="Inter" charset="0"/>
                        <a:ea typeface="Inter" charset="0"/>
                        <a:cs typeface="Inter" charset="0"/>
                      </a:endParaRPr>
                    </a:p>
                  </a:txBody>
                  <a:tcPr marL="38405" marR="38405" marT="38405" marB="38405"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tcPr>
                </a:tc>
                <a:tc>
                  <a:txBody>
                    <a:bodyPr/>
                    <a:lstStyle/>
                    <a:p>
                      <a:pPr marL="0" indent="0">
                        <a:buNone/>
                      </a:pPr>
                      <a:r>
                        <a:rPr lang="en-US" sz="900" dirty="0">
                          <a:solidFill>
                            <a:srgbClr val="000000"/>
                          </a:solidFill>
                          <a:latin typeface="Inter" pitchFamily="34" charset="0"/>
                          <a:ea typeface="Inter" pitchFamily="34" charset="-122"/>
                          <a:cs typeface="Inter" pitchFamily="34" charset="-120"/>
                        </a:rPr>
                        <a:t>92</a:t>
                      </a:r>
                      <a:endParaRPr lang="en-US" sz="900" dirty="0">
                        <a:latin typeface="Inter" charset="0"/>
                        <a:ea typeface="Inter" charset="0"/>
                        <a:cs typeface="Inter" charset="0"/>
                      </a:endParaRPr>
                    </a:p>
                  </a:txBody>
                  <a:tcPr marL="38405" marR="38405" marT="38405" marB="38405"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pic>
        <p:nvPicPr>
          <p:cNvPr id="35" name="Image 8" descr="preencoded.png"/>
          <p:cNvPicPr>
            <a:picLocks noChangeAspect="1"/>
          </p:cNvPicPr>
          <p:nvPr/>
        </p:nvPicPr>
        <p:blipFill>
          <a:blip r:embed="rId11"/>
          <a:srcRect t="-6" b="-6"/>
          <a:stretch/>
        </p:blipFill>
        <p:spPr>
          <a:xfrm>
            <a:off x="6400800" y="1806897"/>
            <a:ext cx="5219395" cy="3545129"/>
          </a:xfrm>
          <a:prstGeom prst="rect">
            <a:avLst/>
          </a:prstGeom>
        </p:spPr>
      </p:pic>
      <p:sp>
        <p:nvSpPr>
          <p:cNvPr id="36" name="Shape 24"/>
          <p:cNvSpPr/>
          <p:nvPr/>
        </p:nvSpPr>
        <p:spPr>
          <a:xfrm>
            <a:off x="6420002" y="1826099"/>
            <a:ext cx="5181905" cy="3514954"/>
          </a:xfrm>
          <a:prstGeom prst="rect">
            <a:avLst/>
          </a:prstGeom>
          <a:solidFill>
            <a:srgbClr val="FFFFFF"/>
          </a:solidFill>
          <a:ln w="12700">
            <a:solidFill>
              <a:srgbClr val="FFFFFF">
                <a:alpha val="0"/>
              </a:srgbClr>
            </a:solidFill>
            <a:prstDash val="solid"/>
          </a:ln>
        </p:spPr>
        <p:txBody>
          <a:bodyPr/>
          <a:lstStyle/>
          <a:p>
            <a:endParaRPr lang="en-US"/>
          </a:p>
        </p:txBody>
      </p:sp>
      <p:sp>
        <p:nvSpPr>
          <p:cNvPr id="37" name="Shape 25"/>
          <p:cNvSpPr/>
          <p:nvPr/>
        </p:nvSpPr>
        <p:spPr>
          <a:xfrm>
            <a:off x="6648602" y="2359195"/>
            <a:ext cx="4724705" cy="19202"/>
          </a:xfrm>
          <a:prstGeom prst="rect">
            <a:avLst/>
          </a:prstGeom>
          <a:solidFill>
            <a:srgbClr val="BFDBFE"/>
          </a:solidFill>
          <a:ln w="12700">
            <a:solidFill>
              <a:srgbClr val="BFDBFE">
                <a:alpha val="0"/>
              </a:srgbClr>
            </a:solidFill>
            <a:prstDash val="solid"/>
          </a:ln>
        </p:spPr>
        <p:txBody>
          <a:bodyPr/>
          <a:lstStyle/>
          <a:p>
            <a:endParaRPr lang="en-US"/>
          </a:p>
        </p:txBody>
      </p:sp>
      <p:sp>
        <p:nvSpPr>
          <p:cNvPr id="38" name="Text 26"/>
          <p:cNvSpPr txBox="1"/>
          <p:nvPr/>
        </p:nvSpPr>
        <p:spPr>
          <a:xfrm>
            <a:off x="6648602" y="2054699"/>
            <a:ext cx="4800600" cy="229514"/>
          </a:xfrm>
          <a:prstGeom prst="rect">
            <a:avLst/>
          </a:prstGeom>
          <a:solidFill>
            <a:srgbClr val="FFFFFF">
              <a:alpha val="0"/>
            </a:srgbClr>
          </a:solidFill>
          <a:ln>
            <a:solidFill>
              <a:srgbClr val="FFFFFF">
                <a:alpha val="0"/>
              </a:srgbClr>
            </a:solidFill>
          </a:ln>
        </p:spPr>
        <p:txBody>
          <a:bodyPr wrap="square" lIns="0" tIns="0" rIns="0" bIns="0" rtlCol="0" anchor="t"/>
          <a:lstStyle/>
          <a:p>
            <a:pPr marL="0" indent="0" algn="l">
              <a:buNone/>
            </a:pPr>
            <a:r>
              <a:rPr lang="en-US" sz="1500" b="1" dirty="0">
                <a:solidFill>
                  <a:srgbClr val="1E3A8A"/>
                </a:solidFill>
                <a:latin typeface="Inter" pitchFamily="34" charset="0"/>
                <a:ea typeface="Inter" pitchFamily="34" charset="-122"/>
                <a:cs typeface="Inter" pitchFamily="34" charset="-120"/>
              </a:rPr>
              <a:t>Q3 Sales Increased 15% Due to New Strategy</a:t>
            </a:r>
            <a:endParaRPr lang="en-US" sz="1500" dirty="0"/>
          </a:p>
        </p:txBody>
      </p:sp>
      <p:sp>
        <p:nvSpPr>
          <p:cNvPr id="39" name="Text 27"/>
          <p:cNvSpPr txBox="1"/>
          <p:nvPr/>
        </p:nvSpPr>
        <p:spPr>
          <a:xfrm>
            <a:off x="6868058" y="2531102"/>
            <a:ext cx="2143354" cy="372161"/>
          </a:xfrm>
          <a:prstGeom prst="rect">
            <a:avLst/>
          </a:prstGeom>
          <a:noFill/>
          <a:ln/>
        </p:spPr>
        <p:txBody>
          <a:bodyPr wrap="square" lIns="0" tIns="0" rIns="0" bIns="0" rtlCol="0" anchor="ctr"/>
          <a:lstStyle/>
          <a:p>
            <a:pPr marL="0" indent="0" algn="l">
              <a:buNone/>
            </a:pPr>
            <a:r>
              <a:rPr lang="en-US" sz="900" b="1" dirty="0">
                <a:solidFill>
                  <a:srgbClr val="334155"/>
                </a:solidFill>
                <a:latin typeface="Inter" pitchFamily="34" charset="0"/>
                <a:ea typeface="Inter" pitchFamily="34" charset="-122"/>
                <a:cs typeface="Inter" pitchFamily="34" charset="-120"/>
              </a:rPr>
              <a:t>Primary Driver:</a:t>
            </a:r>
            <a:r>
              <a:rPr lang="en-US" sz="900" dirty="0">
                <a:solidFill>
                  <a:srgbClr val="334155"/>
                </a:solidFill>
                <a:latin typeface="Inter" pitchFamily="34" charset="0"/>
                <a:ea typeface="Inter" pitchFamily="34" charset="-122"/>
                <a:cs typeface="Inter" pitchFamily="34" charset="-120"/>
              </a:rPr>
              <a:t> Client retention campaign launched in July.</a:t>
            </a:r>
            <a:endParaRPr lang="en-US" sz="900" dirty="0"/>
          </a:p>
        </p:txBody>
      </p:sp>
      <p:pic>
        <p:nvPicPr>
          <p:cNvPr id="40" name="Image 9" descr="preencoded.png"/>
          <p:cNvPicPr>
            <a:picLocks noChangeAspect="1"/>
          </p:cNvPicPr>
          <p:nvPr/>
        </p:nvPicPr>
        <p:blipFill>
          <a:blip r:embed="rId12"/>
          <a:srcRect l="-1358" r="-1358"/>
          <a:stretch/>
        </p:blipFill>
        <p:spPr>
          <a:xfrm>
            <a:off x="6648602" y="2569507"/>
            <a:ext cx="142646" cy="123444"/>
          </a:xfrm>
          <a:prstGeom prst="rect">
            <a:avLst/>
          </a:prstGeom>
        </p:spPr>
      </p:pic>
      <p:sp>
        <p:nvSpPr>
          <p:cNvPr id="41" name="Text 28"/>
          <p:cNvSpPr txBox="1"/>
          <p:nvPr/>
        </p:nvSpPr>
        <p:spPr>
          <a:xfrm>
            <a:off x="6848856" y="3016648"/>
            <a:ext cx="2162556" cy="372161"/>
          </a:xfrm>
          <a:prstGeom prst="rect">
            <a:avLst/>
          </a:prstGeom>
          <a:noFill/>
          <a:ln/>
        </p:spPr>
        <p:txBody>
          <a:bodyPr wrap="square" lIns="0" tIns="0" rIns="0" bIns="0" rtlCol="0" anchor="ctr"/>
          <a:lstStyle/>
          <a:p>
            <a:pPr marL="0" indent="0" algn="l">
              <a:buNone/>
            </a:pPr>
            <a:r>
              <a:rPr lang="en-US" sz="900" b="1" dirty="0">
                <a:solidFill>
                  <a:srgbClr val="334155"/>
                </a:solidFill>
                <a:latin typeface="Inter" pitchFamily="34" charset="0"/>
                <a:ea typeface="Inter" pitchFamily="34" charset="-122"/>
                <a:cs typeface="Inter" pitchFamily="34" charset="-120"/>
              </a:rPr>
              <a:t>Top Region:</a:t>
            </a:r>
            <a:r>
              <a:rPr lang="en-US" sz="900" dirty="0">
                <a:solidFill>
                  <a:srgbClr val="334155"/>
                </a:solidFill>
                <a:latin typeface="Inter" pitchFamily="34" charset="0"/>
                <a:ea typeface="Inter" pitchFamily="34" charset="-122"/>
                <a:cs typeface="Inter" pitchFamily="34" charset="-120"/>
              </a:rPr>
              <a:t> North region exceeded targets by 25%.</a:t>
            </a:r>
            <a:endParaRPr lang="en-US" sz="900" dirty="0"/>
          </a:p>
        </p:txBody>
      </p:sp>
      <p:pic>
        <p:nvPicPr>
          <p:cNvPr id="42" name="Image 10" descr="preencoded.png"/>
          <p:cNvPicPr>
            <a:picLocks noChangeAspect="1"/>
          </p:cNvPicPr>
          <p:nvPr/>
        </p:nvPicPr>
        <p:blipFill>
          <a:blip r:embed="rId13"/>
          <a:srcRect/>
          <a:stretch/>
        </p:blipFill>
        <p:spPr>
          <a:xfrm>
            <a:off x="6648602" y="3055053"/>
            <a:ext cx="123444" cy="123444"/>
          </a:xfrm>
          <a:prstGeom prst="rect">
            <a:avLst/>
          </a:prstGeom>
        </p:spPr>
      </p:pic>
      <p:pic>
        <p:nvPicPr>
          <p:cNvPr id="43" name="Image 11" descr="preencoded.png"/>
          <p:cNvPicPr>
            <a:picLocks noChangeAspect="1"/>
          </p:cNvPicPr>
          <p:nvPr/>
        </p:nvPicPr>
        <p:blipFill>
          <a:blip r:embed="rId14"/>
          <a:srcRect/>
          <a:stretch/>
        </p:blipFill>
        <p:spPr>
          <a:xfrm>
            <a:off x="6648602" y="3617409"/>
            <a:ext cx="2286000" cy="800100"/>
          </a:xfrm>
          <a:prstGeom prst="rect">
            <a:avLst/>
          </a:prstGeom>
        </p:spPr>
      </p:pic>
      <p:sp>
        <p:nvSpPr>
          <p:cNvPr id="44" name="Text 29"/>
          <p:cNvSpPr txBox="1"/>
          <p:nvPr/>
        </p:nvSpPr>
        <p:spPr>
          <a:xfrm>
            <a:off x="6801307" y="3731709"/>
            <a:ext cx="2100377" cy="152705"/>
          </a:xfrm>
          <a:prstGeom prst="rect">
            <a:avLst/>
          </a:prstGeom>
          <a:noFill/>
          <a:ln/>
        </p:spPr>
        <p:txBody>
          <a:bodyPr wrap="square" lIns="0" tIns="0" rIns="0" bIns="0" rtlCol="0" anchor="ctr"/>
          <a:lstStyle/>
          <a:p>
            <a:pPr marL="0" indent="0" algn="l">
              <a:buNone/>
            </a:pPr>
            <a:r>
              <a:rPr lang="en-US" sz="900" b="1" dirty="0">
                <a:solidFill>
                  <a:srgbClr val="1E40AF"/>
                </a:solidFill>
                <a:latin typeface="Inter" pitchFamily="34" charset="0"/>
                <a:ea typeface="Inter" pitchFamily="34" charset="-122"/>
                <a:cs typeface="Inter" pitchFamily="34" charset="-120"/>
              </a:rPr>
              <a:t>Recommendation</a:t>
            </a:r>
            <a:endParaRPr lang="en-US" sz="900" dirty="0"/>
          </a:p>
        </p:txBody>
      </p:sp>
      <p:sp>
        <p:nvSpPr>
          <p:cNvPr id="45" name="Text 30"/>
          <p:cNvSpPr txBox="1"/>
          <p:nvPr/>
        </p:nvSpPr>
        <p:spPr>
          <a:xfrm>
            <a:off x="6801307" y="3921904"/>
            <a:ext cx="2095805" cy="381305"/>
          </a:xfrm>
          <a:prstGeom prst="rect">
            <a:avLst/>
          </a:prstGeom>
          <a:noFill/>
          <a:ln/>
        </p:spPr>
        <p:txBody>
          <a:bodyPr wrap="square" lIns="0" tIns="0" rIns="0" bIns="0" rtlCol="0" anchor="t"/>
          <a:lstStyle/>
          <a:p>
            <a:pPr marL="0" indent="0" algn="l">
              <a:buNone/>
            </a:pPr>
            <a:r>
              <a:rPr lang="en-US" sz="1000" b="1" dirty="0">
                <a:solidFill>
                  <a:srgbClr val="334155"/>
                </a:solidFill>
                <a:latin typeface="Inter" pitchFamily="34" charset="0"/>
                <a:ea typeface="Inter" pitchFamily="34" charset="-122"/>
                <a:cs typeface="Inter" pitchFamily="34" charset="-120"/>
              </a:rPr>
              <a:t>Scale strategy to 3 remaining regions in Q4.</a:t>
            </a:r>
            <a:endParaRPr lang="en-US" sz="1000" dirty="0"/>
          </a:p>
        </p:txBody>
      </p:sp>
      <p:pic>
        <p:nvPicPr>
          <p:cNvPr id="46" name="Image 12" descr="preencoded.png"/>
          <p:cNvPicPr>
            <a:picLocks noChangeAspect="1"/>
          </p:cNvPicPr>
          <p:nvPr/>
        </p:nvPicPr>
        <p:blipFill>
          <a:blip r:embed="rId15"/>
          <a:srcRect t="-10" b="-10"/>
          <a:stretch/>
        </p:blipFill>
        <p:spPr>
          <a:xfrm>
            <a:off x="9087307" y="2531102"/>
            <a:ext cx="2286000" cy="1524305"/>
          </a:xfrm>
          <a:prstGeom prst="rect">
            <a:avLst/>
          </a:prstGeom>
        </p:spPr>
      </p:pic>
      <p:sp>
        <p:nvSpPr>
          <p:cNvPr id="47" name="Text 31"/>
          <p:cNvSpPr txBox="1"/>
          <p:nvPr/>
        </p:nvSpPr>
        <p:spPr>
          <a:xfrm>
            <a:off x="11180369" y="6057900"/>
            <a:ext cx="790956" cy="571500"/>
          </a:xfrm>
          <a:prstGeom prst="rect">
            <a:avLst/>
          </a:prstGeom>
          <a:noFill/>
          <a:ln/>
        </p:spPr>
        <p:txBody>
          <a:bodyPr wrap="square" lIns="0" tIns="0" rIns="0" bIns="0" rtlCol="0" anchor="ctr"/>
          <a:lstStyle/>
          <a:p>
            <a:pPr marL="0" indent="0" algn="l">
              <a:buNone/>
            </a:pPr>
            <a:r>
              <a:rPr lang="en-US" sz="4500" b="1" dirty="0">
                <a:solidFill>
                  <a:srgbClr val="000000">
                    <a:alpha val="20000"/>
                  </a:srgbClr>
                </a:solidFill>
                <a:latin typeface="Inter" pitchFamily="34" charset="0"/>
                <a:ea typeface="Inter" pitchFamily="34" charset="-122"/>
                <a:cs typeface="Inter" pitchFamily="34" charset="-120"/>
              </a:rPr>
              <a:t>07</a:t>
            </a:r>
            <a:endParaRPr lang="en-US" sz="4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0" y="0"/>
            <a:ext cx="228600" cy="6858000"/>
          </a:xfrm>
          <a:prstGeom prst="rect">
            <a:avLst/>
          </a:prstGeom>
          <a:solidFill>
            <a:srgbClr val="1E3A8A"/>
          </a:solidFill>
          <a:ln w="12700">
            <a:solidFill>
              <a:srgbClr val="FFFFFF">
                <a:alpha val="0"/>
              </a:srgbClr>
            </a:solidFill>
            <a:prstDash val="solid"/>
          </a:ln>
        </p:spPr>
        <p:txBody>
          <a:bodyPr/>
          <a:lstStyle/>
          <a:p>
            <a:endParaRPr lang="en-US"/>
          </a:p>
        </p:txBody>
      </p:sp>
      <p:sp>
        <p:nvSpPr>
          <p:cNvPr id="5" name="Shape 3"/>
          <p:cNvSpPr/>
          <p:nvPr/>
        </p:nvSpPr>
        <p:spPr>
          <a:xfrm>
            <a:off x="9334195" y="0"/>
            <a:ext cx="2857500" cy="1429207"/>
          </a:xfrm>
          <a:custGeom>
            <a:avLst/>
            <a:gdLst/>
            <a:ahLst/>
            <a:cxnLst/>
            <a:rect l="l" t="t" r="r" b="b"/>
            <a:pathLst>
              <a:path w="2857500" h="1429207">
                <a:moveTo>
                  <a:pt x="857250" y="0"/>
                </a:moveTo>
                <a:lnTo>
                  <a:pt x="2857500" y="0"/>
                </a:lnTo>
                <a:lnTo>
                  <a:pt x="2857500" y="1429207"/>
                </a:lnTo>
                <a:lnTo>
                  <a:pt x="0" y="0"/>
                </a:lnTo>
                <a:close/>
              </a:path>
            </a:pathLst>
          </a:custGeom>
          <a:solidFill>
            <a:srgbClr val="EFF6FF"/>
          </a:solidFill>
          <a:ln/>
        </p:spPr>
        <p:txBody>
          <a:bodyPr/>
          <a:lstStyle/>
          <a:p>
            <a:endParaRPr lang="en-US"/>
          </a:p>
        </p:txBody>
      </p:sp>
      <p:sp>
        <p:nvSpPr>
          <p:cNvPr id="6" name="Shape 4"/>
          <p:cNvSpPr/>
          <p:nvPr/>
        </p:nvSpPr>
        <p:spPr>
          <a:xfrm>
            <a:off x="10287000" y="0"/>
            <a:ext cx="952805" cy="761695"/>
          </a:xfrm>
          <a:prstGeom prst="rect">
            <a:avLst/>
          </a:prstGeom>
          <a:solidFill>
            <a:srgbClr val="3B82F6">
              <a:alpha val="10000"/>
            </a:srgbClr>
          </a:solidFill>
          <a:ln w="12700">
            <a:solidFill>
              <a:srgbClr val="FFFFFF">
                <a:alpha val="0"/>
              </a:srgbClr>
            </a:solidFill>
            <a:prstDash val="solid"/>
          </a:ln>
        </p:spPr>
        <p:txBody>
          <a:bodyPr/>
          <a:lstStyle/>
          <a:p>
            <a:endParaRPr lang="en-US"/>
          </a:p>
        </p:txBody>
      </p:sp>
      <p:sp>
        <p:nvSpPr>
          <p:cNvPr id="7" name="Text 5"/>
          <p:cNvSpPr txBox="1"/>
          <p:nvPr/>
        </p:nvSpPr>
        <p:spPr>
          <a:xfrm>
            <a:off x="11130077" y="6057900"/>
            <a:ext cx="838505" cy="571500"/>
          </a:xfrm>
          <a:prstGeom prst="rect">
            <a:avLst/>
          </a:prstGeom>
          <a:noFill/>
          <a:ln/>
        </p:spPr>
        <p:txBody>
          <a:bodyPr wrap="square" lIns="0" tIns="0" rIns="0" bIns="0" rtlCol="0" anchor="ctr"/>
          <a:lstStyle/>
          <a:p>
            <a:pPr marL="0" indent="0" algn="l">
              <a:buNone/>
            </a:pPr>
            <a:r>
              <a:rPr lang="en-US" sz="4500" b="1" dirty="0">
                <a:solidFill>
                  <a:srgbClr val="000000">
                    <a:alpha val="20000"/>
                  </a:srgbClr>
                </a:solidFill>
                <a:latin typeface="Inter" pitchFamily="34" charset="0"/>
                <a:ea typeface="Inter" pitchFamily="34" charset="-122"/>
                <a:cs typeface="Inter" pitchFamily="34" charset="-120"/>
              </a:rPr>
              <a:t>08</a:t>
            </a:r>
            <a:endParaRPr lang="en-US" sz="4500" dirty="0"/>
          </a:p>
        </p:txBody>
      </p:sp>
      <p:sp>
        <p:nvSpPr>
          <p:cNvPr id="8" name="Text 6"/>
          <p:cNvSpPr txBox="1"/>
          <p:nvPr/>
        </p:nvSpPr>
        <p:spPr>
          <a:xfrm>
            <a:off x="1181405" y="761695"/>
            <a:ext cx="10172700" cy="191110"/>
          </a:xfrm>
          <a:prstGeom prst="rect">
            <a:avLst/>
          </a:prstGeom>
          <a:noFill/>
          <a:ln/>
        </p:spPr>
        <p:txBody>
          <a:bodyPr wrap="square" lIns="0" tIns="0" rIns="0" bIns="0" rtlCol="0" anchor="ctr"/>
          <a:lstStyle/>
          <a:p>
            <a:pPr marL="0" indent="0" algn="l">
              <a:buNone/>
            </a:pPr>
            <a:r>
              <a:rPr lang="en-US" sz="1000" b="1" kern="0" spc="105" dirty="0">
                <a:solidFill>
                  <a:srgbClr val="1D4ED8"/>
                </a:solidFill>
                <a:latin typeface="Inter" pitchFamily="34" charset="0"/>
                <a:ea typeface="Inter" pitchFamily="34" charset="-122"/>
                <a:cs typeface="Inter" pitchFamily="34" charset="-120"/>
              </a:rPr>
              <a:t>Module 8</a:t>
            </a:r>
            <a:endParaRPr lang="en-US" sz="1000" dirty="0"/>
          </a:p>
        </p:txBody>
      </p:sp>
      <p:sp>
        <p:nvSpPr>
          <p:cNvPr id="9" name="Text 7"/>
          <p:cNvSpPr txBox="1"/>
          <p:nvPr/>
        </p:nvSpPr>
        <p:spPr>
          <a:xfrm>
            <a:off x="1181405" y="1067105"/>
            <a:ext cx="10249510" cy="457200"/>
          </a:xfrm>
          <a:prstGeom prst="rect">
            <a:avLst/>
          </a:prstGeom>
          <a:noFill/>
          <a:ln/>
        </p:spPr>
        <p:txBody>
          <a:bodyPr wrap="square" lIns="0" tIns="0" rIns="0" bIns="0" rtlCol="0" anchor="ctr"/>
          <a:lstStyle/>
          <a:p>
            <a:pPr marL="0" indent="0" algn="l">
              <a:buNone/>
            </a:pPr>
            <a:r>
              <a:rPr lang="en-US" sz="3600" b="1" dirty="0">
                <a:solidFill>
                  <a:srgbClr val="000000"/>
                </a:solidFill>
                <a:latin typeface="Inter" pitchFamily="34" charset="0"/>
                <a:ea typeface="Inter" pitchFamily="34" charset="-122"/>
                <a:cs typeface="Inter" pitchFamily="34" charset="-120"/>
              </a:rPr>
              <a:t>Professional Delivery Tips</a:t>
            </a:r>
            <a:endParaRPr lang="en-US" sz="3600" dirty="0"/>
          </a:p>
        </p:txBody>
      </p:sp>
      <p:pic>
        <p:nvPicPr>
          <p:cNvPr id="10" name="Image 0" descr="preencoded.png"/>
          <p:cNvPicPr>
            <a:picLocks noChangeAspect="1"/>
          </p:cNvPicPr>
          <p:nvPr/>
        </p:nvPicPr>
        <p:blipFill>
          <a:blip r:embed="rId3"/>
          <a:srcRect t="-400" b="-400"/>
          <a:stretch/>
        </p:blipFill>
        <p:spPr>
          <a:xfrm>
            <a:off x="1181405" y="1752905"/>
            <a:ext cx="914400" cy="57607"/>
          </a:xfrm>
          <a:prstGeom prst="rect">
            <a:avLst/>
          </a:prstGeom>
        </p:spPr>
      </p:pic>
      <p:sp>
        <p:nvSpPr>
          <p:cNvPr id="11" name="Shape 8"/>
          <p:cNvSpPr/>
          <p:nvPr/>
        </p:nvSpPr>
        <p:spPr>
          <a:xfrm>
            <a:off x="1181405" y="2190902"/>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2" name="Image 1" descr="preencoded.png"/>
          <p:cNvPicPr>
            <a:picLocks noChangeAspect="1"/>
          </p:cNvPicPr>
          <p:nvPr/>
        </p:nvPicPr>
        <p:blipFill>
          <a:blip r:embed="rId4"/>
          <a:srcRect/>
          <a:stretch/>
        </p:blipFill>
        <p:spPr>
          <a:xfrm>
            <a:off x="1314907" y="2324405"/>
            <a:ext cx="190195" cy="190195"/>
          </a:xfrm>
          <a:prstGeom prst="rect">
            <a:avLst/>
          </a:prstGeom>
        </p:spPr>
      </p:pic>
      <p:sp>
        <p:nvSpPr>
          <p:cNvPr id="13" name="Text 9"/>
          <p:cNvSpPr txBox="1"/>
          <p:nvPr/>
        </p:nvSpPr>
        <p:spPr>
          <a:xfrm>
            <a:off x="1867205" y="2229307"/>
            <a:ext cx="9486900" cy="352958"/>
          </a:xfrm>
          <a:prstGeom prst="rect">
            <a:avLst/>
          </a:prstGeom>
          <a:noFill/>
          <a:ln/>
        </p:spPr>
        <p:txBody>
          <a:bodyPr wrap="square" lIns="0" tIns="0" rIns="0" bIns="0" rtlCol="0" anchor="ctr"/>
          <a:lstStyle/>
          <a:p>
            <a:pPr marL="0" indent="0" algn="l">
              <a:buNone/>
            </a:pPr>
            <a:r>
              <a:rPr lang="en-US" sz="1900" b="1" dirty="0">
                <a:solidFill>
                  <a:srgbClr val="334155"/>
                </a:solidFill>
                <a:latin typeface="Inter" pitchFamily="34" charset="0"/>
                <a:ea typeface="Inter" pitchFamily="34" charset="-122"/>
                <a:cs typeface="Inter" pitchFamily="34" charset="-120"/>
              </a:rPr>
              <a:t>Pace:</a:t>
            </a:r>
            <a:r>
              <a:rPr lang="en-US" sz="1900" dirty="0">
                <a:solidFill>
                  <a:srgbClr val="334155"/>
                </a:solidFill>
                <a:latin typeface="Inter" pitchFamily="34" charset="0"/>
                <a:ea typeface="Inter" pitchFamily="34" charset="-122"/>
                <a:cs typeface="Inter" pitchFamily="34" charset="-120"/>
              </a:rPr>
              <a:t> Slow down slightly; aim for </a:t>
            </a:r>
            <a:r>
              <a:rPr lang="en-US" sz="1900" b="1" dirty="0">
                <a:solidFill>
                  <a:srgbClr val="1E40AF"/>
                </a:solidFill>
                <a:latin typeface="Inter" pitchFamily="34" charset="0"/>
                <a:ea typeface="Inter" pitchFamily="34" charset="-122"/>
                <a:cs typeface="Inter" pitchFamily="34" charset="-120"/>
              </a:rPr>
              <a:t>clarity over speed</a:t>
            </a:r>
            <a:endParaRPr lang="en-US" sz="1900" dirty="0"/>
          </a:p>
        </p:txBody>
      </p:sp>
      <p:sp>
        <p:nvSpPr>
          <p:cNvPr id="14" name="Shape 10"/>
          <p:cNvSpPr/>
          <p:nvPr/>
        </p:nvSpPr>
        <p:spPr>
          <a:xfrm>
            <a:off x="1181405" y="2915107"/>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5" name="Image 2" descr="preencoded.png"/>
          <p:cNvPicPr>
            <a:picLocks noChangeAspect="1"/>
          </p:cNvPicPr>
          <p:nvPr/>
        </p:nvPicPr>
        <p:blipFill>
          <a:blip r:embed="rId5"/>
          <a:srcRect l="-1923" r="-1923"/>
          <a:stretch/>
        </p:blipFill>
        <p:spPr>
          <a:xfrm>
            <a:off x="1347826" y="3047695"/>
            <a:ext cx="123444" cy="190195"/>
          </a:xfrm>
          <a:prstGeom prst="rect">
            <a:avLst/>
          </a:prstGeom>
        </p:spPr>
      </p:pic>
      <p:sp>
        <p:nvSpPr>
          <p:cNvPr id="16" name="Text 11"/>
          <p:cNvSpPr txBox="1"/>
          <p:nvPr/>
        </p:nvSpPr>
        <p:spPr>
          <a:xfrm>
            <a:off x="1867205" y="2952598"/>
            <a:ext cx="9486900" cy="352958"/>
          </a:xfrm>
          <a:prstGeom prst="rect">
            <a:avLst/>
          </a:prstGeom>
          <a:noFill/>
          <a:ln/>
        </p:spPr>
        <p:txBody>
          <a:bodyPr wrap="square" lIns="0" tIns="0" rIns="0" bIns="0" rtlCol="0" anchor="ctr"/>
          <a:lstStyle/>
          <a:p>
            <a:pPr marL="0" indent="0" algn="l">
              <a:buNone/>
            </a:pPr>
            <a:r>
              <a:rPr lang="en-US" sz="1900" b="1" dirty="0">
                <a:solidFill>
                  <a:srgbClr val="334155"/>
                </a:solidFill>
                <a:latin typeface="Inter" pitchFamily="34" charset="0"/>
                <a:ea typeface="Inter" pitchFamily="34" charset="-122"/>
                <a:cs typeface="Inter" pitchFamily="34" charset="-120"/>
              </a:rPr>
              <a:t>Pause:</a:t>
            </a:r>
            <a:r>
              <a:rPr lang="en-US" sz="1900" dirty="0">
                <a:solidFill>
                  <a:srgbClr val="334155"/>
                </a:solidFill>
                <a:latin typeface="Inter" pitchFamily="34" charset="0"/>
                <a:ea typeface="Inter" pitchFamily="34" charset="-122"/>
                <a:cs typeface="Inter" pitchFamily="34" charset="-120"/>
              </a:rPr>
              <a:t> Let key points land; </a:t>
            </a:r>
            <a:r>
              <a:rPr lang="en-US" sz="1900" b="1" dirty="0">
                <a:solidFill>
                  <a:srgbClr val="1E40AF"/>
                </a:solidFill>
                <a:latin typeface="Inter" pitchFamily="34" charset="0"/>
                <a:ea typeface="Inter" pitchFamily="34" charset="-122"/>
                <a:cs typeface="Inter" pitchFamily="34" charset="-120"/>
              </a:rPr>
              <a:t>breathe between sections</a:t>
            </a:r>
            <a:endParaRPr lang="en-US" sz="1900" dirty="0"/>
          </a:p>
        </p:txBody>
      </p:sp>
      <p:sp>
        <p:nvSpPr>
          <p:cNvPr id="17" name="Shape 12"/>
          <p:cNvSpPr/>
          <p:nvPr/>
        </p:nvSpPr>
        <p:spPr>
          <a:xfrm>
            <a:off x="1181405" y="3638398"/>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18" name="Image 3" descr="preencoded.png"/>
          <p:cNvPicPr>
            <a:picLocks noChangeAspect="1"/>
          </p:cNvPicPr>
          <p:nvPr/>
        </p:nvPicPr>
        <p:blipFill>
          <a:blip r:embed="rId6"/>
          <a:srcRect/>
          <a:stretch/>
        </p:blipFill>
        <p:spPr>
          <a:xfrm>
            <a:off x="1314907" y="3771900"/>
            <a:ext cx="190195" cy="190195"/>
          </a:xfrm>
          <a:prstGeom prst="rect">
            <a:avLst/>
          </a:prstGeom>
        </p:spPr>
      </p:pic>
      <p:sp>
        <p:nvSpPr>
          <p:cNvPr id="19" name="Text 13"/>
          <p:cNvSpPr txBox="1"/>
          <p:nvPr/>
        </p:nvSpPr>
        <p:spPr>
          <a:xfrm>
            <a:off x="1867205" y="3676802"/>
            <a:ext cx="9486900" cy="352958"/>
          </a:xfrm>
          <a:prstGeom prst="rect">
            <a:avLst/>
          </a:prstGeom>
          <a:noFill/>
          <a:ln/>
        </p:spPr>
        <p:txBody>
          <a:bodyPr wrap="square" lIns="0" tIns="0" rIns="0" bIns="0" rtlCol="0" anchor="ctr"/>
          <a:lstStyle/>
          <a:p>
            <a:pPr marL="0" indent="0" algn="l">
              <a:buNone/>
            </a:pPr>
            <a:r>
              <a:rPr lang="en-US" sz="1900" b="1" dirty="0">
                <a:solidFill>
                  <a:srgbClr val="334155"/>
                </a:solidFill>
                <a:latin typeface="Inter" pitchFamily="34" charset="0"/>
                <a:ea typeface="Inter" pitchFamily="34" charset="-122"/>
                <a:cs typeface="Inter" pitchFamily="34" charset="-120"/>
              </a:rPr>
              <a:t>Signposting:</a:t>
            </a:r>
            <a:r>
              <a:rPr lang="en-US" sz="1900" dirty="0">
                <a:solidFill>
                  <a:srgbClr val="334155"/>
                </a:solidFill>
                <a:latin typeface="Inter" pitchFamily="34" charset="0"/>
                <a:ea typeface="Inter" pitchFamily="34" charset="-122"/>
                <a:cs typeface="Inter" pitchFamily="34" charset="-120"/>
              </a:rPr>
              <a:t> Guide listeners with </a:t>
            </a:r>
            <a:r>
              <a:rPr lang="en-US" sz="1900" b="1" dirty="0">
                <a:solidFill>
                  <a:srgbClr val="1E40AF"/>
                </a:solidFill>
                <a:latin typeface="Inter" pitchFamily="34" charset="0"/>
                <a:ea typeface="Inter" pitchFamily="34" charset="-122"/>
                <a:cs typeface="Inter" pitchFamily="34" charset="-120"/>
              </a:rPr>
              <a:t>"First… Next… Finally…"</a:t>
            </a:r>
            <a:endParaRPr lang="en-US" sz="1900" dirty="0"/>
          </a:p>
        </p:txBody>
      </p:sp>
      <p:sp>
        <p:nvSpPr>
          <p:cNvPr id="20" name="Shape 14"/>
          <p:cNvSpPr/>
          <p:nvPr/>
        </p:nvSpPr>
        <p:spPr>
          <a:xfrm>
            <a:off x="1181405" y="4362602"/>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21" name="Image 4" descr="preencoded.png"/>
          <p:cNvPicPr>
            <a:picLocks noChangeAspect="1"/>
          </p:cNvPicPr>
          <p:nvPr/>
        </p:nvPicPr>
        <p:blipFill>
          <a:blip r:embed="rId7"/>
          <a:srcRect l="-1648" r="-1648"/>
          <a:stretch/>
        </p:blipFill>
        <p:spPr>
          <a:xfrm>
            <a:off x="1324051" y="4496105"/>
            <a:ext cx="171907" cy="190195"/>
          </a:xfrm>
          <a:prstGeom prst="rect">
            <a:avLst/>
          </a:prstGeom>
        </p:spPr>
      </p:pic>
      <p:sp>
        <p:nvSpPr>
          <p:cNvPr id="22" name="Text 15"/>
          <p:cNvSpPr txBox="1"/>
          <p:nvPr/>
        </p:nvSpPr>
        <p:spPr>
          <a:xfrm>
            <a:off x="1867205" y="4401007"/>
            <a:ext cx="9921240" cy="352958"/>
          </a:xfrm>
          <a:prstGeom prst="rect">
            <a:avLst/>
          </a:prstGeom>
          <a:noFill/>
          <a:ln/>
        </p:spPr>
        <p:txBody>
          <a:bodyPr wrap="square" lIns="0" tIns="0" rIns="0" bIns="0" rtlCol="0" anchor="ctr"/>
          <a:lstStyle/>
          <a:p>
            <a:pPr marL="0" indent="0" algn="l">
              <a:buNone/>
            </a:pPr>
            <a:r>
              <a:rPr lang="en-US" sz="1900" b="1" dirty="0">
                <a:solidFill>
                  <a:srgbClr val="334155"/>
                </a:solidFill>
                <a:latin typeface="Inter" pitchFamily="34" charset="0"/>
                <a:ea typeface="Inter" pitchFamily="34" charset="-122"/>
                <a:cs typeface="Inter" pitchFamily="34" charset="-120"/>
              </a:rPr>
              <a:t>Presence:</a:t>
            </a:r>
            <a:r>
              <a:rPr lang="en-US" sz="1900" dirty="0">
                <a:solidFill>
                  <a:srgbClr val="334155"/>
                </a:solidFill>
                <a:latin typeface="Inter" pitchFamily="34" charset="0"/>
                <a:ea typeface="Inter" pitchFamily="34" charset="-122"/>
                <a:cs typeface="Inter" pitchFamily="34" charset="-120"/>
              </a:rPr>
              <a:t> Maintain confident </a:t>
            </a:r>
            <a:r>
              <a:rPr lang="en-US" sz="1900" b="1" dirty="0">
                <a:solidFill>
                  <a:srgbClr val="1E40AF"/>
                </a:solidFill>
                <a:latin typeface="Inter" pitchFamily="34" charset="0"/>
                <a:ea typeface="Inter" pitchFamily="34" charset="-122"/>
                <a:cs typeface="Inter" pitchFamily="34" charset="-120"/>
              </a:rPr>
              <a:t>posture, eye contact, &amp; open gestures</a:t>
            </a:r>
            <a:endParaRPr lang="en-US" sz="1900" dirty="0"/>
          </a:p>
        </p:txBody>
      </p:sp>
      <p:sp>
        <p:nvSpPr>
          <p:cNvPr id="23" name="Shape 16"/>
          <p:cNvSpPr/>
          <p:nvPr/>
        </p:nvSpPr>
        <p:spPr>
          <a:xfrm>
            <a:off x="1181405" y="5086807"/>
            <a:ext cx="457200" cy="457200"/>
          </a:xfrm>
          <a:prstGeom prst="roundRect">
            <a:avLst>
              <a:gd name="adj" fmla="val 50000"/>
            </a:avLst>
          </a:prstGeom>
          <a:solidFill>
            <a:srgbClr val="EFF6FF"/>
          </a:solidFill>
          <a:ln w="12700">
            <a:solidFill>
              <a:srgbClr val="FFFFFF">
                <a:alpha val="0"/>
              </a:srgbClr>
            </a:solidFill>
            <a:prstDash val="solid"/>
          </a:ln>
        </p:spPr>
        <p:txBody>
          <a:bodyPr/>
          <a:lstStyle/>
          <a:p>
            <a:endParaRPr lang="en-US"/>
          </a:p>
        </p:txBody>
      </p:sp>
      <p:pic>
        <p:nvPicPr>
          <p:cNvPr id="24" name="Image 5" descr="preencoded.png"/>
          <p:cNvPicPr>
            <a:picLocks noChangeAspect="1"/>
          </p:cNvPicPr>
          <p:nvPr/>
        </p:nvPicPr>
        <p:blipFill>
          <a:blip r:embed="rId8"/>
          <a:srcRect/>
          <a:stretch/>
        </p:blipFill>
        <p:spPr>
          <a:xfrm>
            <a:off x="1314907" y="5219395"/>
            <a:ext cx="190195" cy="190195"/>
          </a:xfrm>
          <a:prstGeom prst="rect">
            <a:avLst/>
          </a:prstGeom>
        </p:spPr>
      </p:pic>
      <p:sp>
        <p:nvSpPr>
          <p:cNvPr id="25" name="Text 17"/>
          <p:cNvSpPr txBox="1"/>
          <p:nvPr/>
        </p:nvSpPr>
        <p:spPr>
          <a:xfrm>
            <a:off x="1867205" y="5124298"/>
            <a:ext cx="9486900" cy="352958"/>
          </a:xfrm>
          <a:prstGeom prst="rect">
            <a:avLst/>
          </a:prstGeom>
          <a:noFill/>
          <a:ln/>
        </p:spPr>
        <p:txBody>
          <a:bodyPr wrap="square" lIns="0" tIns="0" rIns="0" bIns="0" rtlCol="0" anchor="ctr"/>
          <a:lstStyle/>
          <a:p>
            <a:pPr marL="0" indent="0" algn="l">
              <a:buNone/>
            </a:pPr>
            <a:r>
              <a:rPr lang="en-US" sz="1900" b="1" dirty="0">
                <a:solidFill>
                  <a:srgbClr val="334155"/>
                </a:solidFill>
                <a:latin typeface="Inter" pitchFamily="34" charset="0"/>
                <a:ea typeface="Inter" pitchFamily="34" charset="-122"/>
                <a:cs typeface="Inter" pitchFamily="34" charset="-120"/>
              </a:rPr>
              <a:t>Close Strong:</a:t>
            </a:r>
            <a:r>
              <a:rPr lang="en-US" sz="1900" dirty="0">
                <a:solidFill>
                  <a:srgbClr val="334155"/>
                </a:solidFill>
                <a:latin typeface="Inter" pitchFamily="34" charset="0"/>
                <a:ea typeface="Inter" pitchFamily="34" charset="-122"/>
                <a:cs typeface="Inter" pitchFamily="34" charset="-120"/>
              </a:rPr>
              <a:t> End with a </a:t>
            </a:r>
            <a:r>
              <a:rPr lang="en-US" sz="1900" b="1" dirty="0">
                <a:solidFill>
                  <a:srgbClr val="1E40AF"/>
                </a:solidFill>
                <a:latin typeface="Inter" pitchFamily="34" charset="0"/>
                <a:ea typeface="Inter" pitchFamily="34" charset="-122"/>
                <a:cs typeface="Inter" pitchFamily="34" charset="-120"/>
              </a:rPr>
              <a:t>clear takeaway &amp; explicit next step</a:t>
            </a:r>
            <a:endParaRPr lang="en-US" sz="1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3F4F6"/>
          </a:solidFill>
          <a:ln w="12700">
            <a:solidFill>
              <a:srgbClr val="FFFFFF">
                <a:alpha val="0"/>
              </a:srgbClr>
            </a:solidFill>
            <a:prstDash val="solid"/>
          </a:ln>
        </p:spPr>
        <p:txBody>
          <a:bodyPr/>
          <a:lstStyle/>
          <a:p>
            <a:endParaRPr lang="en-US"/>
          </a:p>
        </p:txBody>
      </p:sp>
      <p:sp>
        <p:nvSpPr>
          <p:cNvPr id="3" name="Shape 1"/>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4" name="Shape 2"/>
          <p:cNvSpPr/>
          <p:nvPr/>
        </p:nvSpPr>
        <p:spPr>
          <a:xfrm>
            <a:off x="0" y="0"/>
            <a:ext cx="228600" cy="6858000"/>
          </a:xfrm>
          <a:prstGeom prst="rect">
            <a:avLst/>
          </a:prstGeom>
          <a:solidFill>
            <a:srgbClr val="1E3A8A"/>
          </a:solidFill>
          <a:ln w="12700">
            <a:solidFill>
              <a:srgbClr val="FFFFFF">
                <a:alpha val="0"/>
              </a:srgbClr>
            </a:solidFill>
            <a:prstDash val="solid"/>
          </a:ln>
        </p:spPr>
        <p:txBody>
          <a:bodyPr/>
          <a:lstStyle/>
          <a:p>
            <a:endParaRPr lang="en-US"/>
          </a:p>
        </p:txBody>
      </p:sp>
      <p:sp>
        <p:nvSpPr>
          <p:cNvPr id="5" name="Shape 3"/>
          <p:cNvSpPr/>
          <p:nvPr/>
        </p:nvSpPr>
        <p:spPr>
          <a:xfrm>
            <a:off x="9334195" y="0"/>
            <a:ext cx="2857500" cy="1429207"/>
          </a:xfrm>
          <a:custGeom>
            <a:avLst/>
            <a:gdLst/>
            <a:ahLst/>
            <a:cxnLst/>
            <a:rect l="l" t="t" r="r" b="b"/>
            <a:pathLst>
              <a:path w="2857500" h="1429207">
                <a:moveTo>
                  <a:pt x="857250" y="0"/>
                </a:moveTo>
                <a:lnTo>
                  <a:pt x="2857500" y="0"/>
                </a:lnTo>
                <a:lnTo>
                  <a:pt x="2857500" y="1429207"/>
                </a:lnTo>
                <a:lnTo>
                  <a:pt x="0" y="0"/>
                </a:lnTo>
                <a:close/>
              </a:path>
            </a:pathLst>
          </a:custGeom>
          <a:solidFill>
            <a:srgbClr val="EFF6FF"/>
          </a:solidFill>
          <a:ln/>
        </p:spPr>
        <p:txBody>
          <a:bodyPr/>
          <a:lstStyle/>
          <a:p>
            <a:endParaRPr lang="en-US"/>
          </a:p>
        </p:txBody>
      </p:sp>
      <p:sp>
        <p:nvSpPr>
          <p:cNvPr id="6" name="Text 4"/>
          <p:cNvSpPr txBox="1"/>
          <p:nvPr/>
        </p:nvSpPr>
        <p:spPr>
          <a:xfrm>
            <a:off x="895198" y="476402"/>
            <a:ext cx="10744200" cy="191110"/>
          </a:xfrm>
          <a:prstGeom prst="rect">
            <a:avLst/>
          </a:prstGeom>
          <a:noFill/>
          <a:ln/>
        </p:spPr>
        <p:txBody>
          <a:bodyPr wrap="square" lIns="0" tIns="0" rIns="0" bIns="0" rtlCol="0" anchor="ctr"/>
          <a:lstStyle/>
          <a:p>
            <a:pPr marL="0" indent="0" algn="l">
              <a:buNone/>
            </a:pPr>
            <a:r>
              <a:rPr lang="en-US" sz="1000" b="1" kern="0" spc="105" dirty="0">
                <a:solidFill>
                  <a:srgbClr val="1D4ED8"/>
                </a:solidFill>
                <a:latin typeface="Inter" pitchFamily="34" charset="0"/>
                <a:ea typeface="Inter" pitchFamily="34" charset="-122"/>
                <a:cs typeface="Inter" pitchFamily="34" charset="-120"/>
              </a:rPr>
              <a:t>Module 8 Case Study</a:t>
            </a:r>
            <a:endParaRPr lang="en-US" sz="1000" dirty="0"/>
          </a:p>
        </p:txBody>
      </p:sp>
      <p:sp>
        <p:nvSpPr>
          <p:cNvPr id="7" name="Text 5"/>
          <p:cNvSpPr txBox="1"/>
          <p:nvPr/>
        </p:nvSpPr>
        <p:spPr>
          <a:xfrm>
            <a:off x="895198" y="743407"/>
            <a:ext cx="10821010" cy="381305"/>
          </a:xfrm>
          <a:prstGeom prst="rect">
            <a:avLst/>
          </a:prstGeom>
          <a:noFill/>
          <a:ln/>
        </p:spPr>
        <p:txBody>
          <a:bodyPr wrap="square" lIns="0" tIns="0" rIns="0" bIns="0" rtlCol="0" anchor="ctr"/>
          <a:lstStyle/>
          <a:p>
            <a:pPr marL="0" indent="0" algn="l">
              <a:buNone/>
            </a:pPr>
            <a:r>
              <a:rPr lang="en-US" sz="2700" b="1" dirty="0">
                <a:solidFill>
                  <a:srgbClr val="000000"/>
                </a:solidFill>
                <a:latin typeface="Inter" pitchFamily="34" charset="0"/>
                <a:ea typeface="Inter" pitchFamily="34" charset="-122"/>
                <a:cs typeface="Inter" pitchFamily="34" charset="-120"/>
              </a:rPr>
              <a:t>The Presentation That Got Approved</a:t>
            </a:r>
            <a:endParaRPr lang="en-US" sz="2700" dirty="0"/>
          </a:p>
        </p:txBody>
      </p:sp>
      <p:pic>
        <p:nvPicPr>
          <p:cNvPr id="8" name="Image 0" descr="preencoded.png"/>
          <p:cNvPicPr>
            <a:picLocks noChangeAspect="1"/>
          </p:cNvPicPr>
          <p:nvPr/>
        </p:nvPicPr>
        <p:blipFill>
          <a:blip r:embed="rId3"/>
          <a:srcRect t="-420" b="-420"/>
          <a:stretch/>
        </p:blipFill>
        <p:spPr>
          <a:xfrm>
            <a:off x="895198" y="1276502"/>
            <a:ext cx="761695" cy="57607"/>
          </a:xfrm>
          <a:prstGeom prst="rect">
            <a:avLst/>
          </a:prstGeom>
        </p:spPr>
      </p:pic>
      <p:sp>
        <p:nvSpPr>
          <p:cNvPr id="9" name="Text 6"/>
          <p:cNvSpPr txBox="1"/>
          <p:nvPr/>
        </p:nvSpPr>
        <p:spPr>
          <a:xfrm>
            <a:off x="1228954" y="1848002"/>
            <a:ext cx="6381598" cy="267005"/>
          </a:xfrm>
          <a:prstGeom prst="rect">
            <a:avLst/>
          </a:prstGeom>
          <a:noFill/>
          <a:ln/>
        </p:spPr>
        <p:txBody>
          <a:bodyPr wrap="square" lIns="0" tIns="0" rIns="0" bIns="0" rtlCol="0" anchor="ctr"/>
          <a:lstStyle/>
          <a:p>
            <a:pPr marL="0" indent="0" algn="l">
              <a:buNone/>
            </a:pPr>
            <a:r>
              <a:rPr lang="en-US" sz="1500" b="1" dirty="0">
                <a:solidFill>
                  <a:srgbClr val="000000"/>
                </a:solidFill>
                <a:latin typeface="Inter" pitchFamily="34" charset="0"/>
                <a:ea typeface="Inter" pitchFamily="34" charset="-122"/>
                <a:cs typeface="Inter" pitchFamily="34" charset="-120"/>
              </a:rPr>
              <a:t> The Narrative </a:t>
            </a:r>
            <a:endParaRPr lang="en-US" sz="1500" dirty="0"/>
          </a:p>
        </p:txBody>
      </p:sp>
      <p:pic>
        <p:nvPicPr>
          <p:cNvPr id="10" name="Image 1" descr="preencoded.png"/>
          <p:cNvPicPr>
            <a:picLocks noChangeAspect="1"/>
          </p:cNvPicPr>
          <p:nvPr/>
        </p:nvPicPr>
        <p:blipFill>
          <a:blip r:embed="rId4"/>
          <a:srcRect l="-1282" r="-1282"/>
          <a:stretch/>
        </p:blipFill>
        <p:spPr>
          <a:xfrm>
            <a:off x="895198" y="1886407"/>
            <a:ext cx="219456" cy="190195"/>
          </a:xfrm>
          <a:prstGeom prst="rect">
            <a:avLst/>
          </a:prstGeom>
        </p:spPr>
      </p:pic>
      <p:sp>
        <p:nvSpPr>
          <p:cNvPr id="11" name="Text 7"/>
          <p:cNvSpPr txBox="1"/>
          <p:nvPr/>
        </p:nvSpPr>
        <p:spPr>
          <a:xfrm>
            <a:off x="8228686" y="504624"/>
            <a:ext cx="3419856" cy="267005"/>
          </a:xfrm>
          <a:prstGeom prst="rect">
            <a:avLst/>
          </a:prstGeom>
          <a:noFill/>
          <a:ln/>
        </p:spPr>
        <p:txBody>
          <a:bodyPr wrap="square" lIns="0" tIns="0" rIns="0" bIns="0" rtlCol="0" anchor="ctr"/>
          <a:lstStyle/>
          <a:p>
            <a:pPr marL="0" indent="0" algn="l">
              <a:buNone/>
            </a:pPr>
            <a:r>
              <a:rPr lang="en-US" sz="1500" b="1" dirty="0">
                <a:solidFill>
                  <a:srgbClr val="000000"/>
                </a:solidFill>
                <a:latin typeface="Inter" pitchFamily="34" charset="0"/>
                <a:ea typeface="Inter" pitchFamily="34" charset="-122"/>
                <a:cs typeface="Inter" pitchFamily="34" charset="-120"/>
              </a:rPr>
              <a:t> Why It Worked </a:t>
            </a:r>
            <a:endParaRPr lang="en-US" sz="1500" dirty="0"/>
          </a:p>
        </p:txBody>
      </p:sp>
      <p:pic>
        <p:nvPicPr>
          <p:cNvPr id="12" name="Image 2" descr="preencoded.png"/>
          <p:cNvPicPr>
            <a:picLocks noChangeAspect="1"/>
          </p:cNvPicPr>
          <p:nvPr/>
        </p:nvPicPr>
        <p:blipFill>
          <a:blip r:embed="rId5"/>
          <a:srcRect/>
          <a:stretch/>
        </p:blipFill>
        <p:spPr>
          <a:xfrm>
            <a:off x="7971739" y="543029"/>
            <a:ext cx="142646" cy="190195"/>
          </a:xfrm>
          <a:prstGeom prst="rect">
            <a:avLst/>
          </a:prstGeom>
        </p:spPr>
      </p:pic>
      <p:pic>
        <p:nvPicPr>
          <p:cNvPr id="13" name="Image 3" descr="preencoded.png"/>
          <p:cNvPicPr>
            <a:picLocks noChangeAspect="1"/>
          </p:cNvPicPr>
          <p:nvPr/>
        </p:nvPicPr>
        <p:blipFill>
          <a:blip r:embed="rId6"/>
          <a:srcRect l="-404" r="-404"/>
          <a:stretch/>
        </p:blipFill>
        <p:spPr>
          <a:xfrm>
            <a:off x="1171346" y="2533802"/>
            <a:ext cx="19202" cy="4190695"/>
          </a:xfrm>
          <a:prstGeom prst="rect">
            <a:avLst/>
          </a:prstGeom>
        </p:spPr>
      </p:pic>
      <p:pic>
        <p:nvPicPr>
          <p:cNvPr id="14" name="Image 4" descr="preencoded.png"/>
          <p:cNvPicPr>
            <a:picLocks noChangeAspect="1"/>
          </p:cNvPicPr>
          <p:nvPr/>
        </p:nvPicPr>
        <p:blipFill>
          <a:blip r:embed="rId7"/>
          <a:srcRect t="-5" b="-5"/>
          <a:stretch/>
        </p:blipFill>
        <p:spPr>
          <a:xfrm>
            <a:off x="7971739" y="1000229"/>
            <a:ext cx="3553358" cy="5057671"/>
          </a:xfrm>
          <a:prstGeom prst="rect">
            <a:avLst/>
          </a:prstGeom>
        </p:spPr>
      </p:pic>
      <p:pic>
        <p:nvPicPr>
          <p:cNvPr id="15" name="Image 5" descr="preencoded.png"/>
          <p:cNvPicPr>
            <a:picLocks noChangeAspect="1"/>
          </p:cNvPicPr>
          <p:nvPr/>
        </p:nvPicPr>
        <p:blipFill>
          <a:blip r:embed="rId8">
            <a:alphaModFix amt="5000"/>
          </a:blip>
          <a:srcRect l="-3063" r="-3063"/>
          <a:stretch/>
        </p:blipFill>
        <p:spPr>
          <a:xfrm>
            <a:off x="9610344" y="5982005"/>
            <a:ext cx="2104949" cy="2006075"/>
          </a:xfrm>
          <a:prstGeom prst="rect">
            <a:avLst/>
          </a:prstGeom>
        </p:spPr>
      </p:pic>
      <p:sp>
        <p:nvSpPr>
          <p:cNvPr id="16" name="Text 8"/>
          <p:cNvSpPr txBox="1"/>
          <p:nvPr/>
        </p:nvSpPr>
        <p:spPr>
          <a:xfrm>
            <a:off x="8257032" y="1380620"/>
            <a:ext cx="3105302" cy="191110"/>
          </a:xfrm>
          <a:prstGeom prst="rect">
            <a:avLst/>
          </a:prstGeom>
          <a:noFill/>
          <a:ln/>
        </p:spPr>
        <p:txBody>
          <a:bodyPr wrap="square" lIns="0" tIns="0" rIns="0" bIns="0" rtlCol="0" anchor="ctr"/>
          <a:lstStyle/>
          <a:p>
            <a:pPr marL="0" indent="0" algn="l">
              <a:buNone/>
            </a:pPr>
            <a:r>
              <a:rPr lang="en-US" sz="1000" b="1" kern="0" spc="52" dirty="0">
                <a:solidFill>
                  <a:srgbClr val="BFDBFE"/>
                </a:solidFill>
                <a:latin typeface="Inter" pitchFamily="34" charset="0"/>
                <a:ea typeface="Inter" pitchFamily="34" charset="-122"/>
                <a:cs typeface="Inter" pitchFamily="34" charset="-120"/>
              </a:rPr>
              <a:t>The Approval Formula</a:t>
            </a:r>
            <a:endParaRPr lang="en-US" sz="1000" dirty="0"/>
          </a:p>
        </p:txBody>
      </p:sp>
      <p:sp>
        <p:nvSpPr>
          <p:cNvPr id="17" name="Shape 9"/>
          <p:cNvSpPr/>
          <p:nvPr/>
        </p:nvSpPr>
        <p:spPr>
          <a:xfrm>
            <a:off x="8257032" y="1952120"/>
            <a:ext cx="457200" cy="457200"/>
          </a:xfrm>
          <a:prstGeom prst="roundRect">
            <a:avLst>
              <a:gd name="adj" fmla="val 50000"/>
            </a:avLst>
          </a:prstGeom>
          <a:solidFill>
            <a:srgbClr val="FFFFFF">
              <a:alpha val="10000"/>
            </a:srgbClr>
          </a:solidFill>
          <a:ln w="12700">
            <a:solidFill>
              <a:srgbClr val="FFFFFF">
                <a:alpha val="0"/>
              </a:srgbClr>
            </a:solidFill>
            <a:prstDash val="solid"/>
          </a:ln>
        </p:spPr>
        <p:txBody>
          <a:bodyPr/>
          <a:lstStyle/>
          <a:p>
            <a:endParaRPr lang="en-US"/>
          </a:p>
        </p:txBody>
      </p:sp>
      <p:pic>
        <p:nvPicPr>
          <p:cNvPr id="18" name="Image 6" descr="preencoded.png"/>
          <p:cNvPicPr>
            <a:picLocks noChangeAspect="1"/>
          </p:cNvPicPr>
          <p:nvPr/>
        </p:nvPicPr>
        <p:blipFill>
          <a:blip r:embed="rId9"/>
          <a:srcRect/>
          <a:stretch/>
        </p:blipFill>
        <p:spPr>
          <a:xfrm>
            <a:off x="8390534" y="2085622"/>
            <a:ext cx="190195" cy="190195"/>
          </a:xfrm>
          <a:prstGeom prst="rect">
            <a:avLst/>
          </a:prstGeom>
        </p:spPr>
      </p:pic>
      <p:sp>
        <p:nvSpPr>
          <p:cNvPr id="19" name="Text 10"/>
          <p:cNvSpPr txBox="1"/>
          <p:nvPr/>
        </p:nvSpPr>
        <p:spPr>
          <a:xfrm>
            <a:off x="8866937" y="2052704"/>
            <a:ext cx="1383487" cy="257861"/>
          </a:xfrm>
          <a:prstGeom prst="rect">
            <a:avLst/>
          </a:prstGeom>
          <a:noFill/>
          <a:ln/>
        </p:spPr>
        <p:txBody>
          <a:bodyPr wrap="square" lIns="0" tIns="0" rIns="0" bIns="0" rtlCol="0" anchor="ctr"/>
          <a:lstStyle/>
          <a:p>
            <a:pPr marL="0" indent="0" algn="l">
              <a:buNone/>
            </a:pPr>
            <a:r>
              <a:rPr lang="en-US" sz="1300" dirty="0">
                <a:solidFill>
                  <a:srgbClr val="FFFFFF"/>
                </a:solidFill>
                <a:latin typeface="Inter" pitchFamily="34" charset="0"/>
                <a:ea typeface="Inter" pitchFamily="34" charset="-122"/>
                <a:cs typeface="Inter" pitchFamily="34" charset="-120"/>
              </a:rPr>
              <a:t>Clear Problem</a:t>
            </a:r>
            <a:endParaRPr lang="en-US" sz="1300" dirty="0"/>
          </a:p>
        </p:txBody>
      </p:sp>
      <p:pic>
        <p:nvPicPr>
          <p:cNvPr id="20" name="Image 7" descr="preencoded.png"/>
          <p:cNvPicPr>
            <a:picLocks noChangeAspect="1"/>
          </p:cNvPicPr>
          <p:nvPr/>
        </p:nvPicPr>
        <p:blipFill>
          <a:blip r:embed="rId10"/>
          <a:srcRect l="-57" r="-57"/>
          <a:stretch/>
        </p:blipFill>
        <p:spPr>
          <a:xfrm>
            <a:off x="9647834" y="2637920"/>
            <a:ext cx="200254" cy="228600"/>
          </a:xfrm>
          <a:prstGeom prst="rect">
            <a:avLst/>
          </a:prstGeom>
        </p:spPr>
      </p:pic>
      <p:sp>
        <p:nvSpPr>
          <p:cNvPr id="21" name="Shape 11"/>
          <p:cNvSpPr/>
          <p:nvPr/>
        </p:nvSpPr>
        <p:spPr>
          <a:xfrm>
            <a:off x="8257032" y="3095120"/>
            <a:ext cx="457200" cy="457200"/>
          </a:xfrm>
          <a:prstGeom prst="roundRect">
            <a:avLst>
              <a:gd name="adj" fmla="val 50000"/>
            </a:avLst>
          </a:prstGeom>
          <a:solidFill>
            <a:srgbClr val="FFFFFF">
              <a:alpha val="10000"/>
            </a:srgbClr>
          </a:solidFill>
          <a:ln w="12700">
            <a:solidFill>
              <a:srgbClr val="FFFFFF">
                <a:alpha val="0"/>
              </a:srgbClr>
            </a:solidFill>
            <a:prstDash val="solid"/>
          </a:ln>
        </p:spPr>
        <p:txBody>
          <a:bodyPr/>
          <a:lstStyle/>
          <a:p>
            <a:endParaRPr lang="en-US"/>
          </a:p>
        </p:txBody>
      </p:sp>
      <p:pic>
        <p:nvPicPr>
          <p:cNvPr id="22" name="Image 8" descr="preencoded.png"/>
          <p:cNvPicPr>
            <a:picLocks noChangeAspect="1"/>
          </p:cNvPicPr>
          <p:nvPr/>
        </p:nvPicPr>
        <p:blipFill>
          <a:blip r:embed="rId11"/>
          <a:srcRect l="-1282" r="-1282"/>
          <a:stretch/>
        </p:blipFill>
        <p:spPr>
          <a:xfrm>
            <a:off x="8375904" y="3228622"/>
            <a:ext cx="219456" cy="190195"/>
          </a:xfrm>
          <a:prstGeom prst="rect">
            <a:avLst/>
          </a:prstGeom>
        </p:spPr>
      </p:pic>
      <p:sp>
        <p:nvSpPr>
          <p:cNvPr id="23" name="Text 12"/>
          <p:cNvSpPr txBox="1"/>
          <p:nvPr/>
        </p:nvSpPr>
        <p:spPr>
          <a:xfrm>
            <a:off x="8866937" y="3195704"/>
            <a:ext cx="2134210" cy="257861"/>
          </a:xfrm>
          <a:prstGeom prst="rect">
            <a:avLst/>
          </a:prstGeom>
          <a:noFill/>
          <a:ln/>
        </p:spPr>
        <p:txBody>
          <a:bodyPr wrap="square" lIns="0" tIns="0" rIns="0" bIns="0" rtlCol="0" anchor="ctr"/>
          <a:lstStyle/>
          <a:p>
            <a:pPr marL="0" indent="0" algn="l">
              <a:buNone/>
            </a:pPr>
            <a:r>
              <a:rPr lang="en-US" sz="1300" dirty="0">
                <a:solidFill>
                  <a:srgbClr val="FFFFFF"/>
                </a:solidFill>
                <a:latin typeface="Inter" pitchFamily="34" charset="0"/>
                <a:ea typeface="Inter" pitchFamily="34" charset="-122"/>
                <a:cs typeface="Inter" pitchFamily="34" charset="-120"/>
              </a:rPr>
              <a:t>Clear Recommendation</a:t>
            </a:r>
            <a:endParaRPr lang="en-US" sz="1300" dirty="0"/>
          </a:p>
        </p:txBody>
      </p:sp>
      <p:pic>
        <p:nvPicPr>
          <p:cNvPr id="24" name="Image 9" descr="preencoded.png"/>
          <p:cNvPicPr>
            <a:picLocks noChangeAspect="1"/>
          </p:cNvPicPr>
          <p:nvPr/>
        </p:nvPicPr>
        <p:blipFill>
          <a:blip r:embed="rId10"/>
          <a:srcRect l="-57" r="-57"/>
          <a:stretch/>
        </p:blipFill>
        <p:spPr>
          <a:xfrm>
            <a:off x="9647834" y="3780920"/>
            <a:ext cx="200254" cy="228600"/>
          </a:xfrm>
          <a:prstGeom prst="rect">
            <a:avLst/>
          </a:prstGeom>
        </p:spPr>
      </p:pic>
      <p:sp>
        <p:nvSpPr>
          <p:cNvPr id="25" name="Shape 13"/>
          <p:cNvSpPr/>
          <p:nvPr/>
        </p:nvSpPr>
        <p:spPr>
          <a:xfrm>
            <a:off x="8257032" y="4113941"/>
            <a:ext cx="457200" cy="457200"/>
          </a:xfrm>
          <a:prstGeom prst="roundRect">
            <a:avLst>
              <a:gd name="adj" fmla="val 50000"/>
            </a:avLst>
          </a:prstGeom>
          <a:solidFill>
            <a:srgbClr val="FFFFFF">
              <a:alpha val="10000"/>
            </a:srgbClr>
          </a:solidFill>
          <a:ln w="12700">
            <a:solidFill>
              <a:srgbClr val="FFFFFF">
                <a:alpha val="0"/>
              </a:srgbClr>
            </a:solidFill>
            <a:prstDash val="solid"/>
          </a:ln>
        </p:spPr>
        <p:txBody>
          <a:bodyPr/>
          <a:lstStyle/>
          <a:p>
            <a:endParaRPr lang="en-US"/>
          </a:p>
        </p:txBody>
      </p:sp>
      <p:pic>
        <p:nvPicPr>
          <p:cNvPr id="26" name="Image 10" descr="preencoded.png"/>
          <p:cNvPicPr>
            <a:picLocks noChangeAspect="1"/>
          </p:cNvPicPr>
          <p:nvPr/>
        </p:nvPicPr>
        <p:blipFill>
          <a:blip r:embed="rId12"/>
          <a:srcRect/>
          <a:stretch/>
        </p:blipFill>
        <p:spPr>
          <a:xfrm>
            <a:off x="8366760" y="4247443"/>
            <a:ext cx="237744" cy="190195"/>
          </a:xfrm>
          <a:prstGeom prst="rect">
            <a:avLst/>
          </a:prstGeom>
        </p:spPr>
      </p:pic>
      <p:sp>
        <p:nvSpPr>
          <p:cNvPr id="27" name="Text 14"/>
          <p:cNvSpPr txBox="1"/>
          <p:nvPr/>
        </p:nvSpPr>
        <p:spPr>
          <a:xfrm>
            <a:off x="8866937" y="4214525"/>
            <a:ext cx="1530706" cy="257861"/>
          </a:xfrm>
          <a:prstGeom prst="rect">
            <a:avLst/>
          </a:prstGeom>
          <a:noFill/>
          <a:ln/>
        </p:spPr>
        <p:txBody>
          <a:bodyPr wrap="square" lIns="0" tIns="0" rIns="0" bIns="0" rtlCol="0" anchor="ctr"/>
          <a:lstStyle/>
          <a:p>
            <a:pPr marL="0" indent="0" algn="l">
              <a:buNone/>
            </a:pPr>
            <a:r>
              <a:rPr lang="en-US" sz="1300" dirty="0">
                <a:solidFill>
                  <a:srgbClr val="FFFFFF"/>
                </a:solidFill>
                <a:latin typeface="Inter" pitchFamily="34" charset="0"/>
                <a:ea typeface="Inter" pitchFamily="34" charset="-122"/>
                <a:cs typeface="Inter" pitchFamily="34" charset="-120"/>
              </a:rPr>
              <a:t>Clear Next Step</a:t>
            </a:r>
            <a:endParaRPr lang="en-US" sz="1300" dirty="0"/>
          </a:p>
        </p:txBody>
      </p:sp>
      <p:pic>
        <p:nvPicPr>
          <p:cNvPr id="28" name="Image 11" descr="preencoded.png"/>
          <p:cNvPicPr>
            <a:picLocks noChangeAspect="1"/>
          </p:cNvPicPr>
          <p:nvPr/>
        </p:nvPicPr>
        <p:blipFill>
          <a:blip r:embed="rId13"/>
          <a:srcRect l="-57" r="-57"/>
          <a:stretch/>
        </p:blipFill>
        <p:spPr>
          <a:xfrm>
            <a:off x="9647834" y="4540094"/>
            <a:ext cx="200254" cy="228600"/>
          </a:xfrm>
          <a:prstGeom prst="rect">
            <a:avLst/>
          </a:prstGeom>
        </p:spPr>
      </p:pic>
      <p:sp>
        <p:nvSpPr>
          <p:cNvPr id="29" name="Shape 15"/>
          <p:cNvSpPr/>
          <p:nvPr/>
        </p:nvSpPr>
        <p:spPr>
          <a:xfrm>
            <a:off x="8257032" y="4997294"/>
            <a:ext cx="2991002" cy="952805"/>
          </a:xfrm>
          <a:prstGeom prst="roundRect">
            <a:avLst>
              <a:gd name="adj" fmla="val 11516"/>
            </a:avLst>
          </a:prstGeom>
          <a:solidFill>
            <a:srgbClr val="FFFFFF"/>
          </a:solidFill>
          <a:ln w="12700">
            <a:solidFill>
              <a:srgbClr val="FFFFFF">
                <a:alpha val="0"/>
              </a:srgbClr>
            </a:solidFill>
            <a:prstDash val="solid"/>
          </a:ln>
        </p:spPr>
        <p:txBody>
          <a:bodyPr/>
          <a:lstStyle/>
          <a:p>
            <a:endParaRPr lang="en-US"/>
          </a:p>
        </p:txBody>
      </p:sp>
      <p:sp>
        <p:nvSpPr>
          <p:cNvPr id="30" name="Text 16"/>
          <p:cNvSpPr txBox="1"/>
          <p:nvPr/>
        </p:nvSpPr>
        <p:spPr>
          <a:xfrm>
            <a:off x="8395106" y="5188403"/>
            <a:ext cx="2714854" cy="342900"/>
          </a:xfrm>
          <a:prstGeom prst="rect">
            <a:avLst/>
          </a:prstGeom>
          <a:noFill/>
          <a:ln/>
        </p:spPr>
        <p:txBody>
          <a:bodyPr wrap="square" lIns="0" tIns="0" rIns="0" bIns="0" rtlCol="0" anchor="ctr"/>
          <a:lstStyle/>
          <a:p>
            <a:pPr marL="0" indent="0" algn="ctr">
              <a:buNone/>
            </a:pPr>
            <a:r>
              <a:rPr lang="en-US" sz="2200" b="1" dirty="0">
                <a:solidFill>
                  <a:srgbClr val="1E3A8A"/>
                </a:solidFill>
                <a:latin typeface="Inter" pitchFamily="34" charset="0"/>
                <a:ea typeface="Inter" pitchFamily="34" charset="-122"/>
                <a:cs typeface="Inter" pitchFamily="34" charset="-120"/>
              </a:rPr>
              <a:t>DECISION</a:t>
            </a:r>
            <a:endParaRPr lang="en-US" sz="2200" dirty="0"/>
          </a:p>
        </p:txBody>
      </p:sp>
      <p:sp>
        <p:nvSpPr>
          <p:cNvPr id="31" name="Text 17"/>
          <p:cNvSpPr txBox="1"/>
          <p:nvPr/>
        </p:nvSpPr>
        <p:spPr>
          <a:xfrm>
            <a:off x="8395106" y="5568794"/>
            <a:ext cx="2714854" cy="191110"/>
          </a:xfrm>
          <a:prstGeom prst="rect">
            <a:avLst/>
          </a:prstGeom>
          <a:noFill/>
          <a:ln/>
        </p:spPr>
        <p:txBody>
          <a:bodyPr wrap="square" lIns="0" tIns="0" rIns="0" bIns="0" rtlCol="0" anchor="ctr"/>
          <a:lstStyle/>
          <a:p>
            <a:pPr marL="0" indent="0" algn="ctr">
              <a:buNone/>
            </a:pPr>
            <a:r>
              <a:rPr lang="en-US" sz="1000" dirty="0">
                <a:solidFill>
                  <a:srgbClr val="1E40AF"/>
                </a:solidFill>
                <a:latin typeface="Inter" pitchFamily="34" charset="0"/>
                <a:ea typeface="Inter" pitchFamily="34" charset="-122"/>
                <a:cs typeface="Inter" pitchFamily="34" charset="-120"/>
              </a:rPr>
              <a:t>Approved on the spot</a:t>
            </a:r>
            <a:endParaRPr lang="en-US" sz="1000" dirty="0"/>
          </a:p>
        </p:txBody>
      </p:sp>
      <p:sp>
        <p:nvSpPr>
          <p:cNvPr id="32" name="Text 18"/>
          <p:cNvSpPr txBox="1"/>
          <p:nvPr/>
        </p:nvSpPr>
        <p:spPr>
          <a:xfrm>
            <a:off x="11130991" y="6057900"/>
            <a:ext cx="838505" cy="571500"/>
          </a:xfrm>
          <a:prstGeom prst="rect">
            <a:avLst/>
          </a:prstGeom>
          <a:noFill/>
          <a:ln/>
        </p:spPr>
        <p:txBody>
          <a:bodyPr wrap="square" lIns="0" tIns="0" rIns="0" bIns="0" rtlCol="0" anchor="ctr"/>
          <a:lstStyle/>
          <a:p>
            <a:pPr marL="0" indent="0" algn="l">
              <a:buNone/>
            </a:pPr>
            <a:r>
              <a:rPr lang="en-US" sz="4500" b="1" dirty="0">
                <a:solidFill>
                  <a:srgbClr val="000000">
                    <a:alpha val="20000"/>
                  </a:srgbClr>
                </a:solidFill>
                <a:latin typeface="Inter" pitchFamily="34" charset="0"/>
                <a:ea typeface="Inter" pitchFamily="34" charset="-122"/>
                <a:cs typeface="Inter" pitchFamily="34" charset="-120"/>
              </a:rPr>
              <a:t>09</a:t>
            </a:r>
            <a:endParaRPr lang="en-US" sz="4500" dirty="0"/>
          </a:p>
        </p:txBody>
      </p:sp>
      <p:pic>
        <p:nvPicPr>
          <p:cNvPr id="33" name="Image 12" descr="preencoded.png"/>
          <p:cNvPicPr>
            <a:picLocks noChangeAspect="1"/>
          </p:cNvPicPr>
          <p:nvPr/>
        </p:nvPicPr>
        <p:blipFill>
          <a:blip r:embed="rId14"/>
          <a:srcRect t="-3" b="-3"/>
          <a:stretch/>
        </p:blipFill>
        <p:spPr>
          <a:xfrm>
            <a:off x="1086307" y="2343607"/>
            <a:ext cx="6409030" cy="775411"/>
          </a:xfrm>
          <a:prstGeom prst="rect">
            <a:avLst/>
          </a:prstGeom>
        </p:spPr>
      </p:pic>
      <p:sp>
        <p:nvSpPr>
          <p:cNvPr id="34" name="Shape 19"/>
          <p:cNvSpPr/>
          <p:nvPr/>
        </p:nvSpPr>
        <p:spPr>
          <a:xfrm>
            <a:off x="1324051" y="2505456"/>
            <a:ext cx="381305" cy="381305"/>
          </a:xfrm>
          <a:prstGeom prst="ellipse">
            <a:avLst/>
          </a:prstGeom>
          <a:solidFill>
            <a:srgbClr val="DBEAFE"/>
          </a:solidFill>
          <a:ln w="50800">
            <a:solidFill>
              <a:srgbClr val="FFFFFF"/>
            </a:solidFill>
            <a:prstDash val="solid"/>
          </a:ln>
        </p:spPr>
        <p:txBody>
          <a:bodyPr/>
          <a:lstStyle/>
          <a:p>
            <a:endParaRPr lang="en-US"/>
          </a:p>
        </p:txBody>
      </p:sp>
      <p:pic>
        <p:nvPicPr>
          <p:cNvPr id="35" name="Image 13" descr="preencoded.png"/>
          <p:cNvPicPr>
            <a:picLocks noChangeAspect="1"/>
          </p:cNvPicPr>
          <p:nvPr/>
        </p:nvPicPr>
        <p:blipFill>
          <a:blip r:embed="rId15"/>
          <a:srcRect t="-43" b="-43"/>
          <a:stretch/>
        </p:blipFill>
        <p:spPr>
          <a:xfrm>
            <a:off x="1447495" y="2619756"/>
            <a:ext cx="133502" cy="152705"/>
          </a:xfrm>
          <a:prstGeom prst="rect">
            <a:avLst/>
          </a:prstGeom>
        </p:spPr>
      </p:pic>
      <p:sp>
        <p:nvSpPr>
          <p:cNvPr id="36" name="Text 20"/>
          <p:cNvSpPr txBox="1"/>
          <p:nvPr/>
        </p:nvSpPr>
        <p:spPr>
          <a:xfrm>
            <a:off x="1857146" y="2505456"/>
            <a:ext cx="4305910" cy="200254"/>
          </a:xfrm>
          <a:prstGeom prst="rect">
            <a:avLst/>
          </a:prstGeom>
          <a:noFill/>
          <a:ln/>
        </p:spPr>
        <p:txBody>
          <a:bodyPr wrap="square" lIns="0" tIns="0" rIns="0" bIns="0" rtlCol="0" anchor="ctr"/>
          <a:lstStyle/>
          <a:p>
            <a:pPr marL="0" indent="0" algn="l">
              <a:buNone/>
            </a:pPr>
            <a:r>
              <a:rPr lang="en-US" sz="1000" b="1" dirty="0">
                <a:solidFill>
                  <a:srgbClr val="64748B"/>
                </a:solidFill>
                <a:latin typeface="Inter" pitchFamily="34" charset="0"/>
                <a:ea typeface="Inter" pitchFamily="34" charset="-122"/>
                <a:cs typeface="Inter" pitchFamily="34" charset="-120"/>
              </a:rPr>
              <a:t>The Opener (Hook)</a:t>
            </a:r>
            <a:endParaRPr lang="en-US" sz="1000" dirty="0"/>
          </a:p>
        </p:txBody>
      </p:sp>
      <p:sp>
        <p:nvSpPr>
          <p:cNvPr id="37" name="Text 21"/>
          <p:cNvSpPr txBox="1"/>
          <p:nvPr/>
        </p:nvSpPr>
        <p:spPr>
          <a:xfrm>
            <a:off x="1857146" y="2743200"/>
            <a:ext cx="4877410" cy="219456"/>
          </a:xfrm>
          <a:prstGeom prst="rect">
            <a:avLst/>
          </a:prstGeom>
          <a:noFill/>
          <a:ln/>
        </p:spPr>
        <p:txBody>
          <a:bodyPr wrap="square" lIns="0" tIns="0" rIns="0" bIns="0" rtlCol="0" anchor="ctr"/>
          <a:lstStyle/>
          <a:p>
            <a:pPr marL="0" indent="0" algn="l">
              <a:buNone/>
            </a:pPr>
            <a:r>
              <a:rPr lang="en-US" sz="1200" i="1" dirty="0">
                <a:solidFill>
                  <a:srgbClr val="1E293B"/>
                </a:solidFill>
                <a:latin typeface="Inter" pitchFamily="34" charset="0"/>
                <a:ea typeface="Inter" pitchFamily="34" charset="-122"/>
                <a:cs typeface="Inter" pitchFamily="34" charset="-120"/>
              </a:rPr>
              <a:t>"We’re losing $2,000 a month due to delayed shipments."</a:t>
            </a:r>
            <a:endParaRPr lang="en-US" sz="1200" dirty="0"/>
          </a:p>
        </p:txBody>
      </p:sp>
      <p:pic>
        <p:nvPicPr>
          <p:cNvPr id="38" name="Image 14" descr="preencoded.png"/>
          <p:cNvPicPr>
            <a:picLocks noChangeAspect="1"/>
          </p:cNvPicPr>
          <p:nvPr/>
        </p:nvPicPr>
        <p:blipFill>
          <a:blip r:embed="rId16"/>
          <a:srcRect l="-16" r="-16"/>
          <a:stretch/>
        </p:blipFill>
        <p:spPr>
          <a:xfrm>
            <a:off x="1086307" y="3415284"/>
            <a:ext cx="6409030" cy="988466"/>
          </a:xfrm>
          <a:prstGeom prst="rect">
            <a:avLst/>
          </a:prstGeom>
        </p:spPr>
      </p:pic>
      <p:sp>
        <p:nvSpPr>
          <p:cNvPr id="39" name="Shape 22"/>
          <p:cNvSpPr/>
          <p:nvPr/>
        </p:nvSpPr>
        <p:spPr>
          <a:xfrm>
            <a:off x="1324051" y="3577133"/>
            <a:ext cx="381305" cy="381305"/>
          </a:xfrm>
          <a:prstGeom prst="ellipse">
            <a:avLst/>
          </a:prstGeom>
          <a:solidFill>
            <a:srgbClr val="F1F5F9"/>
          </a:solidFill>
          <a:ln w="50800">
            <a:solidFill>
              <a:srgbClr val="FFFFFF"/>
            </a:solidFill>
            <a:prstDash val="solid"/>
          </a:ln>
        </p:spPr>
        <p:txBody>
          <a:bodyPr/>
          <a:lstStyle/>
          <a:p>
            <a:endParaRPr lang="en-US"/>
          </a:p>
        </p:txBody>
      </p:sp>
      <p:pic>
        <p:nvPicPr>
          <p:cNvPr id="40" name="Image 15" descr="preencoded.png"/>
          <p:cNvPicPr>
            <a:picLocks noChangeAspect="1"/>
          </p:cNvPicPr>
          <p:nvPr/>
        </p:nvPicPr>
        <p:blipFill>
          <a:blip r:embed="rId17"/>
          <a:srcRect/>
          <a:stretch/>
        </p:blipFill>
        <p:spPr>
          <a:xfrm>
            <a:off x="1438351" y="3691433"/>
            <a:ext cx="152705" cy="152705"/>
          </a:xfrm>
          <a:prstGeom prst="rect">
            <a:avLst/>
          </a:prstGeom>
        </p:spPr>
      </p:pic>
      <p:sp>
        <p:nvSpPr>
          <p:cNvPr id="41" name="Text 23"/>
          <p:cNvSpPr txBox="1"/>
          <p:nvPr/>
        </p:nvSpPr>
        <p:spPr>
          <a:xfrm>
            <a:off x="1857146" y="3577133"/>
            <a:ext cx="5515661" cy="200254"/>
          </a:xfrm>
          <a:prstGeom prst="rect">
            <a:avLst/>
          </a:prstGeom>
          <a:noFill/>
          <a:ln/>
        </p:spPr>
        <p:txBody>
          <a:bodyPr wrap="square" lIns="0" tIns="0" rIns="0" bIns="0" rtlCol="0" anchor="ctr"/>
          <a:lstStyle/>
          <a:p>
            <a:pPr marL="0" indent="0" algn="l">
              <a:buNone/>
            </a:pPr>
            <a:r>
              <a:rPr lang="en-US" sz="1000" b="1" dirty="0">
                <a:solidFill>
                  <a:srgbClr val="64748B"/>
                </a:solidFill>
                <a:latin typeface="Inter" pitchFamily="34" charset="0"/>
                <a:ea typeface="Inter" pitchFamily="34" charset="-122"/>
                <a:cs typeface="Inter" pitchFamily="34" charset="-120"/>
              </a:rPr>
              <a:t>The Analysis</a:t>
            </a:r>
            <a:endParaRPr lang="en-US" sz="1000" dirty="0"/>
          </a:p>
        </p:txBody>
      </p:sp>
      <p:sp>
        <p:nvSpPr>
          <p:cNvPr id="42" name="Text 24"/>
          <p:cNvSpPr txBox="1"/>
          <p:nvPr/>
        </p:nvSpPr>
        <p:spPr>
          <a:xfrm>
            <a:off x="1857146" y="3815791"/>
            <a:ext cx="5477256" cy="428854"/>
          </a:xfrm>
          <a:prstGeom prst="rect">
            <a:avLst/>
          </a:prstGeom>
          <a:noFill/>
          <a:ln/>
        </p:spPr>
        <p:txBody>
          <a:bodyPr wrap="square" lIns="0" tIns="0" rIns="0" bIns="0" rtlCol="0" anchor="t"/>
          <a:lstStyle/>
          <a:p>
            <a:pPr marL="0" indent="0" algn="l">
              <a:buNone/>
            </a:pPr>
            <a:r>
              <a:rPr lang="en-US" sz="1200" dirty="0">
                <a:solidFill>
                  <a:srgbClr val="1E293B"/>
                </a:solidFill>
                <a:latin typeface="Inter" pitchFamily="34" charset="0"/>
                <a:ea typeface="Inter" pitchFamily="34" charset="-122"/>
                <a:cs typeface="Inter" pitchFamily="34" charset="-120"/>
              </a:rPr>
              <a:t>Presented 3 potential vendors with clear criteria comparison: cost, speed, and reliability ratings.</a:t>
            </a:r>
            <a:endParaRPr lang="en-US" sz="1200" dirty="0"/>
          </a:p>
        </p:txBody>
      </p:sp>
      <p:pic>
        <p:nvPicPr>
          <p:cNvPr id="43" name="Image 16" descr="preencoded.png"/>
          <p:cNvPicPr>
            <a:picLocks noChangeAspect="1"/>
          </p:cNvPicPr>
          <p:nvPr/>
        </p:nvPicPr>
        <p:blipFill>
          <a:blip r:embed="rId16"/>
          <a:srcRect l="-16" r="-16"/>
          <a:stretch/>
        </p:blipFill>
        <p:spPr>
          <a:xfrm>
            <a:off x="1086307" y="4701845"/>
            <a:ext cx="6409030" cy="988466"/>
          </a:xfrm>
          <a:prstGeom prst="rect">
            <a:avLst/>
          </a:prstGeom>
        </p:spPr>
      </p:pic>
      <p:sp>
        <p:nvSpPr>
          <p:cNvPr id="44" name="Shape 25"/>
          <p:cNvSpPr/>
          <p:nvPr/>
        </p:nvSpPr>
        <p:spPr>
          <a:xfrm>
            <a:off x="1324051" y="4863694"/>
            <a:ext cx="381305" cy="381305"/>
          </a:xfrm>
          <a:prstGeom prst="ellipse">
            <a:avLst/>
          </a:prstGeom>
          <a:solidFill>
            <a:srgbClr val="F1F5F9"/>
          </a:solidFill>
          <a:ln w="50800">
            <a:solidFill>
              <a:srgbClr val="FFFFFF"/>
            </a:solidFill>
            <a:prstDash val="solid"/>
          </a:ln>
        </p:spPr>
        <p:txBody>
          <a:bodyPr/>
          <a:lstStyle/>
          <a:p>
            <a:endParaRPr lang="en-US"/>
          </a:p>
        </p:txBody>
      </p:sp>
      <p:pic>
        <p:nvPicPr>
          <p:cNvPr id="45" name="Image 17" descr="preencoded.png"/>
          <p:cNvPicPr>
            <a:picLocks noChangeAspect="1"/>
          </p:cNvPicPr>
          <p:nvPr/>
        </p:nvPicPr>
        <p:blipFill>
          <a:blip r:embed="rId18"/>
          <a:srcRect/>
          <a:stretch/>
        </p:blipFill>
        <p:spPr>
          <a:xfrm>
            <a:off x="1438351" y="4977994"/>
            <a:ext cx="152705" cy="152705"/>
          </a:xfrm>
          <a:prstGeom prst="rect">
            <a:avLst/>
          </a:prstGeom>
        </p:spPr>
      </p:pic>
      <p:sp>
        <p:nvSpPr>
          <p:cNvPr id="46" name="Text 26"/>
          <p:cNvSpPr txBox="1"/>
          <p:nvPr/>
        </p:nvSpPr>
        <p:spPr>
          <a:xfrm>
            <a:off x="1857146" y="4863694"/>
            <a:ext cx="5515661" cy="200254"/>
          </a:xfrm>
          <a:prstGeom prst="rect">
            <a:avLst/>
          </a:prstGeom>
          <a:noFill/>
          <a:ln/>
        </p:spPr>
        <p:txBody>
          <a:bodyPr wrap="square" lIns="0" tIns="0" rIns="0" bIns="0" rtlCol="0" anchor="ctr"/>
          <a:lstStyle/>
          <a:p>
            <a:pPr marL="0" indent="0" algn="l">
              <a:buNone/>
            </a:pPr>
            <a:r>
              <a:rPr lang="en-US" sz="1000" b="1" dirty="0">
                <a:solidFill>
                  <a:srgbClr val="64748B"/>
                </a:solidFill>
                <a:latin typeface="Inter" pitchFamily="34" charset="0"/>
                <a:ea typeface="Inter" pitchFamily="34" charset="-122"/>
                <a:cs typeface="Inter" pitchFamily="34" charset="-120"/>
              </a:rPr>
              <a:t>The Recommendation</a:t>
            </a:r>
            <a:endParaRPr lang="en-US" sz="1000" dirty="0"/>
          </a:p>
        </p:txBody>
      </p:sp>
      <p:sp>
        <p:nvSpPr>
          <p:cNvPr id="47" name="Text 27"/>
          <p:cNvSpPr txBox="1"/>
          <p:nvPr/>
        </p:nvSpPr>
        <p:spPr>
          <a:xfrm>
            <a:off x="1857146" y="5101438"/>
            <a:ext cx="5477256" cy="428854"/>
          </a:xfrm>
          <a:prstGeom prst="rect">
            <a:avLst/>
          </a:prstGeom>
          <a:noFill/>
          <a:ln/>
        </p:spPr>
        <p:txBody>
          <a:bodyPr wrap="square" lIns="0" tIns="0" rIns="0" bIns="0" rtlCol="0" anchor="t"/>
          <a:lstStyle/>
          <a:p>
            <a:pPr marL="0" indent="0" algn="l">
              <a:buNone/>
            </a:pPr>
            <a:r>
              <a:rPr lang="en-US" sz="1200" dirty="0">
                <a:solidFill>
                  <a:srgbClr val="1E293B"/>
                </a:solidFill>
                <a:latin typeface="Inter" pitchFamily="34" charset="0"/>
                <a:ea typeface="Inter" pitchFamily="34" charset="-122"/>
                <a:cs typeface="Inter" pitchFamily="34" charset="-120"/>
              </a:rPr>
              <a:t>Recommended "Vendor B" immediately—highlighting they offer the best balance of speed and cost.</a:t>
            </a:r>
            <a:endParaRPr lang="en-US" sz="1200" dirty="0"/>
          </a:p>
        </p:txBody>
      </p:sp>
      <p:pic>
        <p:nvPicPr>
          <p:cNvPr id="48" name="Image 18" descr="preencoded.png"/>
          <p:cNvPicPr>
            <a:picLocks noChangeAspect="1"/>
          </p:cNvPicPr>
          <p:nvPr/>
        </p:nvPicPr>
        <p:blipFill>
          <a:blip r:embed="rId14"/>
          <a:srcRect t="-3" b="-3"/>
          <a:stretch/>
        </p:blipFill>
        <p:spPr>
          <a:xfrm>
            <a:off x="1086307" y="5987491"/>
            <a:ext cx="6409030" cy="775411"/>
          </a:xfrm>
          <a:prstGeom prst="rect">
            <a:avLst/>
          </a:prstGeom>
        </p:spPr>
      </p:pic>
      <p:sp>
        <p:nvSpPr>
          <p:cNvPr id="49" name="Shape 28"/>
          <p:cNvSpPr/>
          <p:nvPr/>
        </p:nvSpPr>
        <p:spPr>
          <a:xfrm>
            <a:off x="1324051" y="6149340"/>
            <a:ext cx="381305" cy="381305"/>
          </a:xfrm>
          <a:prstGeom prst="ellipse">
            <a:avLst/>
          </a:prstGeom>
          <a:solidFill>
            <a:srgbClr val="DBEAFE"/>
          </a:solidFill>
          <a:ln w="50800">
            <a:solidFill>
              <a:srgbClr val="FFFFFF"/>
            </a:solidFill>
            <a:prstDash val="solid"/>
          </a:ln>
        </p:spPr>
        <p:txBody>
          <a:bodyPr/>
          <a:lstStyle/>
          <a:p>
            <a:endParaRPr lang="en-US"/>
          </a:p>
        </p:txBody>
      </p:sp>
      <p:pic>
        <p:nvPicPr>
          <p:cNvPr id="50" name="Image 19" descr="preencoded.png"/>
          <p:cNvPicPr>
            <a:picLocks noChangeAspect="1"/>
          </p:cNvPicPr>
          <p:nvPr/>
        </p:nvPicPr>
        <p:blipFill>
          <a:blip r:embed="rId19"/>
          <a:srcRect/>
          <a:stretch/>
        </p:blipFill>
        <p:spPr>
          <a:xfrm>
            <a:off x="1438351" y="6263640"/>
            <a:ext cx="152705" cy="152705"/>
          </a:xfrm>
          <a:prstGeom prst="rect">
            <a:avLst/>
          </a:prstGeom>
        </p:spPr>
      </p:pic>
      <p:sp>
        <p:nvSpPr>
          <p:cNvPr id="51" name="Text 29"/>
          <p:cNvSpPr txBox="1"/>
          <p:nvPr/>
        </p:nvSpPr>
        <p:spPr>
          <a:xfrm>
            <a:off x="1857146" y="6149340"/>
            <a:ext cx="3829507" cy="200254"/>
          </a:xfrm>
          <a:prstGeom prst="rect">
            <a:avLst/>
          </a:prstGeom>
          <a:noFill/>
          <a:ln/>
        </p:spPr>
        <p:txBody>
          <a:bodyPr wrap="square" lIns="0" tIns="0" rIns="0" bIns="0" rtlCol="0" anchor="ctr"/>
          <a:lstStyle/>
          <a:p>
            <a:pPr marL="0" indent="0" algn="l">
              <a:buNone/>
            </a:pPr>
            <a:r>
              <a:rPr lang="en-US" sz="1000" b="1" dirty="0">
                <a:solidFill>
                  <a:srgbClr val="64748B"/>
                </a:solidFill>
                <a:latin typeface="Inter" pitchFamily="34" charset="0"/>
                <a:ea typeface="Inter" pitchFamily="34" charset="-122"/>
                <a:cs typeface="Inter" pitchFamily="34" charset="-120"/>
              </a:rPr>
              <a:t>The Close (Next Step)</a:t>
            </a:r>
            <a:endParaRPr lang="en-US" sz="1000" dirty="0"/>
          </a:p>
        </p:txBody>
      </p:sp>
      <p:sp>
        <p:nvSpPr>
          <p:cNvPr id="52" name="Text 30"/>
          <p:cNvSpPr txBox="1"/>
          <p:nvPr/>
        </p:nvSpPr>
        <p:spPr>
          <a:xfrm>
            <a:off x="1857146" y="6387084"/>
            <a:ext cx="4386377" cy="219456"/>
          </a:xfrm>
          <a:prstGeom prst="rect">
            <a:avLst/>
          </a:prstGeom>
          <a:noFill/>
          <a:ln/>
        </p:spPr>
        <p:txBody>
          <a:bodyPr wrap="square" lIns="0" tIns="0" rIns="0" bIns="0" rtlCol="0" anchor="ctr"/>
          <a:lstStyle/>
          <a:p>
            <a:pPr marL="0" indent="0" algn="l">
              <a:buNone/>
            </a:pPr>
            <a:r>
              <a:rPr lang="en-US" sz="1200" i="1" dirty="0">
                <a:solidFill>
                  <a:srgbClr val="1E293B"/>
                </a:solidFill>
                <a:latin typeface="Inter" pitchFamily="34" charset="0"/>
                <a:ea typeface="Inter" pitchFamily="34" charset="-122"/>
                <a:cs typeface="Inter" pitchFamily="34" charset="-120"/>
              </a:rPr>
              <a:t>"I’ll send contracts by Friday if you approve today."</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TotalTime>
  <Words>1539</Words>
  <Application>Microsoft Macintosh PowerPoint</Application>
  <PresentationFormat>Widescreen</PresentationFormat>
  <Paragraphs>263</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Inter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Generated by Gen-Spark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Multi-page HTML Content</dc:title>
  <dc:subject>PptxGenJS Presentation</dc:subject>
  <dc:creator>Visual Extract to PPTX Converter</dc:creator>
  <cp:lastModifiedBy>Liz Kheng-Chindavong</cp:lastModifiedBy>
  <cp:revision>3</cp:revision>
  <dcterms:created xsi:type="dcterms:W3CDTF">2026-02-22T04:18:18Z</dcterms:created>
  <dcterms:modified xsi:type="dcterms:W3CDTF">2026-02-22T14:01:22Z</dcterms:modified>
</cp:coreProperties>
</file>