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/>
    <p:restoredTop sz="94610"/>
  </p:normalViewPr>
  <p:slideViewPr>
    <p:cSldViewPr snapToGrid="0" snapToObjects="1">
      <p:cViewPr>
        <p:scale>
          <a:sx n="73" d="100"/>
          <a:sy n="73" d="100"/>
        </p:scale>
        <p:origin x="536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04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5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30.sv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55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56.sv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29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30.sv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svg"/><Relationship Id="rId9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3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svg"/><Relationship Id="rId9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315200" y="0"/>
            <a:ext cx="6096305" cy="6858000"/>
          </a:xfrm>
          <a:prstGeom prst="rect">
            <a:avLst/>
          </a:prstGeom>
          <a:solidFill>
            <a:srgbClr val="EFF6FF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761695" y="816559"/>
            <a:ext cx="991210" cy="247802"/>
          </a:xfrm>
          <a:prstGeom prst="rect">
            <a:avLst/>
          </a:prstGeom>
          <a:noFill/>
          <a:ln w="12700">
            <a:solidFill>
              <a:srgbClr val="E5E7EB"/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7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61695" y="1292962"/>
            <a:ext cx="6143854" cy="2143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500" b="1" kern="0" spc="-11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Reports, Research, 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kern="0" spc="-11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 Data-Driven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kern="0" spc="-11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Writing </a:t>
            </a:r>
            <a:endParaRPr lang="en-US" sz="45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95" y="3664915"/>
            <a:ext cx="4876495" cy="108630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61695" y="3664915"/>
            <a:ext cx="5286146" cy="1086307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Transforming complex research into clear, actionable recommendations for decision-makers.</a:t>
            </a:r>
            <a:endParaRPr lang="en-US" sz="15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1695" y="5222138"/>
            <a:ext cx="304495" cy="30449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 l="-837" r="-837"/>
          <a:stretch/>
        </p:blipFill>
        <p:spPr>
          <a:xfrm>
            <a:off x="838505" y="5308092"/>
            <a:ext cx="152705" cy="133502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1180728" y="5308092"/>
            <a:ext cx="15435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Comm</a:t>
            </a:r>
            <a:endParaRPr lang="en-US" sz="10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9002" y="5222138"/>
            <a:ext cx="304495" cy="30449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7"/>
          <a:srcRect t="-1100" b="-1100"/>
          <a:stretch/>
        </p:blipFill>
        <p:spPr>
          <a:xfrm>
            <a:off x="3994099" y="5308092"/>
            <a:ext cx="114300" cy="133502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4298594" y="5277002"/>
            <a:ext cx="1371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Dr. Liz Kheng</a:t>
            </a:r>
            <a:endParaRPr lang="en-US" sz="10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8"/>
          <a:srcRect t="-4" b="-4"/>
          <a:stretch/>
        </p:blipFill>
        <p:spPr>
          <a:xfrm>
            <a:off x="7136892" y="1914754"/>
            <a:ext cx="4267505" cy="3029407"/>
          </a:xfrm>
          <a:prstGeom prst="rect">
            <a:avLst/>
          </a:prstGeom>
        </p:spPr>
      </p:pic>
      <p:sp>
        <p:nvSpPr>
          <p:cNvPr id="23" name="Shape 12"/>
          <p:cNvSpPr/>
          <p:nvPr/>
        </p:nvSpPr>
        <p:spPr>
          <a:xfrm>
            <a:off x="7375550" y="2152498"/>
            <a:ext cx="114300" cy="114300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3"/>
          <p:cNvSpPr/>
          <p:nvPr/>
        </p:nvSpPr>
        <p:spPr>
          <a:xfrm>
            <a:off x="7565746" y="2152498"/>
            <a:ext cx="114300" cy="114300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4"/>
          <p:cNvSpPr/>
          <p:nvPr/>
        </p:nvSpPr>
        <p:spPr>
          <a:xfrm>
            <a:off x="7755941" y="2152498"/>
            <a:ext cx="114300" cy="114300"/>
          </a:xfrm>
          <a:prstGeom prst="ellipse">
            <a:avLst/>
          </a:prstGeom>
          <a:solidFill>
            <a:srgbClr val="34D39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9"/>
          <a:srcRect t="-32" b="-32"/>
          <a:stretch/>
        </p:blipFill>
        <p:spPr>
          <a:xfrm>
            <a:off x="7451446" y="3409798"/>
            <a:ext cx="606247" cy="609905"/>
          </a:xfrm>
          <a:prstGeom prst="rect">
            <a:avLst/>
          </a:prstGeom>
        </p:spPr>
      </p:pic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0"/>
          <a:srcRect t="-7" b="-7"/>
          <a:stretch/>
        </p:blipFill>
        <p:spPr>
          <a:xfrm>
            <a:off x="8209483" y="3105302"/>
            <a:ext cx="606247" cy="914400"/>
          </a:xfrm>
          <a:prstGeom prst="rect">
            <a:avLst/>
          </a:prstGeom>
        </p:spPr>
      </p:pic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1"/>
          <a:srcRect t="-7" b="-7"/>
          <a:stretch/>
        </p:blipFill>
        <p:spPr>
          <a:xfrm>
            <a:off x="10483596" y="2648102"/>
            <a:ext cx="606247" cy="1371600"/>
          </a:xfrm>
          <a:prstGeom prst="rect">
            <a:avLst/>
          </a:prstGeom>
        </p:spPr>
      </p:pic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2"/>
          <a:srcRect l="-6" r="-6"/>
          <a:stretch/>
        </p:blipFill>
        <p:spPr>
          <a:xfrm>
            <a:off x="8967521" y="2800807"/>
            <a:ext cx="606247" cy="1218895"/>
          </a:xfrm>
          <a:prstGeom prst="rect">
            <a:avLst/>
          </a:prstGeom>
        </p:spPr>
      </p:pic>
      <p:sp>
        <p:nvSpPr>
          <p:cNvPr id="30" name="Text 15"/>
          <p:cNvSpPr txBox="1"/>
          <p:nvPr/>
        </p:nvSpPr>
        <p:spPr>
          <a:xfrm>
            <a:off x="9040673" y="2419502"/>
            <a:ext cx="5239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+24%</a:t>
            </a:r>
            <a:endParaRPr lang="en-US" sz="900" dirty="0"/>
          </a:p>
        </p:txBody>
      </p:sp>
      <p:pic>
        <p:nvPicPr>
          <p:cNvPr id="31" name="Image 13" descr="preencoded.png"/>
          <p:cNvPicPr>
            <a:picLocks noChangeAspect="1"/>
          </p:cNvPicPr>
          <p:nvPr/>
        </p:nvPicPr>
        <p:blipFill>
          <a:blip r:embed="rId13"/>
          <a:srcRect l="-21" r="-21"/>
          <a:stretch/>
        </p:blipFill>
        <p:spPr>
          <a:xfrm>
            <a:off x="10229393" y="5277002"/>
            <a:ext cx="1581912" cy="666598"/>
          </a:xfrm>
          <a:prstGeom prst="rect">
            <a:avLst/>
          </a:prstGeom>
        </p:spPr>
      </p:pic>
      <p:pic>
        <p:nvPicPr>
          <p:cNvPr id="32" name="Image 14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419588" y="5455310"/>
            <a:ext cx="286207" cy="286207"/>
          </a:xfrm>
          <a:prstGeom prst="rect">
            <a:avLst/>
          </a:prstGeom>
        </p:spPr>
      </p:pic>
      <p:sp>
        <p:nvSpPr>
          <p:cNvPr id="33" name="Text 16"/>
          <p:cNvSpPr txBox="1"/>
          <p:nvPr/>
        </p:nvSpPr>
        <p:spPr>
          <a:xfrm>
            <a:off x="10857586" y="5438851"/>
            <a:ext cx="8769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 Item</a:t>
            </a:r>
            <a:endParaRPr lang="en-US" sz="900" dirty="0"/>
          </a:p>
        </p:txBody>
      </p:sp>
      <p:sp>
        <p:nvSpPr>
          <p:cNvPr id="34" name="Text 17"/>
          <p:cNvSpPr txBox="1"/>
          <p:nvPr/>
        </p:nvSpPr>
        <p:spPr>
          <a:xfrm>
            <a:off x="10857586" y="5591556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Approved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4876495" cy="68580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867351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876495" y="0"/>
            <a:ext cx="731520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447995" y="5095951"/>
            <a:ext cx="6172200" cy="1314907"/>
          </a:xfrm>
          <a:prstGeom prst="roundRect">
            <a:avLst>
              <a:gd name="adj" fmla="val 6047"/>
            </a:avLst>
          </a:prstGeom>
          <a:solidFill>
            <a:srgbClr val="E0F2F1"/>
          </a:solidFill>
          <a:ln w="12700">
            <a:solidFill>
              <a:srgbClr val="4DB6A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1773" r="-1773"/>
          <a:stretch/>
        </p:blipFill>
        <p:spPr>
          <a:xfrm>
            <a:off x="5810098" y="5438851"/>
            <a:ext cx="133502" cy="171907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6219749" y="5333695"/>
            <a:ext cx="5277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Lesson</a:t>
            </a:r>
            <a:endParaRPr lang="en-US" sz="1500" dirty="0"/>
          </a:p>
        </p:txBody>
      </p:sp>
      <p:sp>
        <p:nvSpPr>
          <p:cNvPr id="10" name="Text 7"/>
          <p:cNvSpPr txBox="1"/>
          <p:nvPr/>
        </p:nvSpPr>
        <p:spPr>
          <a:xfrm>
            <a:off x="6219749" y="5676595"/>
            <a:ext cx="523951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Small samples and biased sources can mislead. Always assess </a:t>
            </a:r>
            <a:r>
              <a:rPr lang="en-US" sz="12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representativeness</a:t>
            </a: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before using data to drive strategy. </a:t>
            </a:r>
            <a:endParaRPr lang="en-US" sz="12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6" r="-6"/>
          <a:stretch/>
        </p:blipFill>
        <p:spPr>
          <a:xfrm>
            <a:off x="571500" y="1269187"/>
            <a:ext cx="3733495" cy="1309421"/>
          </a:xfrm>
          <a:prstGeom prst="rect">
            <a:avLst/>
          </a:prstGeom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7998" y="1078992"/>
            <a:ext cx="476402" cy="476402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2356" y="1202436"/>
            <a:ext cx="228600" cy="228600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914400" y="1555394"/>
            <a:ext cx="32196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Mistake</a:t>
            </a:r>
            <a:endParaRPr lang="en-US" sz="1000" dirty="0"/>
          </a:p>
        </p:txBody>
      </p:sp>
      <p:sp>
        <p:nvSpPr>
          <p:cNvPr id="15" name="Text 9"/>
          <p:cNvSpPr txBox="1"/>
          <p:nvPr/>
        </p:nvSpPr>
        <p:spPr>
          <a:xfrm>
            <a:off x="914400" y="1821485"/>
            <a:ext cx="3182112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Relying on a tiny, biased sample size to make broad decisions.</a:t>
            </a:r>
            <a:endParaRPr lang="en-US" sz="1300" dirty="0"/>
          </a:p>
        </p:txBody>
      </p:sp>
      <p:sp>
        <p:nvSpPr>
          <p:cNvPr id="16" name="Shape 10"/>
          <p:cNvSpPr/>
          <p:nvPr/>
        </p:nvSpPr>
        <p:spPr>
          <a:xfrm>
            <a:off x="571500" y="3016606"/>
            <a:ext cx="19202" cy="972007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1"/>
          <p:cNvSpPr/>
          <p:nvPr/>
        </p:nvSpPr>
        <p:spPr>
          <a:xfrm>
            <a:off x="485546" y="3065069"/>
            <a:ext cx="190195" cy="1901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2"/>
          <p:cNvSpPr txBox="1"/>
          <p:nvPr/>
        </p:nvSpPr>
        <p:spPr>
          <a:xfrm>
            <a:off x="952805" y="3016606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Action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952805" y="3245206"/>
            <a:ext cx="3429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team surveys </a:t>
            </a:r>
            <a:r>
              <a:rPr lang="en-US" sz="12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12 people</a:t>
            </a: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see if customers want expensive premium features.</a:t>
            </a:r>
            <a:endParaRPr lang="en-US" sz="1200" dirty="0"/>
          </a:p>
        </p:txBody>
      </p:sp>
      <p:sp>
        <p:nvSpPr>
          <p:cNvPr id="20" name="Shape 14"/>
          <p:cNvSpPr/>
          <p:nvPr/>
        </p:nvSpPr>
        <p:spPr>
          <a:xfrm>
            <a:off x="571500" y="3988613"/>
            <a:ext cx="19202" cy="972007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5546" y="4036162"/>
            <a:ext cx="190195" cy="190195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952805" y="3988613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Critical Failure</a:t>
            </a:r>
            <a:endParaRPr lang="en-US" sz="1000" dirty="0"/>
          </a:p>
        </p:txBody>
      </p:sp>
      <p:sp>
        <p:nvSpPr>
          <p:cNvPr id="23" name="Text 16"/>
          <p:cNvSpPr txBox="1"/>
          <p:nvPr/>
        </p:nvSpPr>
        <p:spPr>
          <a:xfrm>
            <a:off x="952805" y="4217213"/>
            <a:ext cx="3429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didn't check who they asked. </a:t>
            </a:r>
            <a:r>
              <a:rPr lang="en-US" sz="1200" b="1" i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 of the 12 respondents</a:t>
            </a: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were already premium buyers.</a:t>
            </a:r>
            <a:endParaRPr lang="en-US" sz="1200" dirty="0"/>
          </a:p>
        </p:txBody>
      </p:sp>
      <p:sp>
        <p:nvSpPr>
          <p:cNvPr id="24" name="Shape 17"/>
          <p:cNvSpPr/>
          <p:nvPr/>
        </p:nvSpPr>
        <p:spPr>
          <a:xfrm>
            <a:off x="571500" y="4959706"/>
            <a:ext cx="19202" cy="28346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8"/>
          <p:cNvSpPr/>
          <p:nvPr/>
        </p:nvSpPr>
        <p:spPr>
          <a:xfrm>
            <a:off x="485546" y="5008169"/>
            <a:ext cx="190195" cy="1901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9"/>
          <p:cNvSpPr txBox="1"/>
          <p:nvPr/>
        </p:nvSpPr>
        <p:spPr>
          <a:xfrm>
            <a:off x="952805" y="4959706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Outcome</a:t>
            </a:r>
            <a:endParaRPr lang="en-US" sz="1000" dirty="0"/>
          </a:p>
        </p:txBody>
      </p:sp>
      <p:sp>
        <p:nvSpPr>
          <p:cNvPr id="27" name="Text 20"/>
          <p:cNvSpPr txBox="1"/>
          <p:nvPr/>
        </p:nvSpPr>
        <p:spPr>
          <a:xfrm>
            <a:off x="952805" y="5188306"/>
            <a:ext cx="3429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concluded "everyone wants premium," launched the product, and it failed with the general public.</a:t>
            </a:r>
            <a:endParaRPr lang="en-US" sz="1200" dirty="0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47995" y="1125066"/>
            <a:ext cx="6172200" cy="3771900"/>
          </a:xfrm>
          <a:prstGeom prst="rect">
            <a:avLst/>
          </a:prstGeom>
        </p:spPr>
      </p:pic>
      <p:sp>
        <p:nvSpPr>
          <p:cNvPr id="29" name="Shape 21"/>
          <p:cNvSpPr/>
          <p:nvPr/>
        </p:nvSpPr>
        <p:spPr>
          <a:xfrm>
            <a:off x="5686654" y="1668220"/>
            <a:ext cx="56957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2"/>
          <p:cNvSpPr txBox="1"/>
          <p:nvPr/>
        </p:nvSpPr>
        <p:spPr>
          <a:xfrm>
            <a:off x="5686654" y="1401215"/>
            <a:ext cx="222290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Survey Sample (n=12)</a:t>
            </a:r>
            <a:endParaRPr lang="en-US" sz="1000" dirty="0"/>
          </a:p>
        </p:txBody>
      </p:sp>
      <p:sp>
        <p:nvSpPr>
          <p:cNvPr id="31" name="Text 23"/>
          <p:cNvSpPr txBox="1"/>
          <p:nvPr/>
        </p:nvSpPr>
        <p:spPr>
          <a:xfrm>
            <a:off x="10091318" y="1362810"/>
            <a:ext cx="1353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75% Premium Users</a:t>
            </a:r>
            <a:endParaRPr lang="en-US" sz="900" dirty="0"/>
          </a:p>
        </p:txBody>
      </p:sp>
      <p:sp>
        <p:nvSpPr>
          <p:cNvPr id="32" name="Shape 24"/>
          <p:cNvSpPr/>
          <p:nvPr/>
        </p:nvSpPr>
        <p:spPr>
          <a:xfrm>
            <a:off x="5686654" y="1829154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6216091" y="1934310"/>
            <a:ext cx="256946" cy="228600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6099962" y="2201315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35" name="Shape 26"/>
          <p:cNvSpPr/>
          <p:nvPr/>
        </p:nvSpPr>
        <p:spPr>
          <a:xfrm>
            <a:off x="7146036" y="1829154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7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7676388" y="1934310"/>
            <a:ext cx="256946" cy="228600"/>
          </a:xfrm>
          <a:prstGeom prst="rect">
            <a:avLst/>
          </a:prstGeom>
        </p:spPr>
      </p:pic>
      <p:sp>
        <p:nvSpPr>
          <p:cNvPr id="37" name="Text 27"/>
          <p:cNvSpPr txBox="1"/>
          <p:nvPr/>
        </p:nvSpPr>
        <p:spPr>
          <a:xfrm>
            <a:off x="7559345" y="2201315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38" name="Shape 28"/>
          <p:cNvSpPr/>
          <p:nvPr/>
        </p:nvSpPr>
        <p:spPr>
          <a:xfrm>
            <a:off x="8605418" y="1829154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8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9135770" y="1934310"/>
            <a:ext cx="256946" cy="228600"/>
          </a:xfrm>
          <a:prstGeom prst="rect">
            <a:avLst/>
          </a:prstGeom>
        </p:spPr>
      </p:pic>
      <p:sp>
        <p:nvSpPr>
          <p:cNvPr id="40" name="Text 29"/>
          <p:cNvSpPr txBox="1"/>
          <p:nvPr/>
        </p:nvSpPr>
        <p:spPr>
          <a:xfrm>
            <a:off x="9018727" y="2201315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41" name="Shape 30"/>
          <p:cNvSpPr/>
          <p:nvPr/>
        </p:nvSpPr>
        <p:spPr>
          <a:xfrm>
            <a:off x="10065715" y="1829154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9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10595153" y="1934310"/>
            <a:ext cx="256946" cy="228600"/>
          </a:xfrm>
          <a:prstGeom prst="rect">
            <a:avLst/>
          </a:prstGeom>
        </p:spPr>
      </p:pic>
      <p:sp>
        <p:nvSpPr>
          <p:cNvPr id="43" name="Text 31"/>
          <p:cNvSpPr txBox="1"/>
          <p:nvPr/>
        </p:nvSpPr>
        <p:spPr>
          <a:xfrm>
            <a:off x="10479024" y="2201315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44" name="Shape 32"/>
          <p:cNvSpPr/>
          <p:nvPr/>
        </p:nvSpPr>
        <p:spPr>
          <a:xfrm>
            <a:off x="5686654" y="2600908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5" name="Image 10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6216091" y="2706064"/>
            <a:ext cx="256946" cy="228600"/>
          </a:xfrm>
          <a:prstGeom prst="rect">
            <a:avLst/>
          </a:prstGeom>
        </p:spPr>
      </p:pic>
      <p:sp>
        <p:nvSpPr>
          <p:cNvPr id="46" name="Text 33"/>
          <p:cNvSpPr txBox="1"/>
          <p:nvPr/>
        </p:nvSpPr>
        <p:spPr>
          <a:xfrm>
            <a:off x="6099962" y="2972154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47" name="Shape 34"/>
          <p:cNvSpPr/>
          <p:nvPr/>
        </p:nvSpPr>
        <p:spPr>
          <a:xfrm>
            <a:off x="7146036" y="2600908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11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7676388" y="2706064"/>
            <a:ext cx="256946" cy="228600"/>
          </a:xfrm>
          <a:prstGeom prst="rect">
            <a:avLst/>
          </a:prstGeom>
        </p:spPr>
      </p:pic>
      <p:sp>
        <p:nvSpPr>
          <p:cNvPr id="49" name="Text 35"/>
          <p:cNvSpPr txBox="1"/>
          <p:nvPr/>
        </p:nvSpPr>
        <p:spPr>
          <a:xfrm>
            <a:off x="7559345" y="2972154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50" name="Shape 36"/>
          <p:cNvSpPr/>
          <p:nvPr/>
        </p:nvSpPr>
        <p:spPr>
          <a:xfrm>
            <a:off x="8605418" y="2600908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Image 12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9135770" y="2706064"/>
            <a:ext cx="256946" cy="228600"/>
          </a:xfrm>
          <a:prstGeom prst="rect">
            <a:avLst/>
          </a:prstGeom>
        </p:spPr>
      </p:pic>
      <p:sp>
        <p:nvSpPr>
          <p:cNvPr id="52" name="Text 37"/>
          <p:cNvSpPr txBox="1"/>
          <p:nvPr/>
        </p:nvSpPr>
        <p:spPr>
          <a:xfrm>
            <a:off x="9018727" y="2972154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53" name="Shape 38"/>
          <p:cNvSpPr/>
          <p:nvPr/>
        </p:nvSpPr>
        <p:spPr>
          <a:xfrm>
            <a:off x="10065715" y="2600908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4" name="Image 13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10595153" y="2706064"/>
            <a:ext cx="256946" cy="228600"/>
          </a:xfrm>
          <a:prstGeom prst="rect">
            <a:avLst/>
          </a:prstGeom>
        </p:spPr>
      </p:pic>
      <p:sp>
        <p:nvSpPr>
          <p:cNvPr id="55" name="Text 39"/>
          <p:cNvSpPr txBox="1"/>
          <p:nvPr/>
        </p:nvSpPr>
        <p:spPr>
          <a:xfrm>
            <a:off x="10479024" y="2972154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56" name="Shape 40"/>
          <p:cNvSpPr/>
          <p:nvPr/>
        </p:nvSpPr>
        <p:spPr>
          <a:xfrm>
            <a:off x="5686654" y="3372661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FF8E1"/>
          </a:solidFill>
          <a:ln w="12700">
            <a:solidFill>
              <a:srgbClr val="FFE0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7" name="Image 14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6216091" y="3477817"/>
            <a:ext cx="256946" cy="228600"/>
          </a:xfrm>
          <a:prstGeom prst="rect">
            <a:avLst/>
          </a:prstGeom>
        </p:spPr>
      </p:pic>
      <p:sp>
        <p:nvSpPr>
          <p:cNvPr id="58" name="Text 41"/>
          <p:cNvSpPr txBox="1"/>
          <p:nvPr/>
        </p:nvSpPr>
        <p:spPr>
          <a:xfrm>
            <a:off x="6099962" y="3743908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Premium</a:t>
            </a:r>
            <a:endParaRPr lang="en-US" sz="900" dirty="0"/>
          </a:p>
        </p:txBody>
      </p:sp>
      <p:sp>
        <p:nvSpPr>
          <p:cNvPr id="59" name="Shape 42"/>
          <p:cNvSpPr/>
          <p:nvPr/>
        </p:nvSpPr>
        <p:spPr>
          <a:xfrm>
            <a:off x="7146036" y="3372661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0" name="Image 15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7704734" y="3477817"/>
            <a:ext cx="200254" cy="228600"/>
          </a:xfrm>
          <a:prstGeom prst="rect">
            <a:avLst/>
          </a:prstGeom>
        </p:spPr>
      </p:pic>
      <p:sp>
        <p:nvSpPr>
          <p:cNvPr id="61" name="Text 43"/>
          <p:cNvSpPr txBox="1"/>
          <p:nvPr/>
        </p:nvSpPr>
        <p:spPr>
          <a:xfrm>
            <a:off x="7561174" y="3743908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Standard</a:t>
            </a:r>
            <a:endParaRPr lang="en-US" sz="900" dirty="0"/>
          </a:p>
        </p:txBody>
      </p:sp>
      <p:sp>
        <p:nvSpPr>
          <p:cNvPr id="62" name="Shape 44"/>
          <p:cNvSpPr/>
          <p:nvPr/>
        </p:nvSpPr>
        <p:spPr>
          <a:xfrm>
            <a:off x="8605418" y="3372661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3" name="Image 16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9164117" y="3477817"/>
            <a:ext cx="200254" cy="228600"/>
          </a:xfrm>
          <a:prstGeom prst="rect">
            <a:avLst/>
          </a:prstGeom>
        </p:spPr>
      </p:pic>
      <p:sp>
        <p:nvSpPr>
          <p:cNvPr id="64" name="Text 45"/>
          <p:cNvSpPr txBox="1"/>
          <p:nvPr/>
        </p:nvSpPr>
        <p:spPr>
          <a:xfrm>
            <a:off x="9020556" y="3743908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Standard</a:t>
            </a:r>
            <a:endParaRPr lang="en-US" sz="900" dirty="0"/>
          </a:p>
        </p:txBody>
      </p:sp>
      <p:sp>
        <p:nvSpPr>
          <p:cNvPr id="65" name="Shape 46"/>
          <p:cNvSpPr/>
          <p:nvPr/>
        </p:nvSpPr>
        <p:spPr>
          <a:xfrm>
            <a:off x="10065715" y="3372661"/>
            <a:ext cx="1324051" cy="629107"/>
          </a:xfrm>
          <a:prstGeom prst="roundRect">
            <a:avLst>
              <a:gd name="adj" fmla="val 17618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6" name="Image 17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10623499" y="3477817"/>
            <a:ext cx="200254" cy="228600"/>
          </a:xfrm>
          <a:prstGeom prst="rect">
            <a:avLst/>
          </a:prstGeom>
        </p:spPr>
      </p:pic>
      <p:sp>
        <p:nvSpPr>
          <p:cNvPr id="67" name="Text 47"/>
          <p:cNvSpPr txBox="1"/>
          <p:nvPr/>
        </p:nvSpPr>
        <p:spPr>
          <a:xfrm>
            <a:off x="10479938" y="3743908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Standard</a:t>
            </a:r>
            <a:endParaRPr lang="en-US" sz="900" dirty="0"/>
          </a:p>
        </p:txBody>
      </p:sp>
      <p:sp>
        <p:nvSpPr>
          <p:cNvPr id="68" name="Shape 48"/>
          <p:cNvSpPr/>
          <p:nvPr/>
        </p:nvSpPr>
        <p:spPr>
          <a:xfrm>
            <a:off x="5686654" y="4153559"/>
            <a:ext cx="56957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49"/>
          <p:cNvSpPr txBox="1"/>
          <p:nvPr/>
        </p:nvSpPr>
        <p:spPr>
          <a:xfrm>
            <a:off x="5686654" y="4315408"/>
            <a:ext cx="13341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 Customer Base</a:t>
            </a:r>
            <a:endParaRPr lang="en-US" sz="900" dirty="0"/>
          </a:p>
        </p:txBody>
      </p:sp>
      <p:sp>
        <p:nvSpPr>
          <p:cNvPr id="70" name="Text 50"/>
          <p:cNvSpPr txBox="1"/>
          <p:nvPr/>
        </p:nvSpPr>
        <p:spPr>
          <a:xfrm>
            <a:off x="10361981" y="4315408"/>
            <a:ext cx="113842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Only 10% Premium</a:t>
            </a:r>
            <a:endParaRPr lang="en-US" sz="900" dirty="0"/>
          </a:p>
        </p:txBody>
      </p:sp>
      <p:sp>
        <p:nvSpPr>
          <p:cNvPr id="72" name="Text 52"/>
          <p:cNvSpPr txBox="1"/>
          <p:nvPr/>
        </p:nvSpPr>
        <p:spPr>
          <a:xfrm>
            <a:off x="1331824" y="857708"/>
            <a:ext cx="2360066" cy="322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45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Bias Warning</a:t>
            </a:r>
            <a:endParaRPr lang="en-US" sz="1400" dirty="0"/>
          </a:p>
        </p:txBody>
      </p:sp>
      <p:sp>
        <p:nvSpPr>
          <p:cNvPr id="73" name="Text 53"/>
          <p:cNvSpPr txBox="1"/>
          <p:nvPr/>
        </p:nvSpPr>
        <p:spPr>
          <a:xfrm>
            <a:off x="5579669" y="262788"/>
            <a:ext cx="5015484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The Great Survey </a:t>
            </a:r>
            <a:endParaRPr lang="en-US" sz="2700" dirty="0"/>
          </a:p>
          <a:p>
            <a:pPr marL="0" indent="0" algn="l">
              <a:buNone/>
            </a:pPr>
            <a:r>
              <a:rPr lang="en-US" sz="2700" b="1" kern="0" spc="-67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With the Wrong Conclusion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4876495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867351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876495" y="0"/>
            <a:ext cx="7315200" cy="6858000"/>
          </a:xfrm>
          <a:prstGeom prst="rect">
            <a:avLst/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t="-15" b="-15"/>
          <a:stretch/>
        </p:blipFill>
        <p:spPr>
          <a:xfrm>
            <a:off x="5447995" y="4743907"/>
            <a:ext cx="6172200" cy="1543507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842" b="-842"/>
          <a:stretch/>
        </p:blipFill>
        <p:spPr>
          <a:xfrm>
            <a:off x="5810098" y="5076749"/>
            <a:ext cx="190195" cy="171907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6248095" y="4972507"/>
            <a:ext cx="52578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Lesson</a:t>
            </a:r>
            <a:endParaRPr lang="en-US" sz="1500" dirty="0"/>
          </a:p>
        </p:txBody>
      </p:sp>
      <p:sp>
        <p:nvSpPr>
          <p:cNvPr id="10" name="Text 6"/>
          <p:cNvSpPr txBox="1"/>
          <p:nvPr/>
        </p:nvSpPr>
        <p:spPr>
          <a:xfrm>
            <a:off x="6248095" y="5315407"/>
            <a:ext cx="5220310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Clarity + Structure = Influence.</a:t>
            </a: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Leaders prioritize information they can scan quickly. A concise, well-structured report is more likely to drive action. </a:t>
            </a:r>
            <a:endParaRPr lang="en-US" sz="1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6" r="-6"/>
          <a:stretch/>
        </p:blipFill>
        <p:spPr>
          <a:xfrm>
            <a:off x="571500" y="1040587"/>
            <a:ext cx="3733495" cy="1309421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7998" y="850392"/>
            <a:ext cx="476402" cy="476402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576072" y="973836"/>
            <a:ext cx="200254" cy="228600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914400" y="1326794"/>
            <a:ext cx="32196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Winning Strategy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914400" y="1592885"/>
            <a:ext cx="3182112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Replacing a dense document with a single, data-rich page.</a:t>
            </a:r>
            <a:endParaRPr lang="en-US" sz="1300" dirty="0"/>
          </a:p>
        </p:txBody>
      </p:sp>
      <p:sp>
        <p:nvSpPr>
          <p:cNvPr id="16" name="Shape 9"/>
          <p:cNvSpPr/>
          <p:nvPr/>
        </p:nvSpPr>
        <p:spPr>
          <a:xfrm>
            <a:off x="571500" y="2788006"/>
            <a:ext cx="19202" cy="1200607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0"/>
          <p:cNvSpPr/>
          <p:nvPr/>
        </p:nvSpPr>
        <p:spPr>
          <a:xfrm>
            <a:off x="485546" y="2836469"/>
            <a:ext cx="190195" cy="1901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1"/>
          <p:cNvSpPr txBox="1"/>
          <p:nvPr/>
        </p:nvSpPr>
        <p:spPr>
          <a:xfrm>
            <a:off x="952805" y="2788006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Input</a:t>
            </a:r>
            <a:endParaRPr lang="en-US" sz="1000" dirty="0"/>
          </a:p>
        </p:txBody>
      </p:sp>
      <p:sp>
        <p:nvSpPr>
          <p:cNvPr id="19" name="Text 12"/>
          <p:cNvSpPr txBox="1"/>
          <p:nvPr/>
        </p:nvSpPr>
        <p:spPr>
          <a:xfrm>
            <a:off x="952805" y="3016606"/>
            <a:ext cx="3429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Staff compiled data on late submissions, identified top reasons, and proposed </a:t>
            </a:r>
            <a:r>
              <a:rPr lang="en-US" sz="12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</a:t>
            </a: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specific policy change.</a:t>
            </a:r>
            <a:endParaRPr lang="en-US" sz="1200" dirty="0"/>
          </a:p>
        </p:txBody>
      </p:sp>
      <p:sp>
        <p:nvSpPr>
          <p:cNvPr id="20" name="Shape 13"/>
          <p:cNvSpPr/>
          <p:nvPr/>
        </p:nvSpPr>
        <p:spPr>
          <a:xfrm>
            <a:off x="571500" y="3988613"/>
            <a:ext cx="19202" cy="1200607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5546" y="4036162"/>
            <a:ext cx="190195" cy="190195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952805" y="3988613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Delivery</a:t>
            </a:r>
            <a:endParaRPr lang="en-US" sz="1000" dirty="0"/>
          </a:p>
        </p:txBody>
      </p:sp>
      <p:sp>
        <p:nvSpPr>
          <p:cNvPr id="23" name="Text 15"/>
          <p:cNvSpPr txBox="1"/>
          <p:nvPr/>
        </p:nvSpPr>
        <p:spPr>
          <a:xfrm>
            <a:off x="952805" y="4217213"/>
            <a:ext cx="3429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Presented as a </a:t>
            </a:r>
            <a:r>
              <a:rPr lang="en-US" sz="12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one-page summary</a:t>
            </a: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simple chart, clear recommendation, and a feasible timeline.</a:t>
            </a:r>
            <a:endParaRPr lang="en-US" sz="1200" dirty="0"/>
          </a:p>
        </p:txBody>
      </p:sp>
      <p:sp>
        <p:nvSpPr>
          <p:cNvPr id="24" name="Shape 16"/>
          <p:cNvSpPr/>
          <p:nvPr/>
        </p:nvSpPr>
        <p:spPr>
          <a:xfrm>
            <a:off x="571500" y="5188306"/>
            <a:ext cx="19202" cy="28346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7"/>
          <p:cNvSpPr/>
          <p:nvPr/>
        </p:nvSpPr>
        <p:spPr>
          <a:xfrm>
            <a:off x="485546" y="5236769"/>
            <a:ext cx="190195" cy="1901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8"/>
          <p:cNvSpPr txBox="1"/>
          <p:nvPr/>
        </p:nvSpPr>
        <p:spPr>
          <a:xfrm>
            <a:off x="952805" y="5188306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Outcome</a:t>
            </a:r>
            <a:endParaRPr lang="en-US" sz="1000" dirty="0"/>
          </a:p>
        </p:txBody>
      </p:sp>
      <p:sp>
        <p:nvSpPr>
          <p:cNvPr id="27" name="Text 19"/>
          <p:cNvSpPr txBox="1"/>
          <p:nvPr/>
        </p:nvSpPr>
        <p:spPr>
          <a:xfrm>
            <a:off x="952805" y="5416906"/>
            <a:ext cx="3429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Administration adopted the change immediately because the report was easy to scan and act upon.</a:t>
            </a:r>
            <a:endParaRPr lang="en-US" sz="1200" dirty="0"/>
          </a:p>
        </p:txBody>
      </p:sp>
      <p:sp>
        <p:nvSpPr>
          <p:cNvPr id="28" name="Shape 20"/>
          <p:cNvSpPr/>
          <p:nvPr/>
        </p:nvSpPr>
        <p:spPr>
          <a:xfrm>
            <a:off x="7162495" y="1846385"/>
            <a:ext cx="1828800" cy="2286000"/>
          </a:xfrm>
          <a:prstGeom prst="roundRect">
            <a:avLst>
              <a:gd name="adj" fmla="val 1042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1"/>
          <p:cNvSpPr/>
          <p:nvPr/>
        </p:nvSpPr>
        <p:spPr>
          <a:xfrm rot="360000">
            <a:off x="7162495" y="1846385"/>
            <a:ext cx="1828800" cy="2286000"/>
          </a:xfrm>
          <a:prstGeom prst="roundRect">
            <a:avLst>
              <a:gd name="adj" fmla="val 1042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2"/>
          <p:cNvSpPr/>
          <p:nvPr/>
        </p:nvSpPr>
        <p:spPr>
          <a:xfrm rot="180000">
            <a:off x="7200900" y="1884790"/>
            <a:ext cx="1828800" cy="2286000"/>
          </a:xfrm>
          <a:prstGeom prst="roundRect">
            <a:avLst>
              <a:gd name="adj" fmla="val 1042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3"/>
          <p:cNvSpPr txBox="1"/>
          <p:nvPr/>
        </p:nvSpPr>
        <p:spPr>
          <a:xfrm rot="18900000">
            <a:off x="7601407" y="2875085"/>
            <a:ext cx="102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>
                    <a:alpha val="7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OLD REPORT</a:t>
            </a:r>
            <a:endParaRPr lang="en-US" sz="1200" dirty="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9"/>
          <a:srcRect l="-14" r="-14"/>
          <a:stretch/>
        </p:blipFill>
        <p:spPr>
          <a:xfrm rot="21480000">
            <a:off x="7342632" y="1369068"/>
            <a:ext cx="2384755" cy="2935224"/>
          </a:xfrm>
          <a:prstGeom prst="rect">
            <a:avLst/>
          </a:prstGeom>
        </p:spPr>
      </p:pic>
      <p:sp>
        <p:nvSpPr>
          <p:cNvPr id="33" name="Shape 24"/>
          <p:cNvSpPr/>
          <p:nvPr/>
        </p:nvSpPr>
        <p:spPr>
          <a:xfrm>
            <a:off x="7549286" y="1602240"/>
            <a:ext cx="1143000" cy="161849"/>
          </a:xfrm>
          <a:prstGeom prst="roundRect">
            <a:avLst>
              <a:gd name="adj" fmla="val 66467"/>
            </a:avLst>
          </a:prstGeom>
          <a:solidFill>
            <a:srgbClr val="33415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0"/>
          <a:srcRect l="-137" r="-137"/>
          <a:stretch/>
        </p:blipFill>
        <p:spPr>
          <a:xfrm>
            <a:off x="7559345" y="1914051"/>
            <a:ext cx="945490" cy="108814"/>
          </a:xfrm>
          <a:prstGeom prst="rect">
            <a:avLst/>
          </a:prstGeom>
        </p:spPr>
      </p:pic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11"/>
          <a:srcRect l="-133" r="-133"/>
          <a:stretch/>
        </p:blipFill>
        <p:spPr>
          <a:xfrm>
            <a:off x="7565746" y="2093273"/>
            <a:ext cx="709574" cy="100584"/>
          </a:xfrm>
          <a:prstGeom prst="rect">
            <a:avLst/>
          </a:prstGeom>
        </p:spPr>
      </p:pic>
      <p:pic>
        <p:nvPicPr>
          <p:cNvPr id="36" name="Image 9" descr="preencoded.png"/>
          <p:cNvPicPr>
            <a:picLocks noChangeAspect="1"/>
          </p:cNvPicPr>
          <p:nvPr/>
        </p:nvPicPr>
        <p:blipFill>
          <a:blip r:embed="rId12"/>
          <a:srcRect l="-135" r="-135"/>
          <a:stretch/>
        </p:blipFill>
        <p:spPr>
          <a:xfrm>
            <a:off x="7572146" y="2261523"/>
            <a:ext cx="788213" cy="103327"/>
          </a:xfrm>
          <a:prstGeom prst="rect">
            <a:avLst/>
          </a:prstGeom>
        </p:spPr>
      </p:pic>
      <p:sp>
        <p:nvSpPr>
          <p:cNvPr id="37" name="Shape 25"/>
          <p:cNvSpPr/>
          <p:nvPr/>
        </p:nvSpPr>
        <p:spPr>
          <a:xfrm>
            <a:off x="8816645" y="1881132"/>
            <a:ext cx="657454" cy="638251"/>
          </a:xfrm>
          <a:prstGeom prst="roundRect">
            <a:avLst>
              <a:gd name="adj" fmla="val 8553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26"/>
          <p:cNvSpPr/>
          <p:nvPr/>
        </p:nvSpPr>
        <p:spPr>
          <a:xfrm>
            <a:off x="7586777" y="2641913"/>
            <a:ext cx="1904695" cy="638251"/>
          </a:xfrm>
          <a:prstGeom prst="roundRect">
            <a:avLst>
              <a:gd name="adj" fmla="val 4277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27"/>
          <p:cNvSpPr/>
          <p:nvPr/>
        </p:nvSpPr>
        <p:spPr>
          <a:xfrm>
            <a:off x="7645298" y="3026875"/>
            <a:ext cx="371246" cy="209398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28"/>
          <p:cNvSpPr/>
          <p:nvPr/>
        </p:nvSpPr>
        <p:spPr>
          <a:xfrm>
            <a:off x="8047634" y="2918062"/>
            <a:ext cx="371246" cy="30449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29"/>
          <p:cNvSpPr/>
          <p:nvPr/>
        </p:nvSpPr>
        <p:spPr>
          <a:xfrm>
            <a:off x="8449970" y="2808334"/>
            <a:ext cx="371246" cy="400507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30"/>
          <p:cNvSpPr/>
          <p:nvPr/>
        </p:nvSpPr>
        <p:spPr>
          <a:xfrm>
            <a:off x="8852306" y="2698606"/>
            <a:ext cx="381305" cy="495605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3" name="Image 10" descr="preencoded.png"/>
          <p:cNvPicPr>
            <a:picLocks noChangeAspect="1"/>
          </p:cNvPicPr>
          <p:nvPr/>
        </p:nvPicPr>
        <p:blipFill>
          <a:blip r:embed="rId13"/>
          <a:srcRect l="-81" r="-81"/>
          <a:stretch/>
        </p:blipFill>
        <p:spPr>
          <a:xfrm>
            <a:off x="7611466" y="3356059"/>
            <a:ext cx="1887322" cy="141732"/>
          </a:xfrm>
          <a:prstGeom prst="rect">
            <a:avLst/>
          </a:prstGeom>
        </p:spPr>
      </p:pic>
      <p:pic>
        <p:nvPicPr>
          <p:cNvPr id="44" name="Image 11" descr="preencoded.png"/>
          <p:cNvPicPr>
            <a:picLocks noChangeAspect="1"/>
          </p:cNvPicPr>
          <p:nvPr/>
        </p:nvPicPr>
        <p:blipFill>
          <a:blip r:embed="rId14"/>
          <a:srcRect l="-104" r="-104"/>
          <a:stretch/>
        </p:blipFill>
        <p:spPr>
          <a:xfrm>
            <a:off x="7616952" y="3549912"/>
            <a:ext cx="1259129" cy="119786"/>
          </a:xfrm>
          <a:prstGeom prst="rect">
            <a:avLst/>
          </a:prstGeom>
        </p:spPr>
      </p:pic>
      <p:pic>
        <p:nvPicPr>
          <p:cNvPr id="45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5495" y="3313997"/>
            <a:ext cx="1591056" cy="571500"/>
          </a:xfrm>
          <a:prstGeom prst="rect">
            <a:avLst/>
          </a:prstGeom>
        </p:spPr>
      </p:pic>
      <p:sp>
        <p:nvSpPr>
          <p:cNvPr id="46" name="Text 31"/>
          <p:cNvSpPr/>
          <p:nvPr/>
        </p:nvSpPr>
        <p:spPr>
          <a:xfrm rot="20700000">
            <a:off x="8305495" y="3313997"/>
            <a:ext cx="1591056" cy="571500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10B981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0B98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ADOPTED</a:t>
            </a:r>
            <a:endParaRPr lang="en-US" sz="1800" dirty="0"/>
          </a:p>
        </p:txBody>
      </p:sp>
      <p:pic>
        <p:nvPicPr>
          <p:cNvPr id="47" name="Image 13" descr="preencoded.png"/>
          <p:cNvPicPr>
            <a:picLocks noChangeAspect="1"/>
          </p:cNvPicPr>
          <p:nvPr/>
        </p:nvPicPr>
        <p:blipFill>
          <a:blip r:embed="rId16"/>
          <a:srcRect l="-743" r="-743"/>
          <a:stretch/>
        </p:blipFill>
        <p:spPr>
          <a:xfrm>
            <a:off x="7353605" y="2661115"/>
            <a:ext cx="304495" cy="342900"/>
          </a:xfrm>
          <a:prstGeom prst="rect">
            <a:avLst/>
          </a:prstGeom>
        </p:spPr>
      </p:pic>
      <p:sp>
        <p:nvSpPr>
          <p:cNvPr id="49" name="Text 33"/>
          <p:cNvSpPr txBox="1"/>
          <p:nvPr/>
        </p:nvSpPr>
        <p:spPr>
          <a:xfrm>
            <a:off x="1434131" y="638393"/>
            <a:ext cx="1823876" cy="144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45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Success Example</a:t>
            </a:r>
            <a:endParaRPr lang="en-US" sz="1200" dirty="0"/>
          </a:p>
        </p:txBody>
      </p:sp>
      <p:sp>
        <p:nvSpPr>
          <p:cNvPr id="50" name="Text 34"/>
          <p:cNvSpPr txBox="1"/>
          <p:nvPr/>
        </p:nvSpPr>
        <p:spPr>
          <a:xfrm>
            <a:off x="5191049" y="315050"/>
            <a:ext cx="4053535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 One-Page Report </a:t>
            </a:r>
            <a:endParaRPr lang="en-US" sz="2700" dirty="0"/>
          </a:p>
          <a:p>
            <a:pPr marL="0" indent="0" algn="l">
              <a:buNone/>
            </a:pPr>
            <a:r>
              <a:rPr lang="en-US" sz="2700" b="1" kern="0" spc="-67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That Changed a Policy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10598" y="0"/>
            <a:ext cx="2381098" cy="238109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2191695" cy="9528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0" y="933602"/>
            <a:ext cx="12191695" cy="19202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571500" y="161849"/>
            <a:ext cx="972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Takeaways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571500" y="390449"/>
            <a:ext cx="693206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Lessons from the Case Studies</a:t>
            </a:r>
            <a:endParaRPr lang="en-US" sz="2700" dirty="0"/>
          </a:p>
        </p:txBody>
      </p:sp>
      <p:sp>
        <p:nvSpPr>
          <p:cNvPr id="9" name="Shape 6"/>
          <p:cNvSpPr/>
          <p:nvPr/>
        </p:nvSpPr>
        <p:spPr>
          <a:xfrm>
            <a:off x="571500" y="1429207"/>
            <a:ext cx="5238598" cy="4953305"/>
          </a:xfrm>
          <a:prstGeom prst="roundRect">
            <a:avLst>
              <a:gd name="adj" fmla="val 568"/>
            </a:avLst>
          </a:prstGeom>
          <a:solidFill>
            <a:srgbClr val="E3F2FD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71500" y="1429207"/>
            <a:ext cx="57607" cy="4953305"/>
          </a:xfrm>
          <a:prstGeom prst="roundRect">
            <a:avLst>
              <a:gd name="adj" fmla="val 48840"/>
            </a:avLst>
          </a:prstGeom>
          <a:solidFill>
            <a:srgbClr val="00BCD4"/>
          </a:solidFill>
          <a:ln w="12700">
            <a:solidFill>
              <a:srgbClr val="00BCD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914400" y="1714500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7046" y="1857146"/>
            <a:ext cx="190195" cy="190195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412" y="1933956"/>
            <a:ext cx="1086307" cy="2286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439412" y="1933956"/>
            <a:ext cx="10863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INTEGRITY</a:t>
            </a:r>
            <a:endParaRPr lang="en-US" sz="900" dirty="0"/>
          </a:p>
        </p:txBody>
      </p:sp>
      <p:sp>
        <p:nvSpPr>
          <p:cNvPr id="15" name="Text 10"/>
          <p:cNvSpPr txBox="1"/>
          <p:nvPr/>
        </p:nvSpPr>
        <p:spPr>
          <a:xfrm>
            <a:off x="914400" y="2533802"/>
            <a:ext cx="47247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Evidence Quality</a:t>
            </a:r>
            <a:endParaRPr lang="en-US" sz="18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4400" y="3105302"/>
            <a:ext cx="237744" cy="190195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295705" y="3066898"/>
            <a:ext cx="4343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Relevance</a:t>
            </a:r>
            <a:endParaRPr lang="en-US" sz="1300" dirty="0"/>
          </a:p>
        </p:txBody>
      </p:sp>
      <p:sp>
        <p:nvSpPr>
          <p:cNvPr id="18" name="Text 12"/>
          <p:cNvSpPr txBox="1"/>
          <p:nvPr/>
        </p:nvSpPr>
        <p:spPr>
          <a:xfrm>
            <a:off x="1295705" y="3372307"/>
            <a:ext cx="43059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Context is everything. Avoid "copy-paste" reporting where data is presented without verifying if it applies to your specific audience or problem.</a:t>
            </a:r>
            <a:endParaRPr lang="en-US" sz="10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14400" y="4209898"/>
            <a:ext cx="190195" cy="190195"/>
          </a:xfrm>
          <a:prstGeom prst="rect">
            <a:avLst/>
          </a:prstGeom>
        </p:spPr>
      </p:pic>
      <p:sp>
        <p:nvSpPr>
          <p:cNvPr id="20" name="Text 13"/>
          <p:cNvSpPr txBox="1"/>
          <p:nvPr/>
        </p:nvSpPr>
        <p:spPr>
          <a:xfrm>
            <a:off x="1248156" y="4172407"/>
            <a:ext cx="43918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Check for Bias</a:t>
            </a:r>
            <a:endParaRPr lang="en-US" sz="1300" dirty="0"/>
          </a:p>
        </p:txBody>
      </p:sp>
      <p:sp>
        <p:nvSpPr>
          <p:cNvPr id="21" name="Text 14"/>
          <p:cNvSpPr txBox="1"/>
          <p:nvPr/>
        </p:nvSpPr>
        <p:spPr>
          <a:xfrm>
            <a:off x="1248156" y="4476902"/>
            <a:ext cx="43534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Always validate sample sizes and representativeness before drawing conclusions. Small or skewed samples lead to wrong decisions.</a:t>
            </a:r>
            <a:endParaRPr lang="en-US" sz="1000" dirty="0"/>
          </a:p>
        </p:txBody>
      </p:sp>
      <p:sp>
        <p:nvSpPr>
          <p:cNvPr id="22" name="Shape 15"/>
          <p:cNvSpPr/>
          <p:nvPr/>
        </p:nvSpPr>
        <p:spPr>
          <a:xfrm>
            <a:off x="914400" y="5743346"/>
            <a:ext cx="461040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6"/>
          <p:cNvSpPr txBox="1"/>
          <p:nvPr/>
        </p:nvSpPr>
        <p:spPr>
          <a:xfrm>
            <a:off x="1123798" y="5905195"/>
            <a:ext cx="45153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Avoid the "Wrong Conclusion" trap </a:t>
            </a:r>
            <a:endParaRPr lang="en-US" sz="10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14400" y="5934456"/>
            <a:ext cx="133502" cy="133502"/>
          </a:xfrm>
          <a:prstGeom prst="rect">
            <a:avLst/>
          </a:prstGeom>
        </p:spPr>
      </p:pic>
      <p:sp>
        <p:nvSpPr>
          <p:cNvPr id="25" name="Shape 17"/>
          <p:cNvSpPr/>
          <p:nvPr/>
        </p:nvSpPr>
        <p:spPr>
          <a:xfrm>
            <a:off x="6381598" y="1429207"/>
            <a:ext cx="5238598" cy="4953305"/>
          </a:xfrm>
          <a:prstGeom prst="roundRect">
            <a:avLst>
              <a:gd name="adj" fmla="val 568"/>
            </a:avLst>
          </a:prstGeom>
          <a:solidFill>
            <a:srgbClr val="E8F5E9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18"/>
          <p:cNvSpPr/>
          <p:nvPr/>
        </p:nvSpPr>
        <p:spPr>
          <a:xfrm>
            <a:off x="6381598" y="1429207"/>
            <a:ext cx="57607" cy="4953305"/>
          </a:xfrm>
          <a:prstGeom prst="roundRect">
            <a:avLst>
              <a:gd name="adj" fmla="val 48840"/>
            </a:avLst>
          </a:prstGeom>
          <a:solidFill>
            <a:srgbClr val="4CAF50"/>
          </a:solidFill>
          <a:ln w="12700">
            <a:solidFill>
              <a:srgbClr val="4CAF5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19"/>
          <p:cNvSpPr/>
          <p:nvPr/>
        </p:nvSpPr>
        <p:spPr>
          <a:xfrm>
            <a:off x="6724498" y="1714500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43370" y="1857146"/>
            <a:ext cx="237744" cy="190195"/>
          </a:xfrm>
          <a:prstGeom prst="rect">
            <a:avLst/>
          </a:prstGeom>
        </p:spPr>
      </p:pic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5210" y="1933956"/>
            <a:ext cx="1200607" cy="228600"/>
          </a:xfrm>
          <a:prstGeom prst="rect">
            <a:avLst/>
          </a:prstGeom>
        </p:spPr>
      </p:pic>
      <p:sp>
        <p:nvSpPr>
          <p:cNvPr id="30" name="Text 20"/>
          <p:cNvSpPr/>
          <p:nvPr/>
        </p:nvSpPr>
        <p:spPr>
          <a:xfrm>
            <a:off x="10135210" y="1933956"/>
            <a:ext cx="12006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4785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CLARITY &amp; IMPACT</a:t>
            </a:r>
            <a:endParaRPr lang="en-US" sz="900" dirty="0"/>
          </a:p>
        </p:txBody>
      </p:sp>
      <p:sp>
        <p:nvSpPr>
          <p:cNvPr id="31" name="Text 21"/>
          <p:cNvSpPr txBox="1"/>
          <p:nvPr/>
        </p:nvSpPr>
        <p:spPr>
          <a:xfrm>
            <a:off x="6724498" y="2533802"/>
            <a:ext cx="47247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Communication Quality</a:t>
            </a:r>
            <a:endParaRPr lang="en-US" sz="1800" dirty="0"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724498" y="3105302"/>
            <a:ext cx="190195" cy="190195"/>
          </a:xfrm>
          <a:prstGeom prst="rect">
            <a:avLst/>
          </a:prstGeom>
        </p:spPr>
      </p:pic>
      <p:sp>
        <p:nvSpPr>
          <p:cNvPr id="33" name="Text 22"/>
          <p:cNvSpPr txBox="1"/>
          <p:nvPr/>
        </p:nvSpPr>
        <p:spPr>
          <a:xfrm>
            <a:off x="7058254" y="3066898"/>
            <a:ext cx="43918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 for Scanning</a:t>
            </a:r>
            <a:endParaRPr lang="en-US" sz="1300" dirty="0"/>
          </a:p>
        </p:txBody>
      </p:sp>
      <p:sp>
        <p:nvSpPr>
          <p:cNvPr id="34" name="Text 23"/>
          <p:cNvSpPr txBox="1"/>
          <p:nvPr/>
        </p:nvSpPr>
        <p:spPr>
          <a:xfrm>
            <a:off x="7058254" y="3372307"/>
            <a:ext cx="43534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clear headings, bullet points, and visual hierarchy. Decision-makers should be able to grasp the main point in seconds.</a:t>
            </a:r>
            <a:endParaRPr lang="en-US" sz="1000" dirty="0"/>
          </a:p>
        </p:txBody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724498" y="4019702"/>
            <a:ext cx="237744" cy="190195"/>
          </a:xfrm>
          <a:prstGeom prst="rect">
            <a:avLst/>
          </a:prstGeom>
        </p:spPr>
      </p:pic>
      <p:sp>
        <p:nvSpPr>
          <p:cNvPr id="36" name="Text 24"/>
          <p:cNvSpPr txBox="1"/>
          <p:nvPr/>
        </p:nvSpPr>
        <p:spPr>
          <a:xfrm>
            <a:off x="7105802" y="3981298"/>
            <a:ext cx="4343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 the Dots</a:t>
            </a:r>
            <a:endParaRPr lang="en-US" sz="1300" dirty="0"/>
          </a:p>
        </p:txBody>
      </p:sp>
      <p:sp>
        <p:nvSpPr>
          <p:cNvPr id="37" name="Text 25"/>
          <p:cNvSpPr txBox="1"/>
          <p:nvPr/>
        </p:nvSpPr>
        <p:spPr>
          <a:xfrm>
            <a:off x="7105802" y="4286707"/>
            <a:ext cx="4305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Directly tie your recommendations to your findings. The path from "What we found" to "What we should do" must be unbreakable.</a:t>
            </a:r>
            <a:endParaRPr lang="en-US" sz="1000" dirty="0"/>
          </a:p>
        </p:txBody>
      </p:sp>
      <p:sp>
        <p:nvSpPr>
          <p:cNvPr id="38" name="Shape 26"/>
          <p:cNvSpPr/>
          <p:nvPr/>
        </p:nvSpPr>
        <p:spPr>
          <a:xfrm>
            <a:off x="6724498" y="5743346"/>
            <a:ext cx="4610405" cy="9144"/>
          </a:xfrm>
          <a:prstGeom prst="rect">
            <a:avLst/>
          </a:prstGeom>
          <a:solidFill>
            <a:srgbClr val="A7F3D0"/>
          </a:solidFill>
          <a:ln w="12700">
            <a:solidFill>
              <a:srgbClr val="A7F3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27"/>
          <p:cNvSpPr txBox="1"/>
          <p:nvPr/>
        </p:nvSpPr>
        <p:spPr>
          <a:xfrm>
            <a:off x="6933895" y="5905195"/>
            <a:ext cx="45153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4785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Follow the "Finding → Meaning → Action" pattern </a:t>
            </a:r>
            <a:endParaRPr lang="en-US" sz="1000" dirty="0"/>
          </a:p>
        </p:txBody>
      </p:sp>
      <p:pic>
        <p:nvPicPr>
          <p:cNvPr id="40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724498" y="5934456"/>
            <a:ext cx="133502" cy="133502"/>
          </a:xfrm>
          <a:prstGeom prst="rect">
            <a:avLst/>
          </a:prstGeom>
        </p:spPr>
      </p:pic>
      <p:sp>
        <p:nvSpPr>
          <p:cNvPr id="41" name="Text 28"/>
          <p:cNvSpPr txBox="1"/>
          <p:nvPr/>
        </p:nvSpPr>
        <p:spPr>
          <a:xfrm>
            <a:off x="571500" y="6495898"/>
            <a:ext cx="341162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7: Reports, Research, and Data-Driven Writing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10598" y="4476902"/>
            <a:ext cx="2381098" cy="238109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1561795"/>
            <a:ext cx="12191695" cy="19202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543154" y="381305"/>
            <a:ext cx="10195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Workbook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571500" y="685800"/>
            <a:ext cx="45820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Practice Activities</a:t>
            </a:r>
            <a:endParaRPr lang="en-US" sz="2700" dirty="0"/>
          </a:p>
        </p:txBody>
      </p:sp>
      <p:sp>
        <p:nvSpPr>
          <p:cNvPr id="9" name="Text 5"/>
          <p:cNvSpPr txBox="1"/>
          <p:nvPr/>
        </p:nvSpPr>
        <p:spPr>
          <a:xfrm>
            <a:off x="571500" y="1143000"/>
            <a:ext cx="50776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 the concepts of data-driven writing and interpretation.</a:t>
            </a:r>
            <a:endParaRPr lang="en-US" sz="1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277295" y="1004926"/>
            <a:ext cx="342900" cy="342900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/>
          <a:srcRect t="-3" b="-3"/>
          <a:stretch/>
        </p:blipFill>
        <p:spPr>
          <a:xfrm>
            <a:off x="571500" y="1962302"/>
            <a:ext cx="5333695" cy="5143500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875995" y="2266798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00BCD4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8"/>
          <a:srcRect l="-133" r="-133"/>
          <a:stretch/>
        </p:blipFill>
        <p:spPr>
          <a:xfrm>
            <a:off x="1028700" y="2391156"/>
            <a:ext cx="171907" cy="228600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875995" y="2933395"/>
            <a:ext cx="48390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Executive Summary Drafting</a:t>
            </a:r>
            <a:endParaRPr lang="en-US" sz="1500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9"/>
          <a:srcRect t="-7" b="-7"/>
          <a:stretch/>
        </p:blipFill>
        <p:spPr>
          <a:xfrm>
            <a:off x="875995" y="3419856"/>
            <a:ext cx="4724705" cy="909828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1057046" y="3562502"/>
            <a:ext cx="4515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Scenario</a:t>
            </a:r>
            <a:endParaRPr lang="en-US" sz="900" dirty="0"/>
          </a:p>
        </p:txBody>
      </p:sp>
      <p:sp>
        <p:nvSpPr>
          <p:cNvPr id="17" name="Text 9"/>
          <p:cNvSpPr txBox="1"/>
          <p:nvPr/>
        </p:nvSpPr>
        <p:spPr>
          <a:xfrm>
            <a:off x="1057046" y="3752698"/>
            <a:ext cx="44769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 need to recommend a new coffee vendor for the office breakroom. You have tasted samples and compared prices.</a:t>
            </a:r>
            <a:endParaRPr lang="en-US" sz="1000" dirty="0"/>
          </a:p>
        </p:txBody>
      </p:sp>
      <p:sp>
        <p:nvSpPr>
          <p:cNvPr id="18" name="Text 10"/>
          <p:cNvSpPr txBox="1"/>
          <p:nvPr/>
        </p:nvSpPr>
        <p:spPr>
          <a:xfrm>
            <a:off x="1085393" y="4472330"/>
            <a:ext cx="46296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Your Task</a:t>
            </a:r>
            <a:endParaRPr lang="en-US" sz="10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75995" y="4497934"/>
            <a:ext cx="133502" cy="133502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875995" y="4700930"/>
            <a:ext cx="48006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Draft a 3-sentence executive summary stating the purpose, key evidence, and your actionable recommendation.</a:t>
            </a:r>
            <a:endParaRPr lang="en-US" sz="1000" dirty="0"/>
          </a:p>
        </p:txBody>
      </p:sp>
      <p:sp>
        <p:nvSpPr>
          <p:cNvPr id="21" name="Shape 12"/>
          <p:cNvSpPr/>
          <p:nvPr/>
        </p:nvSpPr>
        <p:spPr>
          <a:xfrm>
            <a:off x="875995" y="5705856"/>
            <a:ext cx="4724705" cy="1095451"/>
          </a:xfrm>
          <a:prstGeom prst="roundRect">
            <a:avLst>
              <a:gd name="adj" fmla="val 5807"/>
            </a:avLst>
          </a:prstGeom>
          <a:solidFill>
            <a:srgbClr val="F8FAFC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3"/>
          <p:cNvSpPr txBox="1"/>
          <p:nvPr/>
        </p:nvSpPr>
        <p:spPr>
          <a:xfrm>
            <a:off x="1086307" y="5915254"/>
            <a:ext cx="44202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Draft your response here:</a:t>
            </a:r>
            <a:endParaRPr lang="en-US" sz="9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1"/>
          <a:srcRect l="-2078" r="-2078"/>
          <a:stretch/>
        </p:blipFill>
        <p:spPr>
          <a:xfrm>
            <a:off x="1086307" y="6181344"/>
            <a:ext cx="4304995" cy="9144"/>
          </a:xfrm>
          <a:prstGeom prst="rect">
            <a:avLst/>
          </a:prstGeom>
        </p:spPr>
      </p:pic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rcRect l="-2078" r="-2078"/>
          <a:stretch/>
        </p:blipFill>
        <p:spPr>
          <a:xfrm>
            <a:off x="1086307" y="6381598"/>
            <a:ext cx="4304995" cy="9144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1"/>
          <a:srcRect l="-2078" r="-2078"/>
          <a:stretch/>
        </p:blipFill>
        <p:spPr>
          <a:xfrm>
            <a:off x="1086307" y="6581851"/>
            <a:ext cx="4304995" cy="9144"/>
          </a:xfrm>
          <a:prstGeom prst="rect">
            <a:avLst/>
          </a:prstGeom>
        </p:spPr>
      </p:pic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2"/>
          <a:srcRect t="-3" b="-3"/>
          <a:stretch/>
        </p:blipFill>
        <p:spPr>
          <a:xfrm>
            <a:off x="6286500" y="1962302"/>
            <a:ext cx="5333695" cy="5143500"/>
          </a:xfrm>
          <a:prstGeom prst="rect">
            <a:avLst/>
          </a:prstGeom>
        </p:spPr>
      </p:pic>
      <p:sp>
        <p:nvSpPr>
          <p:cNvPr id="27" name="Shape 14"/>
          <p:cNvSpPr/>
          <p:nvPr/>
        </p:nvSpPr>
        <p:spPr>
          <a:xfrm>
            <a:off x="6590995" y="2266798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F9800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715354" y="2391156"/>
            <a:ext cx="228600" cy="228600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6590995" y="2933395"/>
            <a:ext cx="48390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Interpretation</a:t>
            </a:r>
            <a:endParaRPr lang="en-US" sz="1500" dirty="0"/>
          </a:p>
        </p:txBody>
      </p:sp>
      <p:pic>
        <p:nvPicPr>
          <p:cNvPr id="30" name="Image 12" descr="preencoded.png"/>
          <p:cNvPicPr>
            <a:picLocks noChangeAspect="1"/>
          </p:cNvPicPr>
          <p:nvPr/>
        </p:nvPicPr>
        <p:blipFill>
          <a:blip r:embed="rId14"/>
          <a:srcRect l="-8" r="-8"/>
          <a:stretch/>
        </p:blipFill>
        <p:spPr>
          <a:xfrm>
            <a:off x="6590995" y="3419856"/>
            <a:ext cx="4724705" cy="1580998"/>
          </a:xfrm>
          <a:prstGeom prst="rect">
            <a:avLst/>
          </a:prstGeom>
        </p:spPr>
      </p:pic>
      <p:sp>
        <p:nvSpPr>
          <p:cNvPr id="31" name="Text 16"/>
          <p:cNvSpPr txBox="1"/>
          <p:nvPr/>
        </p:nvSpPr>
        <p:spPr>
          <a:xfrm>
            <a:off x="6772046" y="3562502"/>
            <a:ext cx="4515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Data</a:t>
            </a:r>
            <a:endParaRPr lang="en-US" sz="900" dirty="0"/>
          </a:p>
        </p:txBody>
      </p:sp>
      <p:sp>
        <p:nvSpPr>
          <p:cNvPr id="32" name="Shape 17"/>
          <p:cNvSpPr/>
          <p:nvPr/>
        </p:nvSpPr>
        <p:spPr>
          <a:xfrm>
            <a:off x="6772046" y="3905402"/>
            <a:ext cx="2104949" cy="761695"/>
          </a:xfrm>
          <a:prstGeom prst="roundRect">
            <a:avLst>
              <a:gd name="adj" fmla="val 1200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18"/>
          <p:cNvSpPr txBox="1"/>
          <p:nvPr/>
        </p:nvSpPr>
        <p:spPr>
          <a:xfrm>
            <a:off x="6886346" y="4058107"/>
            <a:ext cx="18772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July Sales</a:t>
            </a:r>
            <a:endParaRPr lang="en-US" sz="900" dirty="0"/>
          </a:p>
        </p:txBody>
      </p:sp>
      <p:sp>
        <p:nvSpPr>
          <p:cNvPr id="34" name="Text 19"/>
          <p:cNvSpPr txBox="1"/>
          <p:nvPr/>
        </p:nvSpPr>
        <p:spPr>
          <a:xfrm>
            <a:off x="7771486" y="4248302"/>
            <a:ext cx="103052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EF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5%</a:t>
            </a:r>
            <a:endParaRPr lang="en-US" sz="1500" dirty="0"/>
          </a:p>
        </p:txBody>
      </p:sp>
      <p:pic>
        <p:nvPicPr>
          <p:cNvPr id="35" name="Image 13" descr="preencoded.png"/>
          <p:cNvPicPr>
            <a:picLocks noChangeAspect="1"/>
          </p:cNvPicPr>
          <p:nvPr/>
        </p:nvPicPr>
        <p:blipFill>
          <a:blip r:embed="rId15"/>
          <a:srcRect l="-133" r="-133"/>
          <a:stretch/>
        </p:blipFill>
        <p:spPr>
          <a:xfrm>
            <a:off x="7597750" y="4347972"/>
            <a:ext cx="85954" cy="114300"/>
          </a:xfrm>
          <a:prstGeom prst="rect">
            <a:avLst/>
          </a:prstGeom>
        </p:spPr>
      </p:pic>
      <p:sp>
        <p:nvSpPr>
          <p:cNvPr id="36" name="Shape 20"/>
          <p:cNvSpPr/>
          <p:nvPr/>
        </p:nvSpPr>
        <p:spPr>
          <a:xfrm>
            <a:off x="9068105" y="3905402"/>
            <a:ext cx="2104949" cy="761695"/>
          </a:xfrm>
          <a:prstGeom prst="roundRect">
            <a:avLst>
              <a:gd name="adj" fmla="val 1200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21"/>
          <p:cNvSpPr txBox="1"/>
          <p:nvPr/>
        </p:nvSpPr>
        <p:spPr>
          <a:xfrm>
            <a:off x="9182405" y="4058107"/>
            <a:ext cx="18772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August Sales</a:t>
            </a:r>
            <a:endParaRPr lang="en-US" sz="900" dirty="0"/>
          </a:p>
        </p:txBody>
      </p:sp>
      <p:sp>
        <p:nvSpPr>
          <p:cNvPr id="38" name="Text 22"/>
          <p:cNvSpPr txBox="1"/>
          <p:nvPr/>
        </p:nvSpPr>
        <p:spPr>
          <a:xfrm>
            <a:off x="10011766" y="4248302"/>
            <a:ext cx="108539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596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10%</a:t>
            </a:r>
            <a:endParaRPr lang="en-US" sz="1500" dirty="0"/>
          </a:p>
        </p:txBody>
      </p:sp>
      <p:pic>
        <p:nvPicPr>
          <p:cNvPr id="39" name="Image 14" descr="preencoded.png"/>
          <p:cNvPicPr>
            <a:picLocks noChangeAspect="1"/>
          </p:cNvPicPr>
          <p:nvPr/>
        </p:nvPicPr>
        <p:blipFill>
          <a:blip r:embed="rId16"/>
          <a:srcRect l="-133" r="-133"/>
          <a:stretch/>
        </p:blipFill>
        <p:spPr>
          <a:xfrm>
            <a:off x="9838944" y="4347972"/>
            <a:ext cx="85954" cy="114300"/>
          </a:xfrm>
          <a:prstGeom prst="rect">
            <a:avLst/>
          </a:prstGeom>
        </p:spPr>
      </p:pic>
      <p:sp>
        <p:nvSpPr>
          <p:cNvPr id="40" name="Text 23"/>
          <p:cNvSpPr txBox="1"/>
          <p:nvPr/>
        </p:nvSpPr>
        <p:spPr>
          <a:xfrm>
            <a:off x="6800393" y="5143500"/>
            <a:ext cx="46296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Your Task</a:t>
            </a:r>
            <a:endParaRPr lang="en-US" sz="1000" dirty="0"/>
          </a:p>
        </p:txBody>
      </p:sp>
      <p:pic>
        <p:nvPicPr>
          <p:cNvPr id="41" name="Image 1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90995" y="5170018"/>
            <a:ext cx="133502" cy="133502"/>
          </a:xfrm>
          <a:prstGeom prst="rect">
            <a:avLst/>
          </a:prstGeom>
        </p:spPr>
      </p:pic>
      <p:sp>
        <p:nvSpPr>
          <p:cNvPr id="42" name="Text 24"/>
          <p:cNvSpPr txBox="1"/>
          <p:nvPr/>
        </p:nvSpPr>
        <p:spPr>
          <a:xfrm>
            <a:off x="6590995" y="5372100"/>
            <a:ext cx="48006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Write one clear sentence interpreting this trend. Avoid just listing numbers; explain the </a:t>
            </a:r>
            <a:r>
              <a:rPr lang="en-US" sz="1000" i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direction</a:t>
            </a: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000" dirty="0"/>
          </a:p>
        </p:txBody>
      </p:sp>
      <p:sp>
        <p:nvSpPr>
          <p:cNvPr id="43" name="Shape 25"/>
          <p:cNvSpPr/>
          <p:nvPr/>
        </p:nvSpPr>
        <p:spPr>
          <a:xfrm>
            <a:off x="6590995" y="5905195"/>
            <a:ext cx="4724705" cy="895198"/>
          </a:xfrm>
          <a:prstGeom prst="roundRect">
            <a:avLst>
              <a:gd name="adj" fmla="val 8693"/>
            </a:avLst>
          </a:prstGeom>
          <a:solidFill>
            <a:srgbClr val="F8FAFC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26"/>
          <p:cNvSpPr txBox="1"/>
          <p:nvPr/>
        </p:nvSpPr>
        <p:spPr>
          <a:xfrm>
            <a:off x="6801307" y="6115507"/>
            <a:ext cx="44202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Draft your interpretation:</a:t>
            </a:r>
            <a:endParaRPr lang="en-US" sz="900" dirty="0"/>
          </a:p>
        </p:txBody>
      </p:sp>
      <p:pic>
        <p:nvPicPr>
          <p:cNvPr id="45" name="Image 16" descr="preencoded.png"/>
          <p:cNvPicPr>
            <a:picLocks noChangeAspect="1"/>
          </p:cNvPicPr>
          <p:nvPr/>
        </p:nvPicPr>
        <p:blipFill>
          <a:blip r:embed="rId11"/>
          <a:srcRect l="-2078" r="-2078"/>
          <a:stretch/>
        </p:blipFill>
        <p:spPr>
          <a:xfrm>
            <a:off x="6801307" y="6381598"/>
            <a:ext cx="4304995" cy="9144"/>
          </a:xfrm>
          <a:prstGeom prst="rect">
            <a:avLst/>
          </a:prstGeom>
        </p:spPr>
      </p:pic>
      <p:pic>
        <p:nvPicPr>
          <p:cNvPr id="46" name="Image 17" descr="preencoded.png"/>
          <p:cNvPicPr>
            <a:picLocks noChangeAspect="1"/>
          </p:cNvPicPr>
          <p:nvPr/>
        </p:nvPicPr>
        <p:blipFill>
          <a:blip r:embed="rId11"/>
          <a:srcRect l="-2078" r="-2078"/>
          <a:stretch/>
        </p:blipFill>
        <p:spPr>
          <a:xfrm>
            <a:off x="6801307" y="6581851"/>
            <a:ext cx="4304995" cy="9144"/>
          </a:xfrm>
          <a:prstGeom prst="rect">
            <a:avLst/>
          </a:prstGeom>
        </p:spPr>
      </p:pic>
      <p:pic>
        <p:nvPicPr>
          <p:cNvPr id="47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1066" y="1837944"/>
            <a:ext cx="1190549" cy="304495"/>
          </a:xfrm>
          <a:prstGeom prst="rect">
            <a:avLst/>
          </a:prstGeom>
        </p:spPr>
      </p:pic>
      <p:sp>
        <p:nvSpPr>
          <p:cNvPr id="48" name="Text 27"/>
          <p:cNvSpPr/>
          <p:nvPr/>
        </p:nvSpPr>
        <p:spPr>
          <a:xfrm>
            <a:off x="4411066" y="1837944"/>
            <a:ext cx="1191463" cy="305410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BCD4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75" dirty="0">
                <a:solidFill>
                  <a:srgbClr val="00BCD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Activity 01</a:t>
            </a:r>
            <a:endParaRPr lang="en-US" sz="900" dirty="0"/>
          </a:p>
        </p:txBody>
      </p:sp>
      <p:pic>
        <p:nvPicPr>
          <p:cNvPr id="49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01377" y="1837944"/>
            <a:ext cx="1218895" cy="304495"/>
          </a:xfrm>
          <a:prstGeom prst="rect">
            <a:avLst/>
          </a:prstGeom>
        </p:spPr>
      </p:pic>
      <p:sp>
        <p:nvSpPr>
          <p:cNvPr id="50" name="Text 28"/>
          <p:cNvSpPr/>
          <p:nvPr/>
        </p:nvSpPr>
        <p:spPr>
          <a:xfrm>
            <a:off x="10101377" y="1837944"/>
            <a:ext cx="1219810" cy="305410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FF9800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75" dirty="0">
                <a:solidFill>
                  <a:srgbClr val="FF98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Activity 02</a:t>
            </a:r>
            <a:endParaRPr lang="en-US" sz="900" dirty="0"/>
          </a:p>
        </p:txBody>
      </p:sp>
      <p:sp>
        <p:nvSpPr>
          <p:cNvPr id="51" name="Text 29"/>
          <p:cNvSpPr txBox="1"/>
          <p:nvPr/>
        </p:nvSpPr>
        <p:spPr>
          <a:xfrm>
            <a:off x="571500" y="6495898"/>
            <a:ext cx="465795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7: Reports, Research, and Data-Driven Writing • Practice Workbook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3905402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896258" y="0"/>
            <a:ext cx="9144" cy="6858000"/>
          </a:xfrm>
          <a:prstGeom prst="rect">
            <a:avLst/>
          </a:prstGeom>
          <a:solidFill>
            <a:srgbClr val="E2E8F0">
              <a:alpha val="80000"/>
            </a:srgbClr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noFill/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476402" y="2334463"/>
            <a:ext cx="3061411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Best 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00BCD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Practices</a:t>
            </a:r>
            <a:endParaRPr lang="en-US" sz="3600" dirty="0"/>
          </a:p>
        </p:txBody>
      </p:sp>
      <p:sp>
        <p:nvSpPr>
          <p:cNvPr id="9" name="Text 6"/>
          <p:cNvSpPr txBox="1"/>
          <p:nvPr/>
        </p:nvSpPr>
        <p:spPr>
          <a:xfrm>
            <a:off x="476402" y="3706063"/>
            <a:ext cx="3020263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Master the art of data-driven writing by following these six core principles for clarity and impact.</a:t>
            </a:r>
            <a:endParaRPr lang="en-US" sz="13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6402" y="6219749"/>
            <a:ext cx="133502" cy="133502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685800" y="6191402"/>
            <a:ext cx="120152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 Key Principles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02" y="476402"/>
            <a:ext cx="1086307" cy="28620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76402" y="476402"/>
            <a:ext cx="1086307" cy="2862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75" dirty="0">
                <a:solidFill>
                  <a:srgbClr val="00838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Guidelines</a:t>
            </a:r>
            <a:endParaRPr lang="en-US" sz="900" dirty="0"/>
          </a:p>
        </p:txBody>
      </p:sp>
      <p:sp>
        <p:nvSpPr>
          <p:cNvPr id="14" name="Shape 9"/>
          <p:cNvSpPr/>
          <p:nvPr/>
        </p:nvSpPr>
        <p:spPr>
          <a:xfrm>
            <a:off x="3901745" y="0"/>
            <a:ext cx="8296351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/>
          <a:srcRect t="-3" b="-3"/>
          <a:stretch/>
        </p:blipFill>
        <p:spPr>
          <a:xfrm>
            <a:off x="4473245" y="666598"/>
            <a:ext cx="3459175" cy="171450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4749394" y="857707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53635" y="961949"/>
            <a:ext cx="171907" cy="171907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5301691" y="857707"/>
            <a:ext cx="250637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Frame the Problem</a:t>
            </a:r>
            <a:endParaRPr lang="en-US" sz="1300" dirty="0"/>
          </a:p>
        </p:txBody>
      </p:sp>
      <p:sp>
        <p:nvSpPr>
          <p:cNvPr id="19" name="Text 12"/>
          <p:cNvSpPr txBox="1"/>
          <p:nvPr/>
        </p:nvSpPr>
        <p:spPr>
          <a:xfrm>
            <a:off x="5301691" y="1177747"/>
            <a:ext cx="2486254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with a clear problem statement and audience need—avoid generic introductions.</a:t>
            </a:r>
            <a:endParaRPr lang="en-US" sz="10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9"/>
          <a:srcRect t="-5" b="-5"/>
          <a:stretch/>
        </p:blipFill>
        <p:spPr>
          <a:xfrm>
            <a:off x="8161020" y="666598"/>
            <a:ext cx="3459175" cy="1714500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8437169" y="857707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541410" y="961949"/>
            <a:ext cx="171907" cy="171907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8989466" y="857707"/>
            <a:ext cx="250637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the Pattern</a:t>
            </a:r>
            <a:endParaRPr lang="en-US" sz="1300" dirty="0"/>
          </a:p>
        </p:txBody>
      </p:sp>
      <p:sp>
        <p:nvSpPr>
          <p:cNvPr id="24" name="Text 15"/>
          <p:cNvSpPr txBox="1"/>
          <p:nvPr/>
        </p:nvSpPr>
        <p:spPr>
          <a:xfrm>
            <a:off x="8989466" y="1177747"/>
            <a:ext cx="2486254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 your logic clearly: Finding → Meaning → Action to deliver value instantly.</a:t>
            </a:r>
            <a:endParaRPr lang="en-US" sz="100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7"/>
          <a:srcRect t="-3" b="-3"/>
          <a:stretch/>
        </p:blipFill>
        <p:spPr>
          <a:xfrm>
            <a:off x="4473245" y="2572207"/>
            <a:ext cx="3459175" cy="1714500"/>
          </a:xfrm>
          <a:prstGeom prst="rect">
            <a:avLst/>
          </a:prstGeom>
        </p:spPr>
      </p:pic>
      <p:sp>
        <p:nvSpPr>
          <p:cNvPr id="26" name="Shape 16"/>
          <p:cNvSpPr/>
          <p:nvPr/>
        </p:nvSpPr>
        <p:spPr>
          <a:xfrm>
            <a:off x="4749394" y="2762402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53635" y="2866644"/>
            <a:ext cx="171907" cy="171907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5301691" y="2762402"/>
            <a:ext cx="250637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Summarize Sources</a:t>
            </a:r>
            <a:endParaRPr lang="en-US" sz="1300" dirty="0"/>
          </a:p>
        </p:txBody>
      </p:sp>
      <p:sp>
        <p:nvSpPr>
          <p:cNvPr id="29" name="Text 18"/>
          <p:cNvSpPr txBox="1"/>
          <p:nvPr/>
        </p:nvSpPr>
        <p:spPr>
          <a:xfrm>
            <a:off x="5301691" y="3082442"/>
            <a:ext cx="2486254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Synthesize evidence in your own words. Cite when needed, but avoid copy-pasting.</a:t>
            </a:r>
            <a:endParaRPr lang="en-US" sz="1000" dirty="0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9"/>
          <a:srcRect t="-5" b="-5"/>
          <a:stretch/>
        </p:blipFill>
        <p:spPr>
          <a:xfrm>
            <a:off x="8161020" y="2572207"/>
            <a:ext cx="3459175" cy="1714500"/>
          </a:xfrm>
          <a:prstGeom prst="rect">
            <a:avLst/>
          </a:prstGeom>
        </p:spPr>
      </p:pic>
      <p:sp>
        <p:nvSpPr>
          <p:cNvPr id="31" name="Shape 19"/>
          <p:cNvSpPr/>
          <p:nvPr/>
        </p:nvSpPr>
        <p:spPr>
          <a:xfrm>
            <a:off x="8437169" y="2762402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541410" y="2866644"/>
            <a:ext cx="171907" cy="171907"/>
          </a:xfrm>
          <a:prstGeom prst="rect">
            <a:avLst/>
          </a:prstGeom>
        </p:spPr>
      </p:pic>
      <p:sp>
        <p:nvSpPr>
          <p:cNvPr id="33" name="Text 20"/>
          <p:cNvSpPr txBox="1"/>
          <p:nvPr/>
        </p:nvSpPr>
        <p:spPr>
          <a:xfrm>
            <a:off x="8989466" y="2762402"/>
            <a:ext cx="250637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Visual Clarity</a:t>
            </a:r>
            <a:endParaRPr lang="en-US" sz="1300" dirty="0"/>
          </a:p>
        </p:txBody>
      </p:sp>
      <p:sp>
        <p:nvSpPr>
          <p:cNvPr id="34" name="Text 21"/>
          <p:cNvSpPr txBox="1"/>
          <p:nvPr/>
        </p:nvSpPr>
        <p:spPr>
          <a:xfrm>
            <a:off x="8989466" y="3082442"/>
            <a:ext cx="2486254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simple, clearly labeled visuals (charts, tables) to support your key data points.</a:t>
            </a:r>
            <a:endParaRPr lang="en-US" sz="1000" dirty="0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7"/>
          <a:srcRect t="-3" b="-3"/>
          <a:stretch/>
        </p:blipFill>
        <p:spPr>
          <a:xfrm>
            <a:off x="4473245" y="4476902"/>
            <a:ext cx="3459175" cy="1714500"/>
          </a:xfrm>
          <a:prstGeom prst="rect">
            <a:avLst/>
          </a:prstGeom>
        </p:spPr>
      </p:pic>
      <p:sp>
        <p:nvSpPr>
          <p:cNvPr id="36" name="Shape 22"/>
          <p:cNvSpPr/>
          <p:nvPr/>
        </p:nvSpPr>
        <p:spPr>
          <a:xfrm>
            <a:off x="4749394" y="4667098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12" descr="preencoded.png"/>
          <p:cNvPicPr>
            <a:picLocks noChangeAspect="1"/>
          </p:cNvPicPr>
          <p:nvPr/>
        </p:nvPicPr>
        <p:blipFill>
          <a:blip r:embed="rId13"/>
          <a:srcRect l="-1064" r="-1064"/>
          <a:stretch/>
        </p:blipFill>
        <p:spPr>
          <a:xfrm>
            <a:off x="4829861" y="4772254"/>
            <a:ext cx="219456" cy="171907"/>
          </a:xfrm>
          <a:prstGeom prst="rect">
            <a:avLst/>
          </a:prstGeom>
        </p:spPr>
      </p:pic>
      <p:sp>
        <p:nvSpPr>
          <p:cNvPr id="38" name="Text 23"/>
          <p:cNvSpPr txBox="1"/>
          <p:nvPr/>
        </p:nvSpPr>
        <p:spPr>
          <a:xfrm>
            <a:off x="5301691" y="4667098"/>
            <a:ext cx="250637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State Limits</a:t>
            </a:r>
            <a:endParaRPr lang="en-US" sz="1300" dirty="0"/>
          </a:p>
        </p:txBody>
      </p:sp>
      <p:sp>
        <p:nvSpPr>
          <p:cNvPr id="39" name="Text 24"/>
          <p:cNvSpPr txBox="1"/>
          <p:nvPr/>
        </p:nvSpPr>
        <p:spPr>
          <a:xfrm>
            <a:off x="5301691" y="4987138"/>
            <a:ext cx="2486254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transparent about risks and limitations. Honest scope builds professional credibility.</a:t>
            </a:r>
            <a:endParaRPr lang="en-US" sz="1000" dirty="0"/>
          </a:p>
        </p:txBody>
      </p:sp>
      <p:pic>
        <p:nvPicPr>
          <p:cNvPr id="40" name="Image 13" descr="preencoded.png"/>
          <p:cNvPicPr>
            <a:picLocks noChangeAspect="1"/>
          </p:cNvPicPr>
          <p:nvPr/>
        </p:nvPicPr>
        <p:blipFill>
          <a:blip r:embed="rId9"/>
          <a:srcRect t="-5" b="-5"/>
          <a:stretch/>
        </p:blipFill>
        <p:spPr>
          <a:xfrm>
            <a:off x="8161020" y="4476902"/>
            <a:ext cx="3459175" cy="1714500"/>
          </a:xfrm>
          <a:prstGeom prst="rect">
            <a:avLst/>
          </a:prstGeom>
        </p:spPr>
      </p:pic>
      <p:sp>
        <p:nvSpPr>
          <p:cNvPr id="41" name="Shape 25"/>
          <p:cNvSpPr/>
          <p:nvPr/>
        </p:nvSpPr>
        <p:spPr>
          <a:xfrm>
            <a:off x="8437169" y="4667098"/>
            <a:ext cx="381305" cy="381305"/>
          </a:xfrm>
          <a:prstGeom prst="roundRect">
            <a:avLst>
              <a:gd name="adj" fmla="val 5995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14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541410" y="4772254"/>
            <a:ext cx="171907" cy="171907"/>
          </a:xfrm>
          <a:prstGeom prst="rect">
            <a:avLst/>
          </a:prstGeom>
        </p:spPr>
      </p:pic>
      <p:sp>
        <p:nvSpPr>
          <p:cNvPr id="43" name="Text 26"/>
          <p:cNvSpPr txBox="1"/>
          <p:nvPr/>
        </p:nvSpPr>
        <p:spPr>
          <a:xfrm>
            <a:off x="8989466" y="4667098"/>
            <a:ext cx="250637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Feasible Action</a:t>
            </a:r>
            <a:endParaRPr lang="en-US" sz="1300" dirty="0"/>
          </a:p>
        </p:txBody>
      </p:sp>
      <p:sp>
        <p:nvSpPr>
          <p:cNvPr id="44" name="Text 27"/>
          <p:cNvSpPr txBox="1"/>
          <p:nvPr/>
        </p:nvSpPr>
        <p:spPr>
          <a:xfrm>
            <a:off x="8989466" y="4987138"/>
            <a:ext cx="2486254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recommendations are specific, realistic, and assigned to a clear owner.</a:t>
            </a:r>
            <a:endParaRPr lang="en-US" sz="1000" dirty="0"/>
          </a:p>
        </p:txBody>
      </p:sp>
      <p:sp>
        <p:nvSpPr>
          <p:cNvPr id="45" name="Text 28"/>
          <p:cNvSpPr txBox="1"/>
          <p:nvPr/>
        </p:nvSpPr>
        <p:spPr>
          <a:xfrm>
            <a:off x="10468966" y="6515100"/>
            <a:ext cx="159837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 • Best Practices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3905402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896258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noFill/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476402" y="2305202"/>
            <a:ext cx="3061411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Report </a:t>
            </a:r>
            <a:endParaRPr lang="en-US" sz="2700" dirty="0"/>
          </a:p>
          <a:p>
            <a:pPr marL="0" indent="0" algn="l">
              <a:buNone/>
            </a:pPr>
            <a:r>
              <a:rPr lang="en-US" sz="27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Checklist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476402" y="3390595"/>
            <a:ext cx="3020263" cy="1114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Before submitting, ensure your report meets these 7 standards to maximize impact and decision-making speed.</a:t>
            </a:r>
            <a:endParaRPr lang="en-US" sz="13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rcRect t="-1100" b="-1100"/>
          <a:stretch/>
        </p:blipFill>
        <p:spPr>
          <a:xfrm>
            <a:off x="476402" y="6219749"/>
            <a:ext cx="114300" cy="133502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666598" y="6191402"/>
            <a:ext cx="133776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Quality Assurance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02" y="485546"/>
            <a:ext cx="1143000" cy="24780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76402" y="485546"/>
            <a:ext cx="114300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75" dirty="0">
                <a:solidFill>
                  <a:srgbClr val="0596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Final Review</a:t>
            </a:r>
            <a:endParaRPr lang="en-US" sz="900" dirty="0"/>
          </a:p>
        </p:txBody>
      </p:sp>
      <p:sp>
        <p:nvSpPr>
          <p:cNvPr id="14" name="Shape 9"/>
          <p:cNvSpPr/>
          <p:nvPr/>
        </p:nvSpPr>
        <p:spPr>
          <a:xfrm>
            <a:off x="3901745" y="0"/>
            <a:ext cx="8296351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/>
          <a:srcRect t="-14" b="-14"/>
          <a:stretch/>
        </p:blipFill>
        <p:spPr>
          <a:xfrm>
            <a:off x="4377233" y="1684325"/>
            <a:ext cx="3592678" cy="758038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4605833" y="1865376"/>
            <a:ext cx="342900" cy="342900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01845" y="1961388"/>
            <a:ext cx="152705" cy="152705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5101438" y="1847088"/>
            <a:ext cx="224942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 Stated</a:t>
            </a:r>
            <a:endParaRPr lang="en-US" sz="1200" dirty="0"/>
          </a:p>
        </p:txBody>
      </p:sp>
      <p:sp>
        <p:nvSpPr>
          <p:cNvPr id="19" name="Text 12"/>
          <p:cNvSpPr txBox="1"/>
          <p:nvPr/>
        </p:nvSpPr>
        <p:spPr>
          <a:xfrm>
            <a:off x="5101438" y="2105863"/>
            <a:ext cx="257312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 goal defined in 1–3 sentences.</a:t>
            </a:r>
            <a:endParaRPr lang="en-US" sz="10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9"/>
          <a:srcRect t="-16" b="-16"/>
          <a:stretch/>
        </p:blipFill>
        <p:spPr>
          <a:xfrm>
            <a:off x="8122615" y="1684325"/>
            <a:ext cx="3592678" cy="758038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8351215" y="1865376"/>
            <a:ext cx="342900" cy="342900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10"/>
          <a:srcRect t="-180" b="-180"/>
          <a:stretch/>
        </p:blipFill>
        <p:spPr>
          <a:xfrm>
            <a:off x="8427110" y="1961388"/>
            <a:ext cx="190195" cy="152705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8846820" y="1847088"/>
            <a:ext cx="235823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Evidence</a:t>
            </a:r>
            <a:endParaRPr lang="en-US" sz="1200" dirty="0"/>
          </a:p>
        </p:txBody>
      </p:sp>
      <p:sp>
        <p:nvSpPr>
          <p:cNvPr id="24" name="Text 15"/>
          <p:cNvSpPr txBox="1"/>
          <p:nvPr/>
        </p:nvSpPr>
        <p:spPr>
          <a:xfrm>
            <a:off x="8846820" y="2105863"/>
            <a:ext cx="269839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Relevant, unbiased, and summarized.</a:t>
            </a:r>
            <a:endParaRPr lang="en-US" sz="100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7"/>
          <a:srcRect t="-14" b="-14"/>
          <a:stretch/>
        </p:blipFill>
        <p:spPr>
          <a:xfrm>
            <a:off x="4377233" y="2595067"/>
            <a:ext cx="3592678" cy="758038"/>
          </a:xfrm>
          <a:prstGeom prst="rect">
            <a:avLst/>
          </a:prstGeom>
        </p:spPr>
      </p:pic>
      <p:sp>
        <p:nvSpPr>
          <p:cNvPr id="26" name="Shape 16"/>
          <p:cNvSpPr/>
          <p:nvPr/>
        </p:nvSpPr>
        <p:spPr>
          <a:xfrm>
            <a:off x="4605833" y="2776118"/>
            <a:ext cx="342900" cy="342900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701845" y="2871216"/>
            <a:ext cx="152705" cy="152705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5101438" y="2756916"/>
            <a:ext cx="241767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Analysis</a:t>
            </a:r>
            <a:endParaRPr lang="en-US" sz="1200" dirty="0"/>
          </a:p>
        </p:txBody>
      </p:sp>
      <p:sp>
        <p:nvSpPr>
          <p:cNvPr id="29" name="Text 18"/>
          <p:cNvSpPr txBox="1"/>
          <p:nvPr/>
        </p:nvSpPr>
        <p:spPr>
          <a:xfrm>
            <a:off x="5101438" y="3015691"/>
            <a:ext cx="276606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Explains implications for the audience.</a:t>
            </a:r>
            <a:endParaRPr lang="en-US" sz="1000" dirty="0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9"/>
          <a:srcRect t="-16" b="-16"/>
          <a:stretch/>
        </p:blipFill>
        <p:spPr>
          <a:xfrm>
            <a:off x="8122615" y="2595067"/>
            <a:ext cx="3592678" cy="758038"/>
          </a:xfrm>
          <a:prstGeom prst="rect">
            <a:avLst/>
          </a:prstGeom>
        </p:spPr>
      </p:pic>
      <p:sp>
        <p:nvSpPr>
          <p:cNvPr id="31" name="Shape 19"/>
          <p:cNvSpPr/>
          <p:nvPr/>
        </p:nvSpPr>
        <p:spPr>
          <a:xfrm>
            <a:off x="8351215" y="2776118"/>
            <a:ext cx="342900" cy="342900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446313" y="2871216"/>
            <a:ext cx="152705" cy="152705"/>
          </a:xfrm>
          <a:prstGeom prst="rect">
            <a:avLst/>
          </a:prstGeom>
        </p:spPr>
      </p:pic>
      <p:sp>
        <p:nvSpPr>
          <p:cNvPr id="33" name="Text 20"/>
          <p:cNvSpPr txBox="1"/>
          <p:nvPr/>
        </p:nvSpPr>
        <p:spPr>
          <a:xfrm>
            <a:off x="8846820" y="2756916"/>
            <a:ext cx="189555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Recommendation</a:t>
            </a:r>
            <a:endParaRPr lang="en-US" sz="1200" dirty="0"/>
          </a:p>
        </p:txBody>
      </p:sp>
      <p:sp>
        <p:nvSpPr>
          <p:cNvPr id="34" name="Text 21"/>
          <p:cNvSpPr txBox="1"/>
          <p:nvPr/>
        </p:nvSpPr>
        <p:spPr>
          <a:xfrm>
            <a:off x="8846820" y="3015691"/>
            <a:ext cx="216529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Clear, specific, and actionable.</a:t>
            </a:r>
            <a:endParaRPr lang="en-US" sz="1000" dirty="0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7"/>
          <a:srcRect t="-14" b="-14"/>
          <a:stretch/>
        </p:blipFill>
        <p:spPr>
          <a:xfrm>
            <a:off x="4377233" y="3504895"/>
            <a:ext cx="3592678" cy="758038"/>
          </a:xfrm>
          <a:prstGeom prst="rect">
            <a:avLst/>
          </a:prstGeom>
        </p:spPr>
      </p:pic>
      <p:sp>
        <p:nvSpPr>
          <p:cNvPr id="36" name="Shape 22"/>
          <p:cNvSpPr/>
          <p:nvPr/>
        </p:nvSpPr>
        <p:spPr>
          <a:xfrm>
            <a:off x="4605833" y="3685946"/>
            <a:ext cx="342900" cy="342900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12" descr="preencoded.png"/>
          <p:cNvPicPr>
            <a:picLocks noChangeAspect="1"/>
          </p:cNvPicPr>
          <p:nvPr/>
        </p:nvPicPr>
        <p:blipFill>
          <a:blip r:embed="rId13"/>
          <a:srcRect l="-33" r="-33"/>
          <a:stretch/>
        </p:blipFill>
        <p:spPr>
          <a:xfrm>
            <a:off x="4691786" y="3781044"/>
            <a:ext cx="171907" cy="152705"/>
          </a:xfrm>
          <a:prstGeom prst="rect">
            <a:avLst/>
          </a:prstGeom>
        </p:spPr>
      </p:pic>
      <p:sp>
        <p:nvSpPr>
          <p:cNvPr id="38" name="Text 23"/>
          <p:cNvSpPr txBox="1"/>
          <p:nvPr/>
        </p:nvSpPr>
        <p:spPr>
          <a:xfrm>
            <a:off x="5101438" y="3666744"/>
            <a:ext cx="217993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</a:t>
            </a:r>
            <a:endParaRPr lang="en-US" sz="1200" dirty="0"/>
          </a:p>
        </p:txBody>
      </p:sp>
      <p:sp>
        <p:nvSpPr>
          <p:cNvPr id="39" name="Text 24"/>
          <p:cNvSpPr txBox="1"/>
          <p:nvPr/>
        </p:nvSpPr>
        <p:spPr>
          <a:xfrm>
            <a:off x="5101438" y="3926434"/>
            <a:ext cx="249448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Outlines timeline, owner, and cost.</a:t>
            </a:r>
            <a:endParaRPr lang="en-US" sz="1000" dirty="0"/>
          </a:p>
        </p:txBody>
      </p:sp>
      <p:pic>
        <p:nvPicPr>
          <p:cNvPr id="40" name="Image 13" descr="preencoded.png"/>
          <p:cNvPicPr>
            <a:picLocks noChangeAspect="1"/>
          </p:cNvPicPr>
          <p:nvPr/>
        </p:nvPicPr>
        <p:blipFill>
          <a:blip r:embed="rId9"/>
          <a:srcRect t="-16" b="-16"/>
          <a:stretch/>
        </p:blipFill>
        <p:spPr>
          <a:xfrm>
            <a:off x="8122615" y="3504895"/>
            <a:ext cx="3592678" cy="758038"/>
          </a:xfrm>
          <a:prstGeom prst="rect">
            <a:avLst/>
          </a:prstGeom>
        </p:spPr>
      </p:pic>
      <p:sp>
        <p:nvSpPr>
          <p:cNvPr id="41" name="Shape 25"/>
          <p:cNvSpPr/>
          <p:nvPr/>
        </p:nvSpPr>
        <p:spPr>
          <a:xfrm>
            <a:off x="8351215" y="3685946"/>
            <a:ext cx="342900" cy="342900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14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446313" y="3781044"/>
            <a:ext cx="152705" cy="152705"/>
          </a:xfrm>
          <a:prstGeom prst="rect">
            <a:avLst/>
          </a:prstGeom>
        </p:spPr>
      </p:pic>
      <p:sp>
        <p:nvSpPr>
          <p:cNvPr id="43" name="Text 26"/>
          <p:cNvSpPr txBox="1"/>
          <p:nvPr/>
        </p:nvSpPr>
        <p:spPr>
          <a:xfrm>
            <a:off x="8846820" y="3666744"/>
            <a:ext cx="276423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Risks &amp; Sources</a:t>
            </a:r>
            <a:endParaRPr lang="en-US" sz="1200" dirty="0"/>
          </a:p>
        </p:txBody>
      </p:sp>
      <p:sp>
        <p:nvSpPr>
          <p:cNvPr id="44" name="Text 27"/>
          <p:cNvSpPr txBox="1"/>
          <p:nvPr/>
        </p:nvSpPr>
        <p:spPr>
          <a:xfrm>
            <a:off x="8846820" y="3926434"/>
            <a:ext cx="31629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Limits acknowledged and citations included.</a:t>
            </a:r>
            <a:endParaRPr lang="en-US" sz="1000" dirty="0"/>
          </a:p>
        </p:txBody>
      </p:sp>
      <p:pic>
        <p:nvPicPr>
          <p:cNvPr id="45" name="Image 15" descr="preencoded.png"/>
          <p:cNvPicPr>
            <a:picLocks noChangeAspect="1"/>
          </p:cNvPicPr>
          <p:nvPr/>
        </p:nvPicPr>
        <p:blipFill>
          <a:blip r:embed="rId15"/>
          <a:srcRect t="-13" b="-13"/>
          <a:stretch/>
        </p:blipFill>
        <p:spPr>
          <a:xfrm>
            <a:off x="4377233" y="4415638"/>
            <a:ext cx="7338060" cy="758038"/>
          </a:xfrm>
          <a:prstGeom prst="rect">
            <a:avLst/>
          </a:prstGeom>
        </p:spPr>
      </p:pic>
      <p:sp>
        <p:nvSpPr>
          <p:cNvPr id="46" name="Shape 28"/>
          <p:cNvSpPr/>
          <p:nvPr/>
        </p:nvSpPr>
        <p:spPr>
          <a:xfrm>
            <a:off x="4605833" y="4596689"/>
            <a:ext cx="342900" cy="342900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7" name="Image 16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701845" y="4691786"/>
            <a:ext cx="152705" cy="152705"/>
          </a:xfrm>
          <a:prstGeom prst="rect">
            <a:avLst/>
          </a:prstGeom>
        </p:spPr>
      </p:pic>
      <p:sp>
        <p:nvSpPr>
          <p:cNvPr id="48" name="Text 29"/>
          <p:cNvSpPr txBox="1"/>
          <p:nvPr/>
        </p:nvSpPr>
        <p:spPr>
          <a:xfrm>
            <a:off x="5101438" y="4577486"/>
            <a:ext cx="401970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Formatting</a:t>
            </a:r>
            <a:endParaRPr lang="en-US" sz="1200" dirty="0"/>
          </a:p>
        </p:txBody>
      </p:sp>
      <p:sp>
        <p:nvSpPr>
          <p:cNvPr id="49" name="Text 30"/>
          <p:cNvSpPr txBox="1"/>
          <p:nvPr/>
        </p:nvSpPr>
        <p:spPr>
          <a:xfrm>
            <a:off x="5101438" y="4836262"/>
            <a:ext cx="45912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Scannable design using clear headings, bullet points, and visuals.</a:t>
            </a:r>
            <a:endParaRPr lang="en-US" sz="1000" dirty="0"/>
          </a:p>
        </p:txBody>
      </p:sp>
      <p:sp>
        <p:nvSpPr>
          <p:cNvPr id="50" name="Text 31"/>
          <p:cNvSpPr txBox="1"/>
          <p:nvPr/>
        </p:nvSpPr>
        <p:spPr>
          <a:xfrm>
            <a:off x="9931298" y="6515100"/>
            <a:ext cx="224485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 • Report Writing Checklist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858707" y="-952805"/>
            <a:ext cx="4286707" cy="4286707"/>
          </a:xfrm>
          <a:prstGeom prst="ellipse">
            <a:avLst/>
          </a:prstGeom>
          <a:solidFill>
            <a:srgbClr val="E3F2FD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F0FDF4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761695" y="476402"/>
            <a:ext cx="1371600" cy="210312"/>
          </a:xfrm>
          <a:prstGeom prst="rect">
            <a:avLst/>
          </a:prstGeom>
          <a:noFill/>
          <a:ln w="12700">
            <a:solidFill>
              <a:srgbClr val="E5E7EB"/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Wrap-up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61695" y="761695"/>
            <a:ext cx="10858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Conclusion &amp; Next Steps</a:t>
            </a:r>
            <a:endParaRPr lang="en-US" sz="2700" dirty="0"/>
          </a:p>
        </p:txBody>
      </p:sp>
      <p:sp>
        <p:nvSpPr>
          <p:cNvPr id="8" name="Text 5"/>
          <p:cNvSpPr txBox="1"/>
          <p:nvPr/>
        </p:nvSpPr>
        <p:spPr>
          <a:xfrm>
            <a:off x="761695" y="1218895"/>
            <a:ext cx="107826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Transforming research into professional impact.</a:t>
            </a:r>
            <a:endParaRPr lang="en-US" sz="1500" dirty="0"/>
          </a:p>
        </p:txBody>
      </p:sp>
      <p:sp>
        <p:nvSpPr>
          <p:cNvPr id="9" name="Text 6"/>
          <p:cNvSpPr txBox="1"/>
          <p:nvPr/>
        </p:nvSpPr>
        <p:spPr>
          <a:xfrm>
            <a:off x="761695" y="1676095"/>
            <a:ext cx="61722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Takeaways</a:t>
            </a:r>
            <a:endParaRPr lang="en-US" sz="18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761695" y="2210105"/>
            <a:ext cx="6057900" cy="139446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333195" y="2400300"/>
            <a:ext cx="537301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172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The Decision Pattern</a:t>
            </a:r>
            <a:endParaRPr lang="en-US" sz="15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/>
          <a:srcRect t="-842" b="-842"/>
          <a:stretch/>
        </p:blipFill>
        <p:spPr>
          <a:xfrm>
            <a:off x="1028700" y="2457907"/>
            <a:ext cx="190195" cy="171907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028700" y="2762402"/>
            <a:ext cx="62490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Move beyond just reporting data. Drive action by connecting facts to business value.</a:t>
            </a:r>
            <a:endParaRPr lang="en-US" sz="1000" dirty="0"/>
          </a:p>
        </p:txBody>
      </p:sp>
      <p:sp>
        <p:nvSpPr>
          <p:cNvPr id="14" name="Shape 9"/>
          <p:cNvSpPr/>
          <p:nvPr/>
        </p:nvSpPr>
        <p:spPr>
          <a:xfrm>
            <a:off x="1028700" y="3047695"/>
            <a:ext cx="2371954" cy="371246"/>
          </a:xfrm>
          <a:prstGeom prst="roundRect">
            <a:avLst>
              <a:gd name="adj" fmla="val 378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0"/>
          <p:cNvSpPr txBox="1"/>
          <p:nvPr/>
        </p:nvSpPr>
        <p:spPr>
          <a:xfrm>
            <a:off x="1190549" y="3047695"/>
            <a:ext cx="53401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Finding</a:t>
            </a:r>
            <a:endParaRPr lang="en-US" sz="10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7"/>
          <a:srcRect t="-1359" b="-1359"/>
          <a:stretch/>
        </p:blipFill>
        <p:spPr>
          <a:xfrm>
            <a:off x="1761134" y="3169310"/>
            <a:ext cx="105156" cy="123444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961388" y="3047695"/>
            <a:ext cx="6199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Meaning</a:t>
            </a:r>
            <a:endParaRPr lang="en-US" sz="10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t="-1359" b="-1359"/>
          <a:stretch/>
        </p:blipFill>
        <p:spPr>
          <a:xfrm>
            <a:off x="2616098" y="3169310"/>
            <a:ext cx="105156" cy="123444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2816352" y="3047695"/>
            <a:ext cx="47640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284C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Action</a:t>
            </a:r>
            <a:endParaRPr lang="en-US" sz="10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 l="-7" r="-7"/>
          <a:stretch/>
        </p:blipFill>
        <p:spPr>
          <a:xfrm>
            <a:off x="761695" y="3794760"/>
            <a:ext cx="6057900" cy="1123798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1333195" y="3984955"/>
            <a:ext cx="537301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172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Scan-Friendly Structure</a:t>
            </a:r>
            <a:endParaRPr lang="en-US" sz="15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 t="-842" b="-842"/>
          <a:stretch/>
        </p:blipFill>
        <p:spPr>
          <a:xfrm>
            <a:off x="1028700" y="4042562"/>
            <a:ext cx="190195" cy="171907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1028700" y="4347058"/>
            <a:ext cx="56391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Leaders don't read every word. Use clear headings, bullet points, and front-loaded recommendations to respect their time.</a:t>
            </a:r>
            <a:endParaRPr lang="en-US" sz="10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rcRect l="-7" r="-7"/>
          <a:stretch/>
        </p:blipFill>
        <p:spPr>
          <a:xfrm>
            <a:off x="761695" y="5109667"/>
            <a:ext cx="6057900" cy="1123798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1314907" y="5299862"/>
            <a:ext cx="53913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172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Interpreted Evidence</a:t>
            </a:r>
            <a:endParaRPr lang="en-US" sz="150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28700" y="5356555"/>
            <a:ext cx="171907" cy="171907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1028700" y="5661965"/>
            <a:ext cx="56391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 the "copy-paste" trap. Synthesize sources and explicitly state why the data matters to your specific audience.</a:t>
            </a:r>
            <a:endParaRPr lang="en-US" sz="10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2"/>
          <a:srcRect l="-5" r="-5"/>
          <a:stretch/>
        </p:blipFill>
        <p:spPr>
          <a:xfrm>
            <a:off x="7391095" y="1830629"/>
            <a:ext cx="4038905" cy="4438498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7733995" y="2221078"/>
            <a:ext cx="2348179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Your Action Plan</a:t>
            </a:r>
            <a:endParaRPr lang="en-US" sz="1800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3">
            <a:alphaModFix amt="80000"/>
          </a:blip>
          <a:srcRect l="-1118" r="-1118"/>
          <a:stretch/>
        </p:blipFill>
        <p:spPr>
          <a:xfrm>
            <a:off x="10867644" y="2231136"/>
            <a:ext cx="219456" cy="286207"/>
          </a:xfrm>
          <a:prstGeom prst="rect">
            <a:avLst/>
          </a:prstGeom>
        </p:spPr>
      </p:pic>
      <p:sp>
        <p:nvSpPr>
          <p:cNvPr id="31" name="Shape 18"/>
          <p:cNvSpPr/>
          <p:nvPr/>
        </p:nvSpPr>
        <p:spPr>
          <a:xfrm>
            <a:off x="7733995" y="2792578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E0F2FE"/>
          </a:solidFill>
          <a:ln w="25400">
            <a:solidFill>
              <a:srgbClr val="2DD4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19"/>
          <p:cNvSpPr txBox="1"/>
          <p:nvPr/>
        </p:nvSpPr>
        <p:spPr>
          <a:xfrm>
            <a:off x="8115300" y="2755087"/>
            <a:ext cx="30861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Draft the Mini-Report</a:t>
            </a:r>
            <a:endParaRPr lang="en-US" sz="1300" dirty="0"/>
          </a:p>
        </p:txBody>
      </p:sp>
      <p:sp>
        <p:nvSpPr>
          <p:cNvPr id="33" name="Text 20"/>
          <p:cNvSpPr txBox="1"/>
          <p:nvPr/>
        </p:nvSpPr>
        <p:spPr>
          <a:xfrm>
            <a:off x="8115300" y="3044038"/>
            <a:ext cx="30486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the 9-part template to create a one-page report on a current issue.</a:t>
            </a:r>
            <a:endParaRPr lang="en-US" sz="1100" dirty="0"/>
          </a:p>
        </p:txBody>
      </p:sp>
      <p:sp>
        <p:nvSpPr>
          <p:cNvPr id="34" name="Shape 21"/>
          <p:cNvSpPr/>
          <p:nvPr/>
        </p:nvSpPr>
        <p:spPr>
          <a:xfrm>
            <a:off x="7733995" y="3706978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E0F2FE"/>
          </a:solidFill>
          <a:ln w="25400">
            <a:solidFill>
              <a:srgbClr val="2DD4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2"/>
          <p:cNvSpPr txBox="1"/>
          <p:nvPr/>
        </p:nvSpPr>
        <p:spPr>
          <a:xfrm>
            <a:off x="8115300" y="3669487"/>
            <a:ext cx="30861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Review Evidence</a:t>
            </a:r>
            <a:endParaRPr lang="en-US" sz="1300" dirty="0"/>
          </a:p>
        </p:txBody>
      </p:sp>
      <p:sp>
        <p:nvSpPr>
          <p:cNvPr id="36" name="Text 23"/>
          <p:cNvSpPr txBox="1"/>
          <p:nvPr/>
        </p:nvSpPr>
        <p:spPr>
          <a:xfrm>
            <a:off x="8115300" y="3958438"/>
            <a:ext cx="30486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Check your sources for bias and ensure sample sizes are sufficient.</a:t>
            </a:r>
            <a:endParaRPr lang="en-US" sz="1100" dirty="0"/>
          </a:p>
        </p:txBody>
      </p:sp>
      <p:sp>
        <p:nvSpPr>
          <p:cNvPr id="37" name="Shape 24"/>
          <p:cNvSpPr/>
          <p:nvPr/>
        </p:nvSpPr>
        <p:spPr>
          <a:xfrm>
            <a:off x="7733995" y="4621378"/>
            <a:ext cx="228600" cy="228600"/>
          </a:xfrm>
          <a:prstGeom prst="roundRect">
            <a:avLst>
              <a:gd name="adj" fmla="val 100000"/>
            </a:avLst>
          </a:prstGeom>
          <a:solidFill>
            <a:srgbClr val="E0F2FE"/>
          </a:solidFill>
          <a:ln w="25400">
            <a:solidFill>
              <a:srgbClr val="2DD4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25"/>
          <p:cNvSpPr txBox="1"/>
          <p:nvPr/>
        </p:nvSpPr>
        <p:spPr>
          <a:xfrm>
            <a:off x="8115300" y="4583887"/>
            <a:ext cx="30861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Get Feedback</a:t>
            </a:r>
            <a:endParaRPr lang="en-US" sz="1300" dirty="0"/>
          </a:p>
        </p:txBody>
      </p:sp>
      <p:sp>
        <p:nvSpPr>
          <p:cNvPr id="39" name="Text 26"/>
          <p:cNvSpPr txBox="1"/>
          <p:nvPr/>
        </p:nvSpPr>
        <p:spPr>
          <a:xfrm>
            <a:off x="8115300" y="4872838"/>
            <a:ext cx="30486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 a peer: "Is the recommendation clearly linked to the findings?"</a:t>
            </a:r>
            <a:endParaRPr lang="en-US" sz="1100" dirty="0"/>
          </a:p>
        </p:txBody>
      </p:sp>
      <p:sp>
        <p:nvSpPr>
          <p:cNvPr id="40" name="Shape 27"/>
          <p:cNvSpPr/>
          <p:nvPr/>
        </p:nvSpPr>
        <p:spPr>
          <a:xfrm>
            <a:off x="7733995" y="5535778"/>
            <a:ext cx="335310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28"/>
          <p:cNvSpPr txBox="1"/>
          <p:nvPr/>
        </p:nvSpPr>
        <p:spPr>
          <a:xfrm>
            <a:off x="7677302" y="5736031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5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Ready to Write</a:t>
            </a:r>
            <a:endParaRPr lang="en-US" sz="1000" dirty="0"/>
          </a:p>
        </p:txBody>
      </p:sp>
      <p:sp>
        <p:nvSpPr>
          <p:cNvPr id="42" name="Text 29"/>
          <p:cNvSpPr txBox="1"/>
          <p:nvPr/>
        </p:nvSpPr>
        <p:spPr>
          <a:xfrm>
            <a:off x="761695" y="6495898"/>
            <a:ext cx="421172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7: Reports, Research, and Data-Driven Writing • Conclusion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7000" y="0"/>
            <a:ext cx="1904695" cy="190469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2191695" cy="9528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0" y="933602"/>
            <a:ext cx="12191695" cy="19202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571500" y="161849"/>
            <a:ext cx="8668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Overview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571500" y="390449"/>
            <a:ext cx="325983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Overview</a:t>
            </a:r>
            <a:endParaRPr lang="en-US" sz="2700" dirty="0"/>
          </a:p>
        </p:txBody>
      </p:sp>
      <p:sp>
        <p:nvSpPr>
          <p:cNvPr id="9" name="Shape 6"/>
          <p:cNvSpPr/>
          <p:nvPr/>
        </p:nvSpPr>
        <p:spPr>
          <a:xfrm>
            <a:off x="571500" y="1429207"/>
            <a:ext cx="5238598" cy="4953305"/>
          </a:xfrm>
          <a:prstGeom prst="roundRect">
            <a:avLst>
              <a:gd name="adj" fmla="val 426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71500" y="1429207"/>
            <a:ext cx="9144" cy="4953305"/>
          </a:xfrm>
          <a:prstGeom prst="roundRect">
            <a:avLst>
              <a:gd name="adj" fmla="val 230769"/>
            </a:avLst>
          </a:prstGeom>
          <a:solidFill>
            <a:srgbClr val="00BCD4"/>
          </a:solidFill>
          <a:ln w="12700">
            <a:solidFill>
              <a:srgbClr val="00BCD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66851" y="1723644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844" y="1895551"/>
            <a:ext cx="228600" cy="228600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866851" y="2523744"/>
            <a:ext cx="47631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This Matters</a:t>
            </a:r>
            <a:endParaRPr lang="en-US" sz="18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6851" y="3105302"/>
            <a:ext cx="152705" cy="152705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1162202" y="3057754"/>
            <a:ext cx="44677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Leaders Scan, Not Study</a:t>
            </a:r>
            <a:endParaRPr lang="en-US" sz="1300" dirty="0"/>
          </a:p>
        </p:txBody>
      </p:sp>
      <p:sp>
        <p:nvSpPr>
          <p:cNvPr id="16" name="Text 11"/>
          <p:cNvSpPr txBox="1"/>
          <p:nvPr/>
        </p:nvSpPr>
        <p:spPr>
          <a:xfrm>
            <a:off x="1162202" y="3362249"/>
            <a:ext cx="44293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Decision-makers rarely have time to dig through raw research. They look for the </a:t>
            </a:r>
            <a:r>
              <a:rPr lang="en-US" sz="1000" b="1" dirty="0">
                <a:solidFill>
                  <a:srgbClr val="0097A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"So What?"</a:t>
            </a:r>
            <a:r>
              <a:rPr lang="en-US" sz="1000" dirty="0">
                <a:solidFill>
                  <a:srgbClr val="34495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immediately.</a:t>
            </a:r>
            <a:endParaRPr lang="en-US" sz="10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6851" y="3981298"/>
            <a:ext cx="152705" cy="15270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162202" y="3933749"/>
            <a:ext cx="44677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Decisions Require Speed</a:t>
            </a:r>
            <a:endParaRPr lang="en-US" sz="1300" dirty="0"/>
          </a:p>
        </p:txBody>
      </p:sp>
      <p:sp>
        <p:nvSpPr>
          <p:cNvPr id="19" name="Text 13"/>
          <p:cNvSpPr txBox="1"/>
          <p:nvPr/>
        </p:nvSpPr>
        <p:spPr>
          <a:xfrm>
            <a:off x="1162202" y="4238244"/>
            <a:ext cx="44293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leadership demands quick problem framing, credible evidence summary, and clear action paths.</a:t>
            </a:r>
            <a:endParaRPr lang="en-US" sz="1000" dirty="0"/>
          </a:p>
        </p:txBody>
      </p:sp>
      <p:sp>
        <p:nvSpPr>
          <p:cNvPr id="20" name="Shape 14"/>
          <p:cNvSpPr/>
          <p:nvPr/>
        </p:nvSpPr>
        <p:spPr>
          <a:xfrm>
            <a:off x="866851" y="4809744"/>
            <a:ext cx="46478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5"/>
          <p:cNvSpPr txBox="1"/>
          <p:nvPr/>
        </p:nvSpPr>
        <p:spPr>
          <a:xfrm>
            <a:off x="866851" y="5048402"/>
            <a:ext cx="4763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"Information is useless until it informs a decision."</a:t>
            </a:r>
            <a:endParaRPr lang="en-US" sz="1000" dirty="0"/>
          </a:p>
        </p:txBody>
      </p:sp>
      <p:sp>
        <p:nvSpPr>
          <p:cNvPr id="22" name="Shape 16"/>
          <p:cNvSpPr/>
          <p:nvPr/>
        </p:nvSpPr>
        <p:spPr>
          <a:xfrm>
            <a:off x="6381598" y="1429207"/>
            <a:ext cx="5238598" cy="4953305"/>
          </a:xfrm>
          <a:prstGeom prst="roundRect">
            <a:avLst>
              <a:gd name="adj" fmla="val 426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6381598" y="1429207"/>
            <a:ext cx="9144" cy="4953305"/>
          </a:xfrm>
          <a:prstGeom prst="roundRect">
            <a:avLst>
              <a:gd name="adj" fmla="val 230769"/>
            </a:avLst>
          </a:prstGeom>
          <a:solidFill>
            <a:srgbClr val="2196F3"/>
          </a:solidFill>
          <a:ln w="12700">
            <a:solidFill>
              <a:srgbClr val="2196F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6676949" y="1723644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3F2F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48856" y="1895551"/>
            <a:ext cx="228600" cy="228600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6676949" y="2523744"/>
            <a:ext cx="47631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You Will Build</a:t>
            </a:r>
            <a:endParaRPr lang="en-US" sz="1800" dirty="0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7"/>
          <a:srcRect l="-33" r="-33"/>
          <a:stretch/>
        </p:blipFill>
        <p:spPr>
          <a:xfrm>
            <a:off x="6676949" y="3105302"/>
            <a:ext cx="171907" cy="152705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6991502" y="3057754"/>
            <a:ext cx="44485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Short, Skimmable Reports</a:t>
            </a:r>
            <a:endParaRPr lang="en-US" sz="1300" dirty="0"/>
          </a:p>
        </p:txBody>
      </p:sp>
      <p:sp>
        <p:nvSpPr>
          <p:cNvPr id="29" name="Text 21"/>
          <p:cNvSpPr txBox="1"/>
          <p:nvPr/>
        </p:nvSpPr>
        <p:spPr>
          <a:xfrm>
            <a:off x="6991502" y="3362249"/>
            <a:ext cx="44101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to structure documents that allow busy readers to grasp key points in seconds, not minutes.</a:t>
            </a:r>
            <a:endParaRPr lang="en-US" sz="1000" dirty="0"/>
          </a:p>
        </p:txBody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76949" y="3981298"/>
            <a:ext cx="152705" cy="152705"/>
          </a:xfrm>
          <a:prstGeom prst="rect">
            <a:avLst/>
          </a:prstGeom>
        </p:spPr>
      </p:pic>
      <p:sp>
        <p:nvSpPr>
          <p:cNvPr id="31" name="Text 22"/>
          <p:cNvSpPr txBox="1"/>
          <p:nvPr/>
        </p:nvSpPr>
        <p:spPr>
          <a:xfrm>
            <a:off x="6972300" y="3933749"/>
            <a:ext cx="44677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Data-Driven Decisions</a:t>
            </a:r>
            <a:endParaRPr lang="en-US" sz="1300" dirty="0"/>
          </a:p>
        </p:txBody>
      </p:sp>
      <p:sp>
        <p:nvSpPr>
          <p:cNvPr id="32" name="Text 23"/>
          <p:cNvSpPr txBox="1"/>
          <p:nvPr/>
        </p:nvSpPr>
        <p:spPr>
          <a:xfrm>
            <a:off x="6972300" y="4238244"/>
            <a:ext cx="44293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 raw data and observations into persuasive narratives that drive organizational change.</a:t>
            </a:r>
            <a:endParaRPr lang="en-US" sz="1000" dirty="0"/>
          </a:p>
        </p:txBody>
      </p:sp>
      <p:sp>
        <p:nvSpPr>
          <p:cNvPr id="33" name="Shape 24"/>
          <p:cNvSpPr/>
          <p:nvPr/>
        </p:nvSpPr>
        <p:spPr>
          <a:xfrm>
            <a:off x="6676949" y="4848149"/>
            <a:ext cx="4647895" cy="743407"/>
          </a:xfrm>
          <a:prstGeom prst="roundRect">
            <a:avLst>
              <a:gd name="adj" fmla="val 12616"/>
            </a:avLst>
          </a:prstGeom>
          <a:solidFill>
            <a:srgbClr val="E3F2FD"/>
          </a:solidFill>
          <a:ln w="12700">
            <a:solidFill>
              <a:srgbClr val="BBDE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5"/>
          <p:cNvSpPr txBox="1"/>
          <p:nvPr/>
        </p:nvSpPr>
        <p:spPr>
          <a:xfrm>
            <a:off x="6838798" y="5009998"/>
            <a:ext cx="9052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565C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Outcome</a:t>
            </a:r>
            <a:endParaRPr lang="en-US" sz="900" dirty="0"/>
          </a:p>
        </p:txBody>
      </p:sp>
      <p:pic>
        <p:nvPicPr>
          <p:cNvPr id="35" name="Image 7" descr="preencoded.png"/>
          <p:cNvPicPr>
            <a:picLocks noChangeAspect="1"/>
          </p:cNvPicPr>
          <p:nvPr/>
        </p:nvPicPr>
        <p:blipFill>
          <a:blip r:embed="rId9"/>
          <a:srcRect l="-1911" r="-1911"/>
          <a:stretch/>
        </p:blipFill>
        <p:spPr>
          <a:xfrm>
            <a:off x="11030407" y="5029200"/>
            <a:ext cx="133502" cy="114300"/>
          </a:xfrm>
          <a:prstGeom prst="rect">
            <a:avLst/>
          </a:prstGeom>
        </p:spPr>
      </p:pic>
      <p:sp>
        <p:nvSpPr>
          <p:cNvPr id="36" name="Text 26"/>
          <p:cNvSpPr txBox="1"/>
          <p:nvPr/>
        </p:nvSpPr>
        <p:spPr>
          <a:xfrm>
            <a:off x="6838798" y="5238598"/>
            <a:ext cx="50109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the end of this module, you'll master the art of the </a:t>
            </a:r>
            <a:r>
              <a:rPr lang="en-US" sz="1000" b="1" dirty="0">
                <a:solidFill>
                  <a:srgbClr val="1976D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Mini-Report</a:t>
            </a:r>
            <a:r>
              <a:rPr lang="en-US" sz="1000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000" dirty="0"/>
          </a:p>
        </p:txBody>
      </p:sp>
      <p:sp>
        <p:nvSpPr>
          <p:cNvPr id="37" name="Text 27"/>
          <p:cNvSpPr txBox="1"/>
          <p:nvPr/>
        </p:nvSpPr>
        <p:spPr>
          <a:xfrm>
            <a:off x="571500" y="6495898"/>
            <a:ext cx="341162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7: Reports, Research, and Data-Driven Writing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426750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258361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noFill/>
          <a:ln w="25400">
            <a:solidFill>
              <a:srgbClr val="00BC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571500" y="2162556"/>
            <a:ext cx="3239719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Learning 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00BCD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Objectives</a:t>
            </a:r>
            <a:endParaRPr lang="en-US" sz="3600" dirty="0"/>
          </a:p>
        </p:txBody>
      </p:sp>
      <p:sp>
        <p:nvSpPr>
          <p:cNvPr id="9" name="Text 6"/>
          <p:cNvSpPr txBox="1"/>
          <p:nvPr/>
        </p:nvSpPr>
        <p:spPr>
          <a:xfrm>
            <a:off x="571500" y="3534156"/>
            <a:ext cx="3191256" cy="1114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the end of this module, you will have the toolkit to transform raw research into professional, decision-ready reports.</a:t>
            </a:r>
            <a:endParaRPr lang="en-US" sz="13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00" y="6124651"/>
            <a:ext cx="133502" cy="133502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780898" y="6096305"/>
            <a:ext cx="149138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 Key Competencies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580644"/>
            <a:ext cx="952805" cy="24780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71500" y="580644"/>
            <a:ext cx="952805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75" dirty="0">
                <a:solidFill>
                  <a:srgbClr val="009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Outcomes</a:t>
            </a:r>
            <a:endParaRPr lang="en-US" sz="900" dirty="0"/>
          </a:p>
        </p:txBody>
      </p:sp>
      <p:sp>
        <p:nvSpPr>
          <p:cNvPr id="14" name="Shape 9"/>
          <p:cNvSpPr/>
          <p:nvPr/>
        </p:nvSpPr>
        <p:spPr>
          <a:xfrm>
            <a:off x="4267505" y="0"/>
            <a:ext cx="7925105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l="-18" r="-18"/>
          <a:stretch/>
        </p:blipFill>
        <p:spPr>
          <a:xfrm>
            <a:off x="5029200" y="746150"/>
            <a:ext cx="6400800" cy="115031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5362956" y="1093622"/>
            <a:ext cx="457200" cy="457200"/>
          </a:xfrm>
          <a:prstGeom prst="ellipse">
            <a:avLst/>
          </a:prstGeom>
          <a:solidFill>
            <a:srgbClr val="E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5481828" y="1226210"/>
            <a:ext cx="219456" cy="190195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6048756" y="946404"/>
            <a:ext cx="52011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Logical Organization</a:t>
            </a:r>
            <a:endParaRPr lang="en-US" sz="1500" dirty="0"/>
          </a:p>
        </p:txBody>
      </p:sp>
      <p:sp>
        <p:nvSpPr>
          <p:cNvPr id="19" name="Text 12"/>
          <p:cNvSpPr txBox="1"/>
          <p:nvPr/>
        </p:nvSpPr>
        <p:spPr>
          <a:xfrm>
            <a:off x="6048756" y="1270102"/>
            <a:ext cx="516270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 short reports with clear sections and readable formatting designed for scanning.</a:t>
            </a:r>
            <a:endParaRPr lang="en-US" sz="12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 l="-18" r="-18"/>
          <a:stretch/>
        </p:blipFill>
        <p:spPr>
          <a:xfrm>
            <a:off x="5029200" y="2087575"/>
            <a:ext cx="6400800" cy="1150315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5362956" y="2434133"/>
            <a:ext cx="457200" cy="457200"/>
          </a:xfrm>
          <a:prstGeom prst="ellipse">
            <a:avLst/>
          </a:prstGeom>
          <a:solidFill>
            <a:srgbClr val="E8F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95544" y="2567635"/>
            <a:ext cx="190195" cy="190195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6048756" y="2287829"/>
            <a:ext cx="52011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Evidence Summarization</a:t>
            </a:r>
            <a:endParaRPr lang="en-US" sz="1500" dirty="0"/>
          </a:p>
        </p:txBody>
      </p:sp>
      <p:sp>
        <p:nvSpPr>
          <p:cNvPr id="24" name="Text 15"/>
          <p:cNvSpPr txBox="1"/>
          <p:nvPr/>
        </p:nvSpPr>
        <p:spPr>
          <a:xfrm>
            <a:off x="6048756" y="2611526"/>
            <a:ext cx="516270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Synthesize sources and data clearly in your own words—avoiding the "copy-paste" trap.</a:t>
            </a:r>
            <a:endParaRPr lang="en-US" sz="120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6"/>
          <a:srcRect l="-18" r="-18"/>
          <a:stretch/>
        </p:blipFill>
        <p:spPr>
          <a:xfrm>
            <a:off x="5029200" y="3429000"/>
            <a:ext cx="6400800" cy="1150315"/>
          </a:xfrm>
          <a:prstGeom prst="rect">
            <a:avLst/>
          </a:prstGeom>
        </p:spPr>
      </p:pic>
      <p:sp>
        <p:nvSpPr>
          <p:cNvPr id="26" name="Shape 16"/>
          <p:cNvSpPr/>
          <p:nvPr/>
        </p:nvSpPr>
        <p:spPr>
          <a:xfrm>
            <a:off x="5362956" y="3775558"/>
            <a:ext cx="457200" cy="457200"/>
          </a:xfrm>
          <a:prstGeom prst="ellipse">
            <a:avLst/>
          </a:prstGeom>
          <a:solidFill>
            <a:srgbClr val="E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71770" y="3909060"/>
            <a:ext cx="237744" cy="190195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6048756" y="3629254"/>
            <a:ext cx="52011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Actionable Conclusions</a:t>
            </a:r>
            <a:endParaRPr lang="en-US" sz="1500" dirty="0"/>
          </a:p>
        </p:txBody>
      </p:sp>
      <p:sp>
        <p:nvSpPr>
          <p:cNvPr id="29" name="Text 18"/>
          <p:cNvSpPr txBox="1"/>
          <p:nvPr/>
        </p:nvSpPr>
        <p:spPr>
          <a:xfrm>
            <a:off x="6048756" y="3952951"/>
            <a:ext cx="516270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Write recommendations that are directly supported by the evidence and easy to implement.</a:t>
            </a:r>
            <a:endParaRPr lang="en-US" sz="1200" dirty="0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8"/>
          <a:srcRect l="-18" r="-18"/>
          <a:stretch/>
        </p:blipFill>
        <p:spPr>
          <a:xfrm>
            <a:off x="5029200" y="4770425"/>
            <a:ext cx="6400800" cy="1150315"/>
          </a:xfrm>
          <a:prstGeom prst="rect">
            <a:avLst/>
          </a:prstGeom>
        </p:spPr>
      </p:pic>
      <p:sp>
        <p:nvSpPr>
          <p:cNvPr id="31" name="Shape 19"/>
          <p:cNvSpPr/>
          <p:nvPr/>
        </p:nvSpPr>
        <p:spPr>
          <a:xfrm>
            <a:off x="5362956" y="5116982"/>
            <a:ext cx="457200" cy="457200"/>
          </a:xfrm>
          <a:prstGeom prst="ellipse">
            <a:avLst/>
          </a:prstGeom>
          <a:solidFill>
            <a:srgbClr val="E8F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11"/>
          <a:srcRect l="-1648" r="-1648"/>
          <a:stretch/>
        </p:blipFill>
        <p:spPr>
          <a:xfrm>
            <a:off x="5505602" y="5250485"/>
            <a:ext cx="171907" cy="190195"/>
          </a:xfrm>
          <a:prstGeom prst="rect">
            <a:avLst/>
          </a:prstGeom>
        </p:spPr>
      </p:pic>
      <p:sp>
        <p:nvSpPr>
          <p:cNvPr id="33" name="Text 20"/>
          <p:cNvSpPr txBox="1"/>
          <p:nvPr/>
        </p:nvSpPr>
        <p:spPr>
          <a:xfrm>
            <a:off x="6048756" y="4970678"/>
            <a:ext cx="52011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 Tone</a:t>
            </a:r>
            <a:endParaRPr lang="en-US" sz="1500" dirty="0"/>
          </a:p>
        </p:txBody>
      </p:sp>
      <p:sp>
        <p:nvSpPr>
          <p:cNvPr id="34" name="Text 21"/>
          <p:cNvSpPr txBox="1"/>
          <p:nvPr/>
        </p:nvSpPr>
        <p:spPr>
          <a:xfrm>
            <a:off x="6048756" y="5294376"/>
            <a:ext cx="516270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objectivity and use correct citation practices to establish credibility.</a:t>
            </a:r>
            <a:endParaRPr lang="en-US" sz="1200" dirty="0"/>
          </a:p>
        </p:txBody>
      </p:sp>
      <p:sp>
        <p:nvSpPr>
          <p:cNvPr id="35" name="Text 22"/>
          <p:cNvSpPr txBox="1"/>
          <p:nvPr/>
        </p:nvSpPr>
        <p:spPr>
          <a:xfrm>
            <a:off x="10107778" y="6515100"/>
            <a:ext cx="20290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 • Learning Objectives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34195" y="0"/>
            <a:ext cx="2857500" cy="28575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761695" y="476402"/>
            <a:ext cx="10579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Pattern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761695" y="743407"/>
            <a:ext cx="10858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Turning Information into Decisions</a:t>
            </a:r>
            <a:endParaRPr lang="en-US" sz="2700" dirty="0"/>
          </a:p>
        </p:txBody>
      </p:sp>
      <p:sp>
        <p:nvSpPr>
          <p:cNvPr id="8" name="Text 4"/>
          <p:cNvSpPr txBox="1"/>
          <p:nvPr/>
        </p:nvSpPr>
        <p:spPr>
          <a:xfrm>
            <a:off x="761695" y="1200607"/>
            <a:ext cx="80010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core structure of effective data-driven reports follows a logical progression.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761695" y="2305202"/>
            <a:ext cx="3372307" cy="3619195"/>
          </a:xfrm>
          <a:prstGeom prst="roundRect">
            <a:avLst>
              <a:gd name="adj" fmla="val 1226"/>
            </a:avLst>
          </a:prstGeom>
          <a:solidFill>
            <a:srgbClr val="E3F2FD"/>
          </a:solidFill>
          <a:ln w="25400">
            <a:solidFill>
              <a:srgbClr val="60A5FA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1067105" y="2752344"/>
            <a:ext cx="666598" cy="418795"/>
          </a:xfrm>
          <a:prstGeom prst="roundRect">
            <a:avLst>
              <a:gd name="adj" fmla="val 5954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48156" y="2809037"/>
            <a:ext cx="304495" cy="304495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105" y="3408883"/>
            <a:ext cx="838505" cy="24780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67105" y="3408883"/>
            <a:ext cx="838505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1D4ED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Data</a:t>
            </a:r>
            <a:endParaRPr lang="en-US" sz="900" dirty="0"/>
          </a:p>
        </p:txBody>
      </p:sp>
      <p:sp>
        <p:nvSpPr>
          <p:cNvPr id="14" name="Text 8"/>
          <p:cNvSpPr txBox="1"/>
          <p:nvPr/>
        </p:nvSpPr>
        <p:spPr>
          <a:xfrm>
            <a:off x="1067105" y="3733495"/>
            <a:ext cx="28730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Finding</a:t>
            </a:r>
            <a:endParaRPr lang="en-US" sz="1800" dirty="0"/>
          </a:p>
        </p:txBody>
      </p:sp>
      <p:sp>
        <p:nvSpPr>
          <p:cNvPr id="15" name="Text 9"/>
          <p:cNvSpPr txBox="1"/>
          <p:nvPr/>
        </p:nvSpPr>
        <p:spPr>
          <a:xfrm>
            <a:off x="1067105" y="4190695"/>
            <a:ext cx="2839212" cy="810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the data actually says. State the objective facts, observations, or statistics without bias.</a:t>
            </a:r>
            <a:endParaRPr lang="en-US" sz="1300" dirty="0"/>
          </a:p>
        </p:txBody>
      </p:sp>
      <p:sp>
        <p:nvSpPr>
          <p:cNvPr id="16" name="Shape 10"/>
          <p:cNvSpPr/>
          <p:nvPr/>
        </p:nvSpPr>
        <p:spPr>
          <a:xfrm>
            <a:off x="1067105" y="5185562"/>
            <a:ext cx="2762402" cy="437998"/>
          </a:xfrm>
          <a:prstGeom prst="roundRect">
            <a:avLst>
              <a:gd name="adj" fmla="val 36307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1"/>
          <p:cNvSpPr/>
          <p:nvPr/>
        </p:nvSpPr>
        <p:spPr>
          <a:xfrm>
            <a:off x="1067105" y="5185562"/>
            <a:ext cx="38405" cy="437998"/>
          </a:xfrm>
          <a:prstGeom prst="roundRect">
            <a:avLst>
              <a:gd name="adj" fmla="val 414077"/>
            </a:avLst>
          </a:prstGeom>
          <a:solidFill>
            <a:srgbClr val="60A5FA"/>
          </a:solidFill>
          <a:ln w="12700">
            <a:solidFill>
              <a:srgbClr val="60A5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2"/>
          <p:cNvSpPr txBox="1"/>
          <p:nvPr/>
        </p:nvSpPr>
        <p:spPr>
          <a:xfrm>
            <a:off x="1218895" y="5299862"/>
            <a:ext cx="259598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</a:t>
            </a: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Accuracy &amp; Clarity</a:t>
            </a:r>
            <a:endParaRPr lang="en-US" sz="1000" dirty="0"/>
          </a:p>
        </p:txBody>
      </p:sp>
      <p:sp>
        <p:nvSpPr>
          <p:cNvPr id="19" name="Shape 13"/>
          <p:cNvSpPr/>
          <p:nvPr/>
        </p:nvSpPr>
        <p:spPr>
          <a:xfrm>
            <a:off x="4412894" y="2305202"/>
            <a:ext cx="3372307" cy="3619195"/>
          </a:xfrm>
          <a:prstGeom prst="roundRect">
            <a:avLst>
              <a:gd name="adj" fmla="val 1226"/>
            </a:avLst>
          </a:prstGeom>
          <a:solidFill>
            <a:srgbClr val="E3F2FD"/>
          </a:solidFill>
          <a:ln w="25400">
            <a:solidFill>
              <a:srgbClr val="C084FC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4718304" y="2752344"/>
            <a:ext cx="666598" cy="418795"/>
          </a:xfrm>
          <a:prstGeom prst="roundRect">
            <a:avLst>
              <a:gd name="adj" fmla="val 5954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8"/>
          <a:srcRect l="-50" r="-50"/>
          <a:stretch/>
        </p:blipFill>
        <p:spPr>
          <a:xfrm>
            <a:off x="4936846" y="2809037"/>
            <a:ext cx="228600" cy="304495"/>
          </a:xfrm>
          <a:prstGeom prst="rect">
            <a:avLst/>
          </a:prstGeom>
        </p:spPr>
      </p:pic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304" y="3408883"/>
            <a:ext cx="1009498" cy="247802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4718304" y="3408883"/>
            <a:ext cx="101041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7E22C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Insight</a:t>
            </a:r>
            <a:endParaRPr lang="en-US" sz="900" dirty="0"/>
          </a:p>
        </p:txBody>
      </p:sp>
      <p:sp>
        <p:nvSpPr>
          <p:cNvPr id="24" name="Text 16"/>
          <p:cNvSpPr txBox="1"/>
          <p:nvPr/>
        </p:nvSpPr>
        <p:spPr>
          <a:xfrm>
            <a:off x="4718304" y="3733495"/>
            <a:ext cx="28730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Meaning</a:t>
            </a:r>
            <a:endParaRPr lang="en-US" sz="1800" dirty="0"/>
          </a:p>
        </p:txBody>
      </p:sp>
      <p:sp>
        <p:nvSpPr>
          <p:cNvPr id="25" name="Text 17"/>
          <p:cNvSpPr txBox="1"/>
          <p:nvPr/>
        </p:nvSpPr>
        <p:spPr>
          <a:xfrm>
            <a:off x="4718304" y="4190695"/>
            <a:ext cx="2839212" cy="810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it matters. Interpret the data to explain the impact, context, or implication for the audience.</a:t>
            </a:r>
            <a:endParaRPr lang="en-US" sz="1300" dirty="0"/>
          </a:p>
        </p:txBody>
      </p:sp>
      <p:sp>
        <p:nvSpPr>
          <p:cNvPr id="26" name="Shape 18"/>
          <p:cNvSpPr/>
          <p:nvPr/>
        </p:nvSpPr>
        <p:spPr>
          <a:xfrm>
            <a:off x="4718304" y="5185562"/>
            <a:ext cx="2762402" cy="437998"/>
          </a:xfrm>
          <a:prstGeom prst="roundRect">
            <a:avLst>
              <a:gd name="adj" fmla="val 36307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19"/>
          <p:cNvSpPr/>
          <p:nvPr/>
        </p:nvSpPr>
        <p:spPr>
          <a:xfrm>
            <a:off x="4718304" y="5185562"/>
            <a:ext cx="38405" cy="437998"/>
          </a:xfrm>
          <a:prstGeom prst="roundRect">
            <a:avLst>
              <a:gd name="adj" fmla="val 414077"/>
            </a:avLst>
          </a:prstGeom>
          <a:solidFill>
            <a:srgbClr val="C084FC"/>
          </a:solidFill>
          <a:ln w="12700">
            <a:solidFill>
              <a:srgbClr val="C084F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0"/>
          <p:cNvSpPr txBox="1"/>
          <p:nvPr/>
        </p:nvSpPr>
        <p:spPr>
          <a:xfrm>
            <a:off x="4870094" y="5299862"/>
            <a:ext cx="259598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7C3AE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</a:t>
            </a: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Relevance &amp; Impact</a:t>
            </a:r>
            <a:endParaRPr lang="en-US" sz="1000" dirty="0"/>
          </a:p>
        </p:txBody>
      </p:sp>
      <p:sp>
        <p:nvSpPr>
          <p:cNvPr id="29" name="Shape 21"/>
          <p:cNvSpPr/>
          <p:nvPr/>
        </p:nvSpPr>
        <p:spPr>
          <a:xfrm>
            <a:off x="8064094" y="2305202"/>
            <a:ext cx="3372307" cy="3619195"/>
          </a:xfrm>
          <a:prstGeom prst="roundRect">
            <a:avLst>
              <a:gd name="adj" fmla="val 1226"/>
            </a:avLst>
          </a:prstGeom>
          <a:solidFill>
            <a:srgbClr val="E3F2FD"/>
          </a:solidFill>
          <a:ln w="25400">
            <a:solidFill>
              <a:srgbClr val="2DD4BF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2"/>
          <p:cNvSpPr/>
          <p:nvPr/>
        </p:nvSpPr>
        <p:spPr>
          <a:xfrm>
            <a:off x="8369503" y="2752344"/>
            <a:ext cx="666598" cy="418795"/>
          </a:xfrm>
          <a:prstGeom prst="roundRect">
            <a:avLst>
              <a:gd name="adj" fmla="val 5954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550554" y="2809037"/>
            <a:ext cx="304495" cy="304495"/>
          </a:xfrm>
          <a:prstGeom prst="rect">
            <a:avLst/>
          </a:prstGeom>
        </p:spPr>
      </p:pic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9503" y="3408883"/>
            <a:ext cx="1143000" cy="247802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8369503" y="3408883"/>
            <a:ext cx="114300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0F766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Solution</a:t>
            </a:r>
            <a:endParaRPr lang="en-US" sz="900" dirty="0"/>
          </a:p>
        </p:txBody>
      </p:sp>
      <p:sp>
        <p:nvSpPr>
          <p:cNvPr id="34" name="Text 24"/>
          <p:cNvSpPr txBox="1"/>
          <p:nvPr/>
        </p:nvSpPr>
        <p:spPr>
          <a:xfrm>
            <a:off x="8369503" y="3733495"/>
            <a:ext cx="28730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</a:t>
            </a:r>
            <a:endParaRPr lang="en-US" sz="1800" dirty="0"/>
          </a:p>
        </p:txBody>
      </p:sp>
      <p:sp>
        <p:nvSpPr>
          <p:cNvPr id="35" name="Text 25"/>
          <p:cNvSpPr txBox="1"/>
          <p:nvPr/>
        </p:nvSpPr>
        <p:spPr>
          <a:xfrm>
            <a:off x="8369503" y="4190695"/>
            <a:ext cx="2839212" cy="810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to do next. Provide a specific, feasible recommendation based on the finding and meaning.</a:t>
            </a:r>
            <a:endParaRPr lang="en-US" sz="1300" dirty="0"/>
          </a:p>
        </p:txBody>
      </p:sp>
      <p:sp>
        <p:nvSpPr>
          <p:cNvPr id="36" name="Shape 26"/>
          <p:cNvSpPr/>
          <p:nvPr/>
        </p:nvSpPr>
        <p:spPr>
          <a:xfrm>
            <a:off x="8369503" y="5185562"/>
            <a:ext cx="2762402" cy="437998"/>
          </a:xfrm>
          <a:prstGeom prst="roundRect">
            <a:avLst>
              <a:gd name="adj" fmla="val 36307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27"/>
          <p:cNvSpPr/>
          <p:nvPr/>
        </p:nvSpPr>
        <p:spPr>
          <a:xfrm>
            <a:off x="8369503" y="5185562"/>
            <a:ext cx="38405" cy="437998"/>
          </a:xfrm>
          <a:prstGeom prst="roundRect">
            <a:avLst>
              <a:gd name="adj" fmla="val 414077"/>
            </a:avLst>
          </a:prstGeom>
          <a:solidFill>
            <a:srgbClr val="2DD4BF"/>
          </a:solidFill>
          <a:ln w="12700">
            <a:solidFill>
              <a:srgbClr val="2DD4B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28"/>
          <p:cNvSpPr txBox="1"/>
          <p:nvPr/>
        </p:nvSpPr>
        <p:spPr>
          <a:xfrm>
            <a:off x="8521294" y="5299862"/>
            <a:ext cx="259598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</a:t>
            </a: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Feasibility &amp; Value</a:t>
            </a:r>
            <a:endParaRPr lang="en-US" sz="1000" dirty="0"/>
          </a:p>
        </p:txBody>
      </p:sp>
      <p:pic>
        <p:nvPicPr>
          <p:cNvPr id="39" name="Image 8" descr="preencoded.png"/>
          <p:cNvPicPr>
            <a:picLocks noChangeAspect="1"/>
          </p:cNvPicPr>
          <p:nvPr/>
        </p:nvPicPr>
        <p:blipFill>
          <a:blip r:embed="rId12"/>
          <a:srcRect t="-384" b="-384"/>
          <a:stretch/>
        </p:blipFill>
        <p:spPr>
          <a:xfrm>
            <a:off x="3918204" y="4095598"/>
            <a:ext cx="476402" cy="38405"/>
          </a:xfrm>
          <a:prstGeom prst="rect">
            <a:avLst/>
          </a:prstGeom>
        </p:spPr>
      </p:pic>
      <p:pic>
        <p:nvPicPr>
          <p:cNvPr id="40" name="Image 9" descr="preencoded.png"/>
          <p:cNvPicPr>
            <a:picLocks noChangeAspect="1"/>
          </p:cNvPicPr>
          <p:nvPr/>
        </p:nvPicPr>
        <p:blipFill>
          <a:blip r:embed="rId13"/>
          <a:srcRect t="-384" b="-384"/>
          <a:stretch/>
        </p:blipFill>
        <p:spPr>
          <a:xfrm>
            <a:off x="7569403" y="4095598"/>
            <a:ext cx="476402" cy="38405"/>
          </a:xfrm>
          <a:prstGeom prst="rect">
            <a:avLst/>
          </a:prstGeom>
        </p:spPr>
      </p:pic>
      <p:pic>
        <p:nvPicPr>
          <p:cNvPr id="41" name="Image 10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7105" y="2085746"/>
            <a:ext cx="476402" cy="476402"/>
          </a:xfrm>
          <a:prstGeom prst="rect">
            <a:avLst/>
          </a:prstGeom>
        </p:spPr>
      </p:pic>
      <p:sp>
        <p:nvSpPr>
          <p:cNvPr id="42" name="Text 29"/>
          <p:cNvSpPr/>
          <p:nvPr/>
        </p:nvSpPr>
        <p:spPr>
          <a:xfrm>
            <a:off x="1067105" y="2085746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60A5FA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60A5F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800" dirty="0"/>
          </a:p>
        </p:txBody>
      </p:sp>
      <p:pic>
        <p:nvPicPr>
          <p:cNvPr id="4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8304" y="2085746"/>
            <a:ext cx="476402" cy="476402"/>
          </a:xfrm>
          <a:prstGeom prst="rect">
            <a:avLst/>
          </a:prstGeom>
        </p:spPr>
      </p:pic>
      <p:sp>
        <p:nvSpPr>
          <p:cNvPr id="44" name="Text 30"/>
          <p:cNvSpPr/>
          <p:nvPr/>
        </p:nvSpPr>
        <p:spPr>
          <a:xfrm>
            <a:off x="4718304" y="2085746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C084FC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084F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800" dirty="0"/>
          </a:p>
        </p:txBody>
      </p:sp>
      <p:pic>
        <p:nvPicPr>
          <p:cNvPr id="45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9503" y="2085746"/>
            <a:ext cx="476402" cy="476402"/>
          </a:xfrm>
          <a:prstGeom prst="rect">
            <a:avLst/>
          </a:prstGeom>
        </p:spPr>
      </p:pic>
      <p:sp>
        <p:nvSpPr>
          <p:cNvPr id="46" name="Text 31"/>
          <p:cNvSpPr/>
          <p:nvPr/>
        </p:nvSpPr>
        <p:spPr>
          <a:xfrm>
            <a:off x="8369503" y="2085746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2DD4B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DD4B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800" dirty="0"/>
          </a:p>
        </p:txBody>
      </p:sp>
      <p:sp>
        <p:nvSpPr>
          <p:cNvPr id="47" name="Text 32"/>
          <p:cNvSpPr txBox="1"/>
          <p:nvPr/>
        </p:nvSpPr>
        <p:spPr>
          <a:xfrm>
            <a:off x="761695" y="6495898"/>
            <a:ext cx="4763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4A3B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7: Reports, Research, and Data-Driven Writing • The Decision Pattern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305" y="0"/>
            <a:ext cx="3810305" cy="381030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761695" y="381305"/>
            <a:ext cx="800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Example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015338" y="400507"/>
            <a:ext cx="129753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RETAIL OPERATIONS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761695" y="647395"/>
            <a:ext cx="108585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Pattern in Action</a:t>
            </a:r>
            <a:endParaRPr lang="en-US" sz="2700" dirty="0"/>
          </a:p>
        </p:txBody>
      </p:sp>
      <p:sp>
        <p:nvSpPr>
          <p:cNvPr id="8" name="Text 4"/>
          <p:cNvSpPr txBox="1"/>
          <p:nvPr/>
        </p:nvSpPr>
        <p:spPr>
          <a:xfrm>
            <a:off x="761695" y="1104595"/>
            <a:ext cx="74295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2C3E5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concrete example of how to translate data into business value.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7" r="-7"/>
          <a:stretch/>
        </p:blipFill>
        <p:spPr>
          <a:xfrm>
            <a:off x="761695" y="2115007"/>
            <a:ext cx="3365906" cy="4000500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1047902" y="2600554"/>
            <a:ext cx="666598" cy="314554"/>
          </a:xfrm>
          <a:prstGeom prst="roundRect">
            <a:avLst>
              <a:gd name="adj" fmla="val 105708"/>
            </a:avLst>
          </a:prstGeom>
          <a:solidFill>
            <a:srgbClr val="E1F5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8954" y="2605126"/>
            <a:ext cx="304495" cy="304495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902" y="3114446"/>
            <a:ext cx="838505" cy="24780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047902" y="3114446"/>
            <a:ext cx="838505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0288D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Data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1047902" y="3438144"/>
            <a:ext cx="291236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Finding</a:t>
            </a:r>
            <a:endParaRPr lang="en-US" sz="1800" dirty="0"/>
          </a:p>
        </p:txBody>
      </p:sp>
      <p:sp>
        <p:nvSpPr>
          <p:cNvPr id="15" name="Text 8"/>
          <p:cNvSpPr txBox="1"/>
          <p:nvPr/>
        </p:nvSpPr>
        <p:spPr>
          <a:xfrm>
            <a:off x="1047902" y="3895344"/>
            <a:ext cx="2876702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"Wait times have  </a:t>
            </a: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increased by 20%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compared to the previous month's average."</a:t>
            </a:r>
            <a:endParaRPr lang="en-US" sz="12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696" y="3856940"/>
            <a:ext cx="1419149" cy="219456"/>
          </a:xfrm>
          <a:prstGeom prst="rect">
            <a:avLst/>
          </a:prstGeom>
        </p:spPr>
      </p:pic>
      <p:sp>
        <p:nvSpPr>
          <p:cNvPr id="18" name="Shape 10"/>
          <p:cNvSpPr/>
          <p:nvPr/>
        </p:nvSpPr>
        <p:spPr>
          <a:xfrm>
            <a:off x="1047902" y="4853635"/>
            <a:ext cx="2800807" cy="981151"/>
          </a:xfrm>
          <a:prstGeom prst="roundRect">
            <a:avLst>
              <a:gd name="adj" fmla="val 7239"/>
            </a:avLst>
          </a:prstGeom>
          <a:solidFill>
            <a:srgbClr val="E3F2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1"/>
          <p:cNvSpPr/>
          <p:nvPr/>
        </p:nvSpPr>
        <p:spPr>
          <a:xfrm>
            <a:off x="1047902" y="4853635"/>
            <a:ext cx="38405" cy="981151"/>
          </a:xfrm>
          <a:prstGeom prst="roundRect">
            <a:avLst>
              <a:gd name="adj" fmla="val 184927"/>
            </a:avLst>
          </a:prstGeom>
          <a:solidFill>
            <a:srgbClr val="29B6F6"/>
          </a:solidFill>
          <a:ln w="12700">
            <a:solidFill>
              <a:srgbClr val="29B6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2"/>
          <p:cNvSpPr txBox="1"/>
          <p:nvPr/>
        </p:nvSpPr>
        <p:spPr>
          <a:xfrm>
            <a:off x="1228954" y="4997196"/>
            <a:ext cx="2553005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6323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Objective Fact:</a:t>
            </a:r>
            <a:r>
              <a:rPr lang="en-US" sz="1100" dirty="0">
                <a:solidFill>
                  <a:srgbClr val="455A6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Measurable statistic without emotion.</a:t>
            </a:r>
            <a:endParaRPr lang="en-US" sz="11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rcRect l="-5" r="-5"/>
          <a:stretch/>
        </p:blipFill>
        <p:spPr>
          <a:xfrm>
            <a:off x="4412894" y="2115007"/>
            <a:ext cx="3365906" cy="4000500"/>
          </a:xfrm>
          <a:prstGeom prst="rect">
            <a:avLst/>
          </a:prstGeom>
        </p:spPr>
      </p:pic>
      <p:sp>
        <p:nvSpPr>
          <p:cNvPr id="22" name="Shape 13"/>
          <p:cNvSpPr/>
          <p:nvPr/>
        </p:nvSpPr>
        <p:spPr>
          <a:xfrm>
            <a:off x="4699102" y="2600554"/>
            <a:ext cx="666598" cy="533095"/>
          </a:xfrm>
          <a:prstGeom prst="roundRect">
            <a:avLst>
              <a:gd name="adj" fmla="val 36756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rcRect l="-90" r="-90"/>
          <a:stretch/>
        </p:blipFill>
        <p:spPr>
          <a:xfrm>
            <a:off x="4841748" y="2713939"/>
            <a:ext cx="381305" cy="304495"/>
          </a:xfrm>
          <a:prstGeom prst="rect">
            <a:avLst/>
          </a:prstGeom>
        </p:spPr>
      </p:pic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9102" y="3332074"/>
            <a:ext cx="1009498" cy="247802"/>
          </a:xfrm>
          <a:prstGeom prst="rect">
            <a:avLst/>
          </a:prstGeom>
        </p:spPr>
      </p:pic>
      <p:sp>
        <p:nvSpPr>
          <p:cNvPr id="25" name="Text 14"/>
          <p:cNvSpPr/>
          <p:nvPr/>
        </p:nvSpPr>
        <p:spPr>
          <a:xfrm>
            <a:off x="4699102" y="3332074"/>
            <a:ext cx="101041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7B1FA2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Insight</a:t>
            </a:r>
            <a:endParaRPr lang="en-US" sz="900" dirty="0"/>
          </a:p>
        </p:txBody>
      </p:sp>
      <p:sp>
        <p:nvSpPr>
          <p:cNvPr id="26" name="Text 15"/>
          <p:cNvSpPr txBox="1"/>
          <p:nvPr/>
        </p:nvSpPr>
        <p:spPr>
          <a:xfrm>
            <a:off x="4699102" y="3655771"/>
            <a:ext cx="291236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Meaning</a:t>
            </a:r>
            <a:endParaRPr lang="en-US" sz="1800" dirty="0"/>
          </a:p>
        </p:txBody>
      </p:sp>
      <p:sp>
        <p:nvSpPr>
          <p:cNvPr id="27" name="Text 16"/>
          <p:cNvSpPr txBox="1"/>
          <p:nvPr/>
        </p:nvSpPr>
        <p:spPr>
          <a:xfrm>
            <a:off x="4699102" y="4112971"/>
            <a:ext cx="2876702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"Customers are </a:t>
            </a: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frustrated and leaving lines</a:t>
            </a:r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resulting in lost immediate sales."</a:t>
            </a:r>
            <a:endParaRPr lang="en-US" sz="12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4621" y="4063708"/>
            <a:ext cx="1736705" cy="247802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4699102" y="5071262"/>
            <a:ext cx="2800807" cy="761695"/>
          </a:xfrm>
          <a:prstGeom prst="roundRect">
            <a:avLst>
              <a:gd name="adj" fmla="val 12005"/>
            </a:avLst>
          </a:prstGeom>
          <a:solidFill>
            <a:srgbClr val="E3F2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19"/>
          <p:cNvSpPr/>
          <p:nvPr/>
        </p:nvSpPr>
        <p:spPr>
          <a:xfrm>
            <a:off x="4699102" y="5071262"/>
            <a:ext cx="38405" cy="761695"/>
          </a:xfrm>
          <a:prstGeom prst="roundRect">
            <a:avLst>
              <a:gd name="adj" fmla="val 238094"/>
            </a:avLst>
          </a:prstGeom>
          <a:solidFill>
            <a:srgbClr val="AB47BC"/>
          </a:solidFill>
          <a:ln w="12700">
            <a:solidFill>
              <a:srgbClr val="AB47B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0"/>
          <p:cNvSpPr txBox="1"/>
          <p:nvPr/>
        </p:nvSpPr>
        <p:spPr>
          <a:xfrm>
            <a:off x="4880153" y="5213909"/>
            <a:ext cx="25530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6323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Implication:</a:t>
            </a:r>
            <a:r>
              <a:rPr lang="en-US" sz="1100" dirty="0">
                <a:solidFill>
                  <a:srgbClr val="455A6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Connects data to business impact.</a:t>
            </a:r>
            <a:endParaRPr lang="en-US" sz="1100" dirty="0"/>
          </a:p>
        </p:txBody>
      </p:sp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3"/>
          <a:srcRect l="-7" r="-7"/>
          <a:stretch/>
        </p:blipFill>
        <p:spPr>
          <a:xfrm>
            <a:off x="8064094" y="2115007"/>
            <a:ext cx="3365906" cy="4000500"/>
          </a:xfrm>
          <a:prstGeom prst="rect">
            <a:avLst/>
          </a:prstGeom>
        </p:spPr>
      </p:pic>
      <p:sp>
        <p:nvSpPr>
          <p:cNvPr id="34" name="Shape 21"/>
          <p:cNvSpPr/>
          <p:nvPr/>
        </p:nvSpPr>
        <p:spPr>
          <a:xfrm>
            <a:off x="8350301" y="2600554"/>
            <a:ext cx="666598" cy="533095"/>
          </a:xfrm>
          <a:prstGeom prst="roundRect">
            <a:avLst>
              <a:gd name="adj" fmla="val 36756"/>
            </a:avLst>
          </a:prstGeom>
          <a:solidFill>
            <a:srgbClr val="E0F2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4"/>
          <a:srcRect l="-90" r="-90"/>
          <a:stretch/>
        </p:blipFill>
        <p:spPr>
          <a:xfrm>
            <a:off x="8492947" y="2713939"/>
            <a:ext cx="381305" cy="304495"/>
          </a:xfrm>
          <a:prstGeom prst="rect">
            <a:avLst/>
          </a:prstGeom>
        </p:spPr>
      </p:pic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0301" y="3332074"/>
            <a:ext cx="1143000" cy="247802"/>
          </a:xfrm>
          <a:prstGeom prst="rect">
            <a:avLst/>
          </a:prstGeom>
        </p:spPr>
      </p:pic>
      <p:sp>
        <p:nvSpPr>
          <p:cNvPr id="37" name="Text 22"/>
          <p:cNvSpPr/>
          <p:nvPr/>
        </p:nvSpPr>
        <p:spPr>
          <a:xfrm>
            <a:off x="8350301" y="3332074"/>
            <a:ext cx="114300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00695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Solution</a:t>
            </a:r>
            <a:endParaRPr lang="en-US" sz="900" dirty="0"/>
          </a:p>
        </p:txBody>
      </p:sp>
      <p:sp>
        <p:nvSpPr>
          <p:cNvPr id="38" name="Text 23"/>
          <p:cNvSpPr txBox="1"/>
          <p:nvPr/>
        </p:nvSpPr>
        <p:spPr>
          <a:xfrm>
            <a:off x="8350301" y="3655771"/>
            <a:ext cx="291236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</a:t>
            </a:r>
            <a:endParaRPr lang="en-US" sz="1800" dirty="0"/>
          </a:p>
        </p:txBody>
      </p:sp>
      <p:sp>
        <p:nvSpPr>
          <p:cNvPr id="39" name="Text 24"/>
          <p:cNvSpPr txBox="1"/>
          <p:nvPr/>
        </p:nvSpPr>
        <p:spPr>
          <a:xfrm>
            <a:off x="8350301" y="4112971"/>
            <a:ext cx="2876702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 </a:t>
            </a: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Hire one part-time cashier</a:t>
            </a:r>
            <a:r>
              <a:rPr lang="en-US" sz="1200" b="1" dirty="0"/>
              <a:t> </a:t>
            </a:r>
            <a:r>
              <a:rPr lang="en-US" sz="12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peak hours (11:00 AM – 2:00 PM) to reduce load."</a:t>
            </a:r>
            <a:endParaRPr lang="en-US" sz="1200" dirty="0"/>
          </a:p>
        </p:txBody>
      </p:sp>
      <p:pic>
        <p:nvPicPr>
          <p:cNvPr id="40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2820" y="4084394"/>
            <a:ext cx="2068780" cy="219456"/>
          </a:xfrm>
          <a:prstGeom prst="rect">
            <a:avLst/>
          </a:prstGeom>
        </p:spPr>
      </p:pic>
      <p:sp>
        <p:nvSpPr>
          <p:cNvPr id="42" name="Shape 26"/>
          <p:cNvSpPr/>
          <p:nvPr/>
        </p:nvSpPr>
        <p:spPr>
          <a:xfrm>
            <a:off x="8350301" y="5071262"/>
            <a:ext cx="2800807" cy="761695"/>
          </a:xfrm>
          <a:prstGeom prst="roundRect">
            <a:avLst>
              <a:gd name="adj" fmla="val 12005"/>
            </a:avLst>
          </a:prstGeom>
          <a:solidFill>
            <a:srgbClr val="E3F2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27"/>
          <p:cNvSpPr/>
          <p:nvPr/>
        </p:nvSpPr>
        <p:spPr>
          <a:xfrm>
            <a:off x="8350301" y="5071262"/>
            <a:ext cx="38405" cy="761695"/>
          </a:xfrm>
          <a:prstGeom prst="roundRect">
            <a:avLst>
              <a:gd name="adj" fmla="val 238094"/>
            </a:avLst>
          </a:prstGeom>
          <a:solidFill>
            <a:srgbClr val="26A69A"/>
          </a:solidFill>
          <a:ln w="12700">
            <a:solidFill>
              <a:srgbClr val="26A6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28"/>
          <p:cNvSpPr txBox="1"/>
          <p:nvPr/>
        </p:nvSpPr>
        <p:spPr>
          <a:xfrm>
            <a:off x="8531352" y="5213909"/>
            <a:ext cx="25530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6323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Recommendation:</a:t>
            </a:r>
            <a:r>
              <a:rPr lang="en-US" sz="1100" dirty="0">
                <a:solidFill>
                  <a:srgbClr val="455A6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Specific, feasible step to solve it.</a:t>
            </a:r>
            <a:endParaRPr lang="en-US" sz="1100" dirty="0"/>
          </a:p>
        </p:txBody>
      </p:sp>
      <p:pic>
        <p:nvPicPr>
          <p:cNvPr id="45" name="Image 14" descr="preencoded.png"/>
          <p:cNvPicPr>
            <a:picLocks noChangeAspect="1"/>
          </p:cNvPicPr>
          <p:nvPr/>
        </p:nvPicPr>
        <p:blipFill>
          <a:blip r:embed="rId17"/>
          <a:srcRect l="-420" r="-420"/>
          <a:stretch/>
        </p:blipFill>
        <p:spPr>
          <a:xfrm>
            <a:off x="3937406" y="4129430"/>
            <a:ext cx="476402" cy="28346"/>
          </a:xfrm>
          <a:prstGeom prst="rect">
            <a:avLst/>
          </a:prstGeom>
        </p:spPr>
      </p:pic>
      <p:pic>
        <p:nvPicPr>
          <p:cNvPr id="46" name="Image 15" descr="preencoded.png"/>
          <p:cNvPicPr>
            <a:picLocks noChangeAspect="1"/>
          </p:cNvPicPr>
          <p:nvPr/>
        </p:nvPicPr>
        <p:blipFill>
          <a:blip r:embed="rId17"/>
          <a:srcRect l="-420" r="-420"/>
          <a:stretch/>
        </p:blipFill>
        <p:spPr>
          <a:xfrm>
            <a:off x="7588606" y="4129430"/>
            <a:ext cx="476402" cy="28346"/>
          </a:xfrm>
          <a:prstGeom prst="rect">
            <a:avLst/>
          </a:prstGeom>
        </p:spPr>
      </p:pic>
      <p:pic>
        <p:nvPicPr>
          <p:cNvPr id="47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7902" y="1933956"/>
            <a:ext cx="476402" cy="476402"/>
          </a:xfrm>
          <a:prstGeom prst="rect">
            <a:avLst/>
          </a:prstGeom>
        </p:spPr>
      </p:pic>
      <p:sp>
        <p:nvSpPr>
          <p:cNvPr id="48" name="Text 29"/>
          <p:cNvSpPr/>
          <p:nvPr/>
        </p:nvSpPr>
        <p:spPr>
          <a:xfrm>
            <a:off x="1047902" y="1933956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29B6F6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9B6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800" dirty="0"/>
          </a:p>
        </p:txBody>
      </p:sp>
      <p:pic>
        <p:nvPicPr>
          <p:cNvPr id="4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9102" y="1933956"/>
            <a:ext cx="476402" cy="476402"/>
          </a:xfrm>
          <a:prstGeom prst="rect">
            <a:avLst/>
          </a:prstGeom>
        </p:spPr>
      </p:pic>
      <p:sp>
        <p:nvSpPr>
          <p:cNvPr id="50" name="Text 30"/>
          <p:cNvSpPr/>
          <p:nvPr/>
        </p:nvSpPr>
        <p:spPr>
          <a:xfrm>
            <a:off x="4699102" y="1933956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AB47BC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AB47B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800" dirty="0"/>
          </a:p>
        </p:txBody>
      </p:sp>
      <p:pic>
        <p:nvPicPr>
          <p:cNvPr id="51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50301" y="1933956"/>
            <a:ext cx="476402" cy="476402"/>
          </a:xfrm>
          <a:prstGeom prst="rect">
            <a:avLst/>
          </a:prstGeom>
        </p:spPr>
      </p:pic>
      <p:sp>
        <p:nvSpPr>
          <p:cNvPr id="52" name="Text 31"/>
          <p:cNvSpPr/>
          <p:nvPr/>
        </p:nvSpPr>
        <p:spPr>
          <a:xfrm>
            <a:off x="8350301" y="1933956"/>
            <a:ext cx="476402" cy="476402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26A69A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6A6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800" dirty="0"/>
          </a:p>
        </p:txBody>
      </p:sp>
      <p:sp>
        <p:nvSpPr>
          <p:cNvPr id="53" name="Text 32"/>
          <p:cNvSpPr txBox="1"/>
          <p:nvPr/>
        </p:nvSpPr>
        <p:spPr>
          <a:xfrm>
            <a:off x="761695" y="6495898"/>
            <a:ext cx="486735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7: Reports, Research, and Data-Driven Writing • Real-World Application</a:t>
            </a:r>
            <a:endParaRPr lang="en-US" sz="900" dirty="0"/>
          </a:p>
        </p:txBody>
      </p:sp>
      <p:pic>
        <p:nvPicPr>
          <p:cNvPr id="54" name="Image 9" descr="preencoded.png">
            <a:extLst>
              <a:ext uri="{FF2B5EF4-FFF2-40B4-BE49-F238E27FC236}">
                <a16:creationId xmlns:a16="http://schemas.microsoft.com/office/drawing/2014/main" id="{23D5A46D-1A0F-5621-E22E-7CDD71ADD3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6299" y="4259592"/>
            <a:ext cx="388061" cy="2478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426750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258361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-94183" y="4934103"/>
            <a:ext cx="2857500" cy="2857500"/>
          </a:xfrm>
          <a:prstGeom prst="ellipse">
            <a:avLst/>
          </a:prstGeom>
          <a:noFill/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571500" y="1876349"/>
            <a:ext cx="3239719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Mini-Report 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00BCD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Template (Pt. 1)</a:t>
            </a:r>
            <a:endParaRPr lang="en-US" sz="3600" dirty="0"/>
          </a:p>
        </p:txBody>
      </p:sp>
      <p:sp>
        <p:nvSpPr>
          <p:cNvPr id="9" name="Text 6"/>
          <p:cNvSpPr txBox="1"/>
          <p:nvPr/>
        </p:nvSpPr>
        <p:spPr>
          <a:xfrm>
            <a:off x="571500" y="3819449"/>
            <a:ext cx="3191256" cy="1114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first half of the report sets the stage. It frames the context and presents the raw data before any analysis begins.</a:t>
            </a:r>
            <a:endParaRPr lang="en-US" sz="13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rcRect l="-837" r="-837"/>
          <a:stretch/>
        </p:blipFill>
        <p:spPr>
          <a:xfrm>
            <a:off x="571500" y="6124651"/>
            <a:ext cx="152705" cy="133502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800100" y="6096305"/>
            <a:ext cx="216529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Sections 1–4: Context &amp; Facts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580644"/>
            <a:ext cx="1514246" cy="24780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71500" y="580644"/>
            <a:ext cx="1515161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75" dirty="0">
                <a:solidFill>
                  <a:srgbClr val="009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Report Structure</a:t>
            </a:r>
            <a:endParaRPr lang="en-US" sz="9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7"/>
          <a:srcRect t="-15" b="-15"/>
          <a:stretch/>
        </p:blipFill>
        <p:spPr>
          <a:xfrm>
            <a:off x="5029200" y="784555"/>
            <a:ext cx="6400800" cy="1132027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62956" y="1121969"/>
            <a:ext cx="457200" cy="457200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9"/>
          <a:srcRect l="-1282" r="-1282"/>
          <a:stretch/>
        </p:blipFill>
        <p:spPr>
          <a:xfrm>
            <a:off x="5481828" y="1255471"/>
            <a:ext cx="219456" cy="19019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6048756" y="974750"/>
            <a:ext cx="52102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Header Information</a:t>
            </a:r>
            <a:endParaRPr lang="en-US" sz="1500" dirty="0"/>
          </a:p>
        </p:txBody>
      </p:sp>
      <p:sp>
        <p:nvSpPr>
          <p:cNvPr id="18" name="Text 10"/>
          <p:cNvSpPr txBox="1"/>
          <p:nvPr/>
        </p:nvSpPr>
        <p:spPr>
          <a:xfrm>
            <a:off x="6048756" y="1299362"/>
            <a:ext cx="517276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a clear Title, Date, and specific Audience (To/From) to establish immediate context.</a:t>
            </a:r>
            <a:endParaRPr lang="en-US" sz="12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10"/>
          <a:srcRect t="-15" b="-15"/>
          <a:stretch/>
        </p:blipFill>
        <p:spPr>
          <a:xfrm>
            <a:off x="5029200" y="2106778"/>
            <a:ext cx="6400800" cy="1132027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62956" y="2444191"/>
            <a:ext cx="457200" cy="457200"/>
          </a:xfrm>
          <a:prstGeom prst="rect">
            <a:avLst/>
          </a:prstGeom>
        </p:spPr>
      </p:pic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95544" y="2577694"/>
            <a:ext cx="190195" cy="190195"/>
          </a:xfrm>
          <a:prstGeom prst="rect">
            <a:avLst/>
          </a:prstGeom>
        </p:spPr>
      </p:pic>
      <p:sp>
        <p:nvSpPr>
          <p:cNvPr id="22" name="Text 11"/>
          <p:cNvSpPr txBox="1"/>
          <p:nvPr/>
        </p:nvSpPr>
        <p:spPr>
          <a:xfrm>
            <a:off x="6048756" y="2296973"/>
            <a:ext cx="52102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Purpose / Problem Statement</a:t>
            </a:r>
            <a:endParaRPr lang="en-US" sz="1500" dirty="0"/>
          </a:p>
        </p:txBody>
      </p:sp>
      <p:sp>
        <p:nvSpPr>
          <p:cNvPr id="23" name="Text 12"/>
          <p:cNvSpPr txBox="1"/>
          <p:nvPr/>
        </p:nvSpPr>
        <p:spPr>
          <a:xfrm>
            <a:off x="6048756" y="2621585"/>
            <a:ext cx="517276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Write 1–3 sentences defining the problem. Why are we reading this report right now?</a:t>
            </a:r>
            <a:endParaRPr lang="en-US" sz="1200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7"/>
          <a:srcRect t="-15" b="-15"/>
          <a:stretch/>
        </p:blipFill>
        <p:spPr>
          <a:xfrm>
            <a:off x="5029200" y="3429000"/>
            <a:ext cx="6400800" cy="1132027"/>
          </a:xfrm>
          <a:prstGeom prst="rect">
            <a:avLst/>
          </a:prstGeom>
        </p:spPr>
      </p:pic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62956" y="3766414"/>
            <a:ext cx="457200" cy="457200"/>
          </a:xfrm>
          <a:prstGeom prst="rect">
            <a:avLst/>
          </a:prstGeom>
        </p:spPr>
      </p:pic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495544" y="3899916"/>
            <a:ext cx="190195" cy="190195"/>
          </a:xfrm>
          <a:prstGeom prst="rect">
            <a:avLst/>
          </a:prstGeom>
        </p:spPr>
      </p:pic>
      <p:sp>
        <p:nvSpPr>
          <p:cNvPr id="27" name="Text 13"/>
          <p:cNvSpPr txBox="1"/>
          <p:nvPr/>
        </p:nvSpPr>
        <p:spPr>
          <a:xfrm>
            <a:off x="6048756" y="3619195"/>
            <a:ext cx="52102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Background Context</a:t>
            </a:r>
            <a:endParaRPr lang="en-US" sz="1500" dirty="0"/>
          </a:p>
        </p:txBody>
      </p:sp>
      <p:sp>
        <p:nvSpPr>
          <p:cNvPr id="28" name="Text 14"/>
          <p:cNvSpPr txBox="1"/>
          <p:nvPr/>
        </p:nvSpPr>
        <p:spPr>
          <a:xfrm>
            <a:off x="6048756" y="3943807"/>
            <a:ext cx="517276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a brief explanation of the history or situation that led to this decision point.</a:t>
            </a:r>
            <a:endParaRPr lang="en-US" sz="1200" dirty="0"/>
          </a:p>
        </p:txBody>
      </p:sp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0"/>
          <a:srcRect t="-15" b="-15"/>
          <a:stretch/>
        </p:blipFill>
        <p:spPr>
          <a:xfrm>
            <a:off x="5029200" y="4751222"/>
            <a:ext cx="6400800" cy="1132027"/>
          </a:xfrm>
          <a:prstGeom prst="rect">
            <a:avLst/>
          </a:prstGeom>
        </p:spPr>
      </p:pic>
      <p:pic>
        <p:nvPicPr>
          <p:cNvPr id="30" name="Image 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62956" y="5088636"/>
            <a:ext cx="457200" cy="457200"/>
          </a:xfrm>
          <a:prstGeom prst="rect">
            <a:avLst/>
          </a:prstGeom>
        </p:spPr>
      </p:pic>
      <p:pic>
        <p:nvPicPr>
          <p:cNvPr id="31" name="Image 14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495544" y="5222138"/>
            <a:ext cx="190195" cy="190195"/>
          </a:xfrm>
          <a:prstGeom prst="rect">
            <a:avLst/>
          </a:prstGeom>
        </p:spPr>
      </p:pic>
      <p:sp>
        <p:nvSpPr>
          <p:cNvPr id="32" name="Text 15"/>
          <p:cNvSpPr txBox="1"/>
          <p:nvPr/>
        </p:nvSpPr>
        <p:spPr>
          <a:xfrm>
            <a:off x="6048756" y="4941418"/>
            <a:ext cx="52102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 Evidence &amp; Findings</a:t>
            </a:r>
            <a:endParaRPr lang="en-US" sz="1500" dirty="0"/>
          </a:p>
        </p:txBody>
      </p:sp>
      <p:sp>
        <p:nvSpPr>
          <p:cNvPr id="33" name="Text 16"/>
          <p:cNvSpPr txBox="1"/>
          <p:nvPr/>
        </p:nvSpPr>
        <p:spPr>
          <a:xfrm>
            <a:off x="6048756" y="5265115"/>
            <a:ext cx="517276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Present objective facts, data points, and visuals. Focus on "what the data says" without interpretation yet.</a:t>
            </a:r>
            <a:endParaRPr lang="en-US" sz="1200" dirty="0"/>
          </a:p>
        </p:txBody>
      </p:sp>
      <p:sp>
        <p:nvSpPr>
          <p:cNvPr id="34" name="Text 17"/>
          <p:cNvSpPr txBox="1"/>
          <p:nvPr/>
        </p:nvSpPr>
        <p:spPr>
          <a:xfrm>
            <a:off x="9638690" y="6515100"/>
            <a:ext cx="259598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 • Mini-Report Template (Part 1)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426750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258361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noFill/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571500" y="2301545"/>
            <a:ext cx="3239719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Mini-Report 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 2</a:t>
            </a:r>
            <a:endParaRPr lang="en-US" sz="3600" dirty="0"/>
          </a:p>
        </p:txBody>
      </p:sp>
      <p:sp>
        <p:nvSpPr>
          <p:cNvPr id="9" name="Text 6"/>
          <p:cNvSpPr txBox="1"/>
          <p:nvPr/>
        </p:nvSpPr>
        <p:spPr>
          <a:xfrm>
            <a:off x="571500" y="3673145"/>
            <a:ext cx="3191256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Completing the narrative: moving from raw data to actionable next steps and supporting details.</a:t>
            </a:r>
            <a:endParaRPr lang="en-US" sz="13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00" y="6124651"/>
            <a:ext cx="133502" cy="133502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780898" y="6096305"/>
            <a:ext cx="13149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Items 5 through 9</a:t>
            </a:r>
            <a:endParaRPr lang="en-US" sz="10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580644"/>
            <a:ext cx="972007" cy="24780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71500" y="580644"/>
            <a:ext cx="972007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75" dirty="0">
                <a:solidFill>
                  <a:srgbClr val="0284C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</a:t>
            </a:r>
            <a:endParaRPr lang="en-US" sz="9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l="-15" r="-15"/>
          <a:stretch/>
        </p:blipFill>
        <p:spPr>
          <a:xfrm>
            <a:off x="4839005" y="1164031"/>
            <a:ext cx="6782105" cy="753466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5105095" y="1350569"/>
            <a:ext cx="381305" cy="381305"/>
          </a:xfrm>
          <a:prstGeom prst="ellipse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10251" y="1454810"/>
            <a:ext cx="171907" cy="171907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5676595" y="1315822"/>
            <a:ext cx="58009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5. Analysis / Interpretation</a:t>
            </a:r>
            <a:endParaRPr lang="en-US" sz="1300" dirty="0"/>
          </a:p>
        </p:txBody>
      </p:sp>
      <p:sp>
        <p:nvSpPr>
          <p:cNvPr id="18" name="Text 11"/>
          <p:cNvSpPr txBox="1"/>
          <p:nvPr/>
        </p:nvSpPr>
        <p:spPr>
          <a:xfrm>
            <a:off x="5676595" y="1586484"/>
            <a:ext cx="63724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 "what it means." Interpret the findings to reveal insights relevant to the audience.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6"/>
          <a:srcRect l="-15" r="-15"/>
          <a:stretch/>
        </p:blipFill>
        <p:spPr>
          <a:xfrm>
            <a:off x="4839005" y="2070202"/>
            <a:ext cx="6782105" cy="753466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5105095" y="2255825"/>
            <a:ext cx="381305" cy="381305"/>
          </a:xfrm>
          <a:prstGeom prst="ellipse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10251" y="2360981"/>
            <a:ext cx="171907" cy="171907"/>
          </a:xfrm>
          <a:prstGeom prst="rect">
            <a:avLst/>
          </a:prstGeom>
        </p:spPr>
      </p:pic>
      <p:sp>
        <p:nvSpPr>
          <p:cNvPr id="22" name="Text 13"/>
          <p:cNvSpPr txBox="1"/>
          <p:nvPr/>
        </p:nvSpPr>
        <p:spPr>
          <a:xfrm>
            <a:off x="5676595" y="2221992"/>
            <a:ext cx="502005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6. Recommendation</a:t>
            </a:r>
            <a:endParaRPr lang="en-US" sz="1300" dirty="0"/>
          </a:p>
        </p:txBody>
      </p:sp>
      <p:sp>
        <p:nvSpPr>
          <p:cNvPr id="23" name="Text 14"/>
          <p:cNvSpPr txBox="1"/>
          <p:nvPr/>
        </p:nvSpPr>
        <p:spPr>
          <a:xfrm>
            <a:off x="5676595" y="2492654"/>
            <a:ext cx="55915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Propose clear, specific, and doable actions that directly address the problem.</a:t>
            </a:r>
            <a:endParaRPr lang="en-US" sz="10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6"/>
          <a:srcRect l="-15" r="-15"/>
          <a:stretch/>
        </p:blipFill>
        <p:spPr>
          <a:xfrm>
            <a:off x="4839005" y="2976372"/>
            <a:ext cx="6782105" cy="753466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5105095" y="3161995"/>
            <a:ext cx="381305" cy="381305"/>
          </a:xfrm>
          <a:prstGeom prst="ellipse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210251" y="3267151"/>
            <a:ext cx="171907" cy="171907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5676595" y="3128162"/>
            <a:ext cx="50109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7. Implementation / Next Steps</a:t>
            </a:r>
            <a:endParaRPr lang="en-US" sz="1300" dirty="0"/>
          </a:p>
        </p:txBody>
      </p:sp>
      <p:sp>
        <p:nvSpPr>
          <p:cNvPr id="28" name="Text 17"/>
          <p:cNvSpPr txBox="1"/>
          <p:nvPr/>
        </p:nvSpPr>
        <p:spPr>
          <a:xfrm>
            <a:off x="5676595" y="3398825"/>
            <a:ext cx="55824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Outline the roadmap: define the timeline, assign owners, and estimate costs.</a:t>
            </a:r>
            <a:endParaRPr lang="en-US" sz="10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6"/>
          <a:srcRect l="-15" r="-15"/>
          <a:stretch/>
        </p:blipFill>
        <p:spPr>
          <a:xfrm>
            <a:off x="4839005" y="3881628"/>
            <a:ext cx="6782105" cy="753466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5105095" y="4068166"/>
            <a:ext cx="381305" cy="381305"/>
          </a:xfrm>
          <a:prstGeom prst="ellipse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210251" y="4173322"/>
            <a:ext cx="171907" cy="171907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5676595" y="4034333"/>
            <a:ext cx="49441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8. Risks / Limits</a:t>
            </a:r>
            <a:endParaRPr lang="en-US" sz="1300" dirty="0"/>
          </a:p>
        </p:txBody>
      </p:sp>
      <p:sp>
        <p:nvSpPr>
          <p:cNvPr id="33" name="Text 20"/>
          <p:cNvSpPr txBox="1"/>
          <p:nvPr/>
        </p:nvSpPr>
        <p:spPr>
          <a:xfrm>
            <a:off x="5676595" y="4304995"/>
            <a:ext cx="55156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Transparently acknowledge unknowns, potential pitfalls, or data limitations.</a:t>
            </a:r>
            <a:endParaRPr lang="en-US" sz="1000" dirty="0"/>
          </a:p>
        </p:txBody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6"/>
          <a:srcRect l="-15" r="-15"/>
          <a:stretch/>
        </p:blipFill>
        <p:spPr>
          <a:xfrm>
            <a:off x="4839005" y="4787798"/>
            <a:ext cx="6782105" cy="753466"/>
          </a:xfrm>
          <a:prstGeom prst="rect">
            <a:avLst/>
          </a:prstGeom>
        </p:spPr>
      </p:pic>
      <p:sp>
        <p:nvSpPr>
          <p:cNvPr id="35" name="Shape 21"/>
          <p:cNvSpPr/>
          <p:nvPr/>
        </p:nvSpPr>
        <p:spPr>
          <a:xfrm>
            <a:off x="5105095" y="4974336"/>
            <a:ext cx="381305" cy="381305"/>
          </a:xfrm>
          <a:prstGeom prst="ellipse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1"/>
          <a:srcRect t="-842" b="-842"/>
          <a:stretch/>
        </p:blipFill>
        <p:spPr>
          <a:xfrm>
            <a:off x="5201107" y="5079492"/>
            <a:ext cx="190195" cy="171907"/>
          </a:xfrm>
          <a:prstGeom prst="rect">
            <a:avLst/>
          </a:prstGeom>
        </p:spPr>
      </p:pic>
      <p:sp>
        <p:nvSpPr>
          <p:cNvPr id="37" name="Text 22"/>
          <p:cNvSpPr txBox="1"/>
          <p:nvPr/>
        </p:nvSpPr>
        <p:spPr>
          <a:xfrm>
            <a:off x="5676595" y="4940503"/>
            <a:ext cx="53437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9. Sources / Appendix</a:t>
            </a:r>
            <a:endParaRPr lang="en-US" sz="1300" dirty="0"/>
          </a:p>
        </p:txBody>
      </p:sp>
      <p:sp>
        <p:nvSpPr>
          <p:cNvPr id="38" name="Text 23"/>
          <p:cNvSpPr txBox="1"/>
          <p:nvPr/>
        </p:nvSpPr>
        <p:spPr>
          <a:xfrm>
            <a:off x="5676595" y="5211166"/>
            <a:ext cx="59152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755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Cite references and include supplementary data or charts if needed for validation.</a:t>
            </a:r>
            <a:endParaRPr lang="en-US" sz="1000" dirty="0"/>
          </a:p>
        </p:txBody>
      </p:sp>
      <p:sp>
        <p:nvSpPr>
          <p:cNvPr id="39" name="Text 24"/>
          <p:cNvSpPr txBox="1"/>
          <p:nvPr/>
        </p:nvSpPr>
        <p:spPr>
          <a:xfrm>
            <a:off x="9638690" y="6515100"/>
            <a:ext cx="259598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7 • Mini-Report Template (Part 2)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E3F2F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000" r="10000"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-2034540" y="571500"/>
            <a:ext cx="5715000" cy="5715000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-446227" y="4523080"/>
            <a:ext cx="3810305" cy="3810305"/>
          </a:xfrm>
          <a:prstGeom prst="ellipse">
            <a:avLst/>
          </a:prstGeom>
          <a:noFill/>
          <a:ln w="25400">
            <a:solidFill>
              <a:srgbClr val="00BCD4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77195" y="4824374"/>
            <a:ext cx="1333195" cy="1333195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952805" y="2040026"/>
            <a:ext cx="4319626" cy="1343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 b="1" kern="0" spc="-96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Case </a:t>
            </a:r>
            <a:endParaRPr lang="en-US" sz="4800" dirty="0"/>
          </a:p>
          <a:p>
            <a:pPr marL="0" indent="0" algn="l">
              <a:buNone/>
            </a:pPr>
            <a:r>
              <a:rPr lang="en-US" sz="4800" b="1" kern="0" spc="-96" dirty="0">
                <a:solidFill>
                  <a:srgbClr val="00BCD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Studies</a:t>
            </a:r>
            <a:endParaRPr lang="en-US" sz="4800" dirty="0"/>
          </a:p>
        </p:txBody>
      </p:sp>
      <p:sp>
        <p:nvSpPr>
          <p:cNvPr id="10" name="Text 6"/>
          <p:cNvSpPr txBox="1"/>
          <p:nvPr/>
        </p:nvSpPr>
        <p:spPr>
          <a:xfrm>
            <a:off x="952805" y="3666744"/>
            <a:ext cx="3896258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546E7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Real-world examples of how data reporting succeeds or fails in professional settings.</a:t>
            </a:r>
            <a:endParaRPr lang="en-US" sz="18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/>
          <a:srcRect t="-1100" b="-1100"/>
          <a:stretch/>
        </p:blipFill>
        <p:spPr>
          <a:xfrm>
            <a:off x="952805" y="5181905"/>
            <a:ext cx="114300" cy="133502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181405" y="5152644"/>
            <a:ext cx="140634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 Examples Follow</a:t>
            </a:r>
            <a:endParaRPr lang="en-US" sz="10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805" y="1514246"/>
            <a:ext cx="1609344" cy="30449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52805" y="1514246"/>
            <a:ext cx="1610258" cy="30541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CD4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00838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Analysis Phase</a:t>
            </a:r>
            <a:endParaRPr lang="en-US" sz="900" dirty="0"/>
          </a:p>
        </p:txBody>
      </p:sp>
      <p:sp>
        <p:nvSpPr>
          <p:cNvPr id="15" name="Shape 9"/>
          <p:cNvSpPr/>
          <p:nvPr/>
        </p:nvSpPr>
        <p:spPr>
          <a:xfrm>
            <a:off x="5486400" y="0"/>
            <a:ext cx="67052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0"/>
          <p:cNvSpPr txBox="1"/>
          <p:nvPr/>
        </p:nvSpPr>
        <p:spPr>
          <a:xfrm>
            <a:off x="6057900" y="748894"/>
            <a:ext cx="52962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to Look For</a:t>
            </a:r>
            <a:endParaRPr lang="en-US" sz="1800" dirty="0"/>
          </a:p>
        </p:txBody>
      </p:sp>
      <p:sp>
        <p:nvSpPr>
          <p:cNvPr id="17" name="Text 11"/>
          <p:cNvSpPr txBox="1"/>
          <p:nvPr/>
        </p:nvSpPr>
        <p:spPr>
          <a:xfrm>
            <a:off x="6057900" y="1130198"/>
            <a:ext cx="52962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Critical Success Factors</a:t>
            </a:r>
            <a:endParaRPr lang="en-US" sz="1000" dirty="0"/>
          </a:p>
        </p:txBody>
      </p:sp>
      <p:sp>
        <p:nvSpPr>
          <p:cNvPr id="18" name="Shape 12"/>
          <p:cNvSpPr/>
          <p:nvPr/>
        </p:nvSpPr>
        <p:spPr>
          <a:xfrm>
            <a:off x="6057900" y="1624889"/>
            <a:ext cx="5181905" cy="895198"/>
          </a:xfrm>
          <a:prstGeom prst="roundRect">
            <a:avLst>
              <a:gd name="adj" fmla="val 86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6057900" y="1624889"/>
            <a:ext cx="38405" cy="895198"/>
          </a:xfrm>
          <a:prstGeom prst="roundRect">
            <a:avLst>
              <a:gd name="adj" fmla="val 202633"/>
            </a:avLst>
          </a:pr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6286500" y="1825142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E3F2FD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91656" y="1930298"/>
            <a:ext cx="171907" cy="171907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6858000" y="1825142"/>
            <a:ext cx="36292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Relevance of Evidence</a:t>
            </a:r>
            <a:endParaRPr lang="en-US" sz="1300" dirty="0"/>
          </a:p>
        </p:txBody>
      </p:sp>
      <p:sp>
        <p:nvSpPr>
          <p:cNvPr id="23" name="Text 16"/>
          <p:cNvSpPr txBox="1"/>
          <p:nvPr/>
        </p:nvSpPr>
        <p:spPr>
          <a:xfrm>
            <a:off x="6858000" y="2115007"/>
            <a:ext cx="415686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Does the data directly support the decision at hand?</a:t>
            </a:r>
            <a:endParaRPr lang="en-US" sz="1100" dirty="0"/>
          </a:p>
        </p:txBody>
      </p:sp>
      <p:sp>
        <p:nvSpPr>
          <p:cNvPr id="24" name="Shape 17"/>
          <p:cNvSpPr/>
          <p:nvPr/>
        </p:nvSpPr>
        <p:spPr>
          <a:xfrm>
            <a:off x="6057900" y="2745943"/>
            <a:ext cx="5181905" cy="895198"/>
          </a:xfrm>
          <a:prstGeom prst="roundRect">
            <a:avLst>
              <a:gd name="adj" fmla="val 86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8"/>
          <p:cNvSpPr/>
          <p:nvPr/>
        </p:nvSpPr>
        <p:spPr>
          <a:xfrm>
            <a:off x="6057900" y="2745943"/>
            <a:ext cx="38405" cy="895198"/>
          </a:xfrm>
          <a:prstGeom prst="roundRect">
            <a:avLst>
              <a:gd name="adj" fmla="val 202633"/>
            </a:avLst>
          </a:pr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6286500" y="2946197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E3F2FD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9"/>
          <a:srcRect t="-842" b="-842"/>
          <a:stretch/>
        </p:blipFill>
        <p:spPr>
          <a:xfrm>
            <a:off x="6381598" y="3051353"/>
            <a:ext cx="190195" cy="171907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6858000" y="2946197"/>
            <a:ext cx="41148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Sample Quality &amp; Bias</a:t>
            </a:r>
            <a:endParaRPr lang="en-US" sz="1300" dirty="0"/>
          </a:p>
        </p:txBody>
      </p:sp>
      <p:sp>
        <p:nvSpPr>
          <p:cNvPr id="29" name="Text 21"/>
          <p:cNvSpPr txBox="1"/>
          <p:nvPr/>
        </p:nvSpPr>
        <p:spPr>
          <a:xfrm>
            <a:off x="6858000" y="3236062"/>
            <a:ext cx="46863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the data representative or skewed by small sample sizes?</a:t>
            </a:r>
            <a:endParaRPr lang="en-US" sz="1100" dirty="0"/>
          </a:p>
        </p:txBody>
      </p:sp>
      <p:sp>
        <p:nvSpPr>
          <p:cNvPr id="30" name="Shape 22"/>
          <p:cNvSpPr/>
          <p:nvPr/>
        </p:nvSpPr>
        <p:spPr>
          <a:xfrm>
            <a:off x="6057900" y="3866998"/>
            <a:ext cx="5181905" cy="895198"/>
          </a:xfrm>
          <a:prstGeom prst="roundRect">
            <a:avLst>
              <a:gd name="adj" fmla="val 86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3"/>
          <p:cNvSpPr/>
          <p:nvPr/>
        </p:nvSpPr>
        <p:spPr>
          <a:xfrm>
            <a:off x="6057900" y="3866998"/>
            <a:ext cx="38405" cy="895198"/>
          </a:xfrm>
          <a:prstGeom prst="roundRect">
            <a:avLst>
              <a:gd name="adj" fmla="val 202633"/>
            </a:avLst>
          </a:pr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4"/>
          <p:cNvSpPr/>
          <p:nvPr/>
        </p:nvSpPr>
        <p:spPr>
          <a:xfrm>
            <a:off x="6286500" y="4067251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E3F2FD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10"/>
          <a:srcRect l="-1773" r="-1773"/>
          <a:stretch/>
        </p:blipFill>
        <p:spPr>
          <a:xfrm>
            <a:off x="6409944" y="4172407"/>
            <a:ext cx="133502" cy="171907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6858000" y="4067251"/>
            <a:ext cx="36868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Clarity &amp; Structure</a:t>
            </a:r>
            <a:endParaRPr lang="en-US" sz="1300" dirty="0"/>
          </a:p>
        </p:txBody>
      </p:sp>
      <p:sp>
        <p:nvSpPr>
          <p:cNvPr id="35" name="Text 26"/>
          <p:cNvSpPr txBox="1"/>
          <p:nvPr/>
        </p:nvSpPr>
        <p:spPr>
          <a:xfrm>
            <a:off x="6858000" y="4357116"/>
            <a:ext cx="4222699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the report skimmable with a clear visual hierarchy?</a:t>
            </a:r>
            <a:endParaRPr lang="en-US" sz="1100" dirty="0"/>
          </a:p>
        </p:txBody>
      </p:sp>
      <p:sp>
        <p:nvSpPr>
          <p:cNvPr id="36" name="Shape 27"/>
          <p:cNvSpPr/>
          <p:nvPr/>
        </p:nvSpPr>
        <p:spPr>
          <a:xfrm>
            <a:off x="6057900" y="4988052"/>
            <a:ext cx="5181905" cy="895198"/>
          </a:xfrm>
          <a:prstGeom prst="roundRect">
            <a:avLst>
              <a:gd name="adj" fmla="val 86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28"/>
          <p:cNvSpPr/>
          <p:nvPr/>
        </p:nvSpPr>
        <p:spPr>
          <a:xfrm>
            <a:off x="6057900" y="4988052"/>
            <a:ext cx="38405" cy="895198"/>
          </a:xfrm>
          <a:prstGeom prst="roundRect">
            <a:avLst>
              <a:gd name="adj" fmla="val 202633"/>
            </a:avLst>
          </a:pr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29"/>
          <p:cNvSpPr/>
          <p:nvPr/>
        </p:nvSpPr>
        <p:spPr>
          <a:xfrm>
            <a:off x="6286500" y="5188306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E3F2FD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11"/>
          <a:srcRect l="-1064" r="-1064"/>
          <a:stretch/>
        </p:blipFill>
        <p:spPr>
          <a:xfrm>
            <a:off x="6367882" y="5292547"/>
            <a:ext cx="219456" cy="171907"/>
          </a:xfrm>
          <a:prstGeom prst="rect">
            <a:avLst/>
          </a:prstGeom>
        </p:spPr>
      </p:pic>
      <p:sp>
        <p:nvSpPr>
          <p:cNvPr id="40" name="Text 30"/>
          <p:cNvSpPr txBox="1"/>
          <p:nvPr/>
        </p:nvSpPr>
        <p:spPr>
          <a:xfrm>
            <a:off x="6858000" y="5188306"/>
            <a:ext cx="42007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Evidence-to-Action Link</a:t>
            </a:r>
            <a:endParaRPr lang="en-US" sz="1300" dirty="0"/>
          </a:p>
        </p:txBody>
      </p:sp>
      <p:sp>
        <p:nvSpPr>
          <p:cNvPr id="41" name="Text 31"/>
          <p:cNvSpPr txBox="1"/>
          <p:nvPr/>
        </p:nvSpPr>
        <p:spPr>
          <a:xfrm>
            <a:off x="6858000" y="5478170"/>
            <a:ext cx="47722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Does the recommendation logically follow from the findings?</a:t>
            </a:r>
            <a:endParaRPr lang="en-US" sz="1100" dirty="0"/>
          </a:p>
        </p:txBody>
      </p:sp>
      <p:pic>
        <p:nvPicPr>
          <p:cNvPr id="42" name="Image 8" descr="preencoded.png"/>
          <p:cNvPicPr>
            <a:picLocks noChangeAspect="1"/>
          </p:cNvPicPr>
          <p:nvPr/>
        </p:nvPicPr>
        <p:blipFill>
          <a:blip r:embed="rId12"/>
          <a:srcRect t="-2083" b="-2083"/>
          <a:stretch/>
        </p:blipFill>
        <p:spPr>
          <a:xfrm>
            <a:off x="5486400" y="1028700"/>
            <a:ext cx="9144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4876495" cy="6858000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867351" y="0"/>
            <a:ext cx="9144" cy="68580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876495" y="0"/>
            <a:ext cx="731520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447995" y="4972507"/>
            <a:ext cx="6172200" cy="1314907"/>
          </a:xfrm>
          <a:prstGeom prst="roundRect">
            <a:avLst>
              <a:gd name="adj" fmla="val 4031"/>
            </a:avLst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47995" y="4972507"/>
            <a:ext cx="38405" cy="1314907"/>
          </a:xfrm>
          <a:prstGeom prst="roundRect">
            <a:avLst>
              <a:gd name="adj" fmla="val 138026"/>
            </a:avLst>
          </a:prstGeom>
          <a:solidFill>
            <a:srgbClr val="14B8A6"/>
          </a:solidFill>
          <a:ln w="12700">
            <a:solidFill>
              <a:srgbClr val="14B8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l="-1773" r="-1773"/>
          <a:stretch/>
        </p:blipFill>
        <p:spPr>
          <a:xfrm>
            <a:off x="5838444" y="5315407"/>
            <a:ext cx="133502" cy="171907"/>
          </a:xfrm>
          <a:prstGeom prst="rect">
            <a:avLst/>
          </a:prstGeom>
        </p:spPr>
      </p:pic>
      <p:sp>
        <p:nvSpPr>
          <p:cNvPr id="10" name="Text 7"/>
          <p:cNvSpPr txBox="1"/>
          <p:nvPr/>
        </p:nvSpPr>
        <p:spPr>
          <a:xfrm>
            <a:off x="6248095" y="5210251"/>
            <a:ext cx="52486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Lesson</a:t>
            </a:r>
            <a:endParaRPr lang="en-US" sz="1500" dirty="0"/>
          </a:p>
        </p:txBody>
      </p:sp>
      <p:sp>
        <p:nvSpPr>
          <p:cNvPr id="11" name="Text 8"/>
          <p:cNvSpPr txBox="1"/>
          <p:nvPr/>
        </p:nvSpPr>
        <p:spPr>
          <a:xfrm>
            <a:off x="6248095" y="5553151"/>
            <a:ext cx="5210251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Evidence must be </a:t>
            </a:r>
            <a:r>
              <a:rPr lang="en-US" sz="12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interpreted</a:t>
            </a: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not just reported. Always verify relevance to the decision at hand before including data. </a:t>
            </a:r>
            <a:endParaRPr lang="en-US" sz="12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-6" r="-6"/>
          <a:stretch/>
        </p:blipFill>
        <p:spPr>
          <a:xfrm>
            <a:off x="571500" y="1383487"/>
            <a:ext cx="3733495" cy="1309421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7998" y="1193292"/>
            <a:ext cx="476402" cy="476402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2356" y="1316736"/>
            <a:ext cx="228600" cy="2286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914400" y="1669694"/>
            <a:ext cx="32196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Mistake</a:t>
            </a:r>
            <a:endParaRPr lang="en-US" sz="1000" dirty="0"/>
          </a:p>
        </p:txBody>
      </p:sp>
      <p:sp>
        <p:nvSpPr>
          <p:cNvPr id="16" name="Text 10"/>
          <p:cNvSpPr txBox="1"/>
          <p:nvPr/>
        </p:nvSpPr>
        <p:spPr>
          <a:xfrm>
            <a:off x="914400" y="1935785"/>
            <a:ext cx="3182112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Blindly copying statistics without context or relevance check.</a:t>
            </a:r>
            <a:endParaRPr lang="en-US" sz="1300" dirty="0"/>
          </a:p>
        </p:txBody>
      </p:sp>
      <p:sp>
        <p:nvSpPr>
          <p:cNvPr id="17" name="Shape 11"/>
          <p:cNvSpPr/>
          <p:nvPr/>
        </p:nvSpPr>
        <p:spPr>
          <a:xfrm>
            <a:off x="571500" y="3130906"/>
            <a:ext cx="19202" cy="1200607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2"/>
          <p:cNvSpPr/>
          <p:nvPr/>
        </p:nvSpPr>
        <p:spPr>
          <a:xfrm>
            <a:off x="485546" y="3179369"/>
            <a:ext cx="190195" cy="1901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3"/>
          <p:cNvSpPr txBox="1"/>
          <p:nvPr/>
        </p:nvSpPr>
        <p:spPr>
          <a:xfrm>
            <a:off x="952805" y="3130906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Action</a:t>
            </a:r>
            <a:endParaRPr lang="en-US" sz="1000" dirty="0"/>
          </a:p>
        </p:txBody>
      </p:sp>
      <p:sp>
        <p:nvSpPr>
          <p:cNvPr id="20" name="Text 14"/>
          <p:cNvSpPr txBox="1"/>
          <p:nvPr/>
        </p:nvSpPr>
        <p:spPr>
          <a:xfrm>
            <a:off x="952805" y="3359506"/>
            <a:ext cx="3429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 intern pulls stats from a generic web article and pastes them directly into a company report.</a:t>
            </a:r>
            <a:endParaRPr lang="en-US" sz="1200" dirty="0"/>
          </a:p>
        </p:txBody>
      </p:sp>
      <p:sp>
        <p:nvSpPr>
          <p:cNvPr id="21" name="Shape 15"/>
          <p:cNvSpPr/>
          <p:nvPr/>
        </p:nvSpPr>
        <p:spPr>
          <a:xfrm>
            <a:off x="571500" y="4331513"/>
            <a:ext cx="19202" cy="972007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5546" y="4379062"/>
            <a:ext cx="190195" cy="190195"/>
          </a:xfrm>
          <a:prstGeom prst="rect">
            <a:avLst/>
          </a:prstGeom>
        </p:spPr>
      </p:pic>
      <p:sp>
        <p:nvSpPr>
          <p:cNvPr id="23" name="Text 16"/>
          <p:cNvSpPr txBox="1"/>
          <p:nvPr/>
        </p:nvSpPr>
        <p:spPr>
          <a:xfrm>
            <a:off x="952805" y="4331513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Critical Failure</a:t>
            </a:r>
            <a:endParaRPr lang="en-US" sz="1000" dirty="0"/>
          </a:p>
        </p:txBody>
      </p:sp>
      <p:sp>
        <p:nvSpPr>
          <p:cNvPr id="24" name="Text 17"/>
          <p:cNvSpPr txBox="1"/>
          <p:nvPr/>
        </p:nvSpPr>
        <p:spPr>
          <a:xfrm>
            <a:off x="952805" y="4560113"/>
            <a:ext cx="3429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When asked, </a:t>
            </a:r>
            <a:r>
              <a:rPr lang="en-US" sz="1200" b="1" i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"Does this apply to our specific customer base?"</a:t>
            </a: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the intern had no answer.</a:t>
            </a:r>
            <a:endParaRPr lang="en-US" sz="1200" dirty="0"/>
          </a:p>
        </p:txBody>
      </p:sp>
      <p:sp>
        <p:nvSpPr>
          <p:cNvPr id="25" name="Shape 18"/>
          <p:cNvSpPr/>
          <p:nvPr/>
        </p:nvSpPr>
        <p:spPr>
          <a:xfrm>
            <a:off x="571500" y="5302606"/>
            <a:ext cx="19202" cy="28346"/>
          </a:xfrm>
          <a:prstGeom prst="rect">
            <a:avLst/>
          </a:prstGeom>
          <a:solidFill>
            <a:srgbClr val="CBD5E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485546" y="5351069"/>
            <a:ext cx="190195" cy="1901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0"/>
          <p:cNvSpPr txBox="1"/>
          <p:nvPr/>
        </p:nvSpPr>
        <p:spPr>
          <a:xfrm>
            <a:off x="952805" y="5302606"/>
            <a:ext cx="3467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Outcome</a:t>
            </a:r>
            <a:endParaRPr lang="en-US" sz="1000" dirty="0"/>
          </a:p>
        </p:txBody>
      </p:sp>
      <p:sp>
        <p:nvSpPr>
          <p:cNvPr id="28" name="Text 21"/>
          <p:cNvSpPr txBox="1"/>
          <p:nvPr/>
        </p:nvSpPr>
        <p:spPr>
          <a:xfrm>
            <a:off x="952805" y="5531206"/>
            <a:ext cx="38633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Credibility lost. The report was ignored.</a:t>
            </a:r>
            <a:endParaRPr lang="en-US" sz="12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 l="-10" r="-10"/>
          <a:stretch/>
        </p:blipFill>
        <p:spPr>
          <a:xfrm>
            <a:off x="6400800" y="1863969"/>
            <a:ext cx="4267505" cy="2159813"/>
          </a:xfrm>
          <a:prstGeom prst="rect">
            <a:avLst/>
          </a:prstGeom>
        </p:spPr>
      </p:pic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720000">
            <a:off x="10468051" y="1758813"/>
            <a:ext cx="361188" cy="361188"/>
          </a:xfrm>
          <a:prstGeom prst="rect">
            <a:avLst/>
          </a:prstGeom>
        </p:spPr>
      </p:pic>
      <p:pic>
        <p:nvPicPr>
          <p:cNvPr id="31" name="Image 7" descr="preencoded.png"/>
          <p:cNvPicPr>
            <a:picLocks noChangeAspect="1"/>
          </p:cNvPicPr>
          <p:nvPr/>
        </p:nvPicPr>
        <p:blipFill>
          <a:blip r:embed="rId10"/>
          <a:srcRect l="-10274" r="-10274"/>
          <a:stretch/>
        </p:blipFill>
        <p:spPr>
          <a:xfrm>
            <a:off x="10532974" y="1812763"/>
            <a:ext cx="181051" cy="200254"/>
          </a:xfrm>
          <a:prstGeom prst="rect">
            <a:avLst/>
          </a:prstGeom>
        </p:spPr>
      </p:pic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1"/>
          <a:srcRect t="-43" b="-43"/>
          <a:stretch/>
        </p:blipFill>
        <p:spPr>
          <a:xfrm>
            <a:off x="6762902" y="2216013"/>
            <a:ext cx="133502" cy="152705"/>
          </a:xfrm>
          <a:prstGeom prst="rect">
            <a:avLst/>
          </a:prstGeom>
        </p:spPr>
      </p:pic>
      <p:sp>
        <p:nvSpPr>
          <p:cNvPr id="33" name="Text 22"/>
          <p:cNvSpPr txBox="1"/>
          <p:nvPr/>
        </p:nvSpPr>
        <p:spPr>
          <a:xfrm>
            <a:off x="7172554" y="2101713"/>
            <a:ext cx="3372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Manager</a:t>
            </a:r>
            <a:endParaRPr lang="en-US" sz="900" dirty="0"/>
          </a:p>
        </p:txBody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12"/>
          <a:srcRect t="-14" b="-14"/>
          <a:stretch/>
        </p:blipFill>
        <p:spPr>
          <a:xfrm>
            <a:off x="7172554" y="2292823"/>
            <a:ext cx="3258007" cy="659282"/>
          </a:xfrm>
          <a:prstGeom prst="rect">
            <a:avLst/>
          </a:prstGeom>
        </p:spPr>
      </p:pic>
      <p:sp>
        <p:nvSpPr>
          <p:cNvPr id="35" name="Text 23"/>
          <p:cNvSpPr txBox="1"/>
          <p:nvPr/>
        </p:nvSpPr>
        <p:spPr>
          <a:xfrm>
            <a:off x="7315200" y="2435469"/>
            <a:ext cx="30486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"These numbers look great, but do they represent </a:t>
            </a:r>
            <a:r>
              <a:rPr lang="en-US" sz="10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our</a:t>
            </a:r>
            <a:r>
              <a:rPr lang="en-US" sz="1000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market?"</a:t>
            </a:r>
            <a:endParaRPr lang="en-US" sz="1000" dirty="0"/>
          </a:p>
        </p:txBody>
      </p:sp>
      <p:pic>
        <p:nvPicPr>
          <p:cNvPr id="36" name="Image 10" descr="preencoded.png"/>
          <p:cNvPicPr>
            <a:picLocks noChangeAspect="1"/>
          </p:cNvPicPr>
          <p:nvPr/>
        </p:nvPicPr>
        <p:blipFill>
          <a:blip r:embed="rId13"/>
          <a:srcRect t="-43" b="-43"/>
          <a:stretch/>
        </p:blipFill>
        <p:spPr>
          <a:xfrm>
            <a:off x="10172700" y="3218195"/>
            <a:ext cx="133502" cy="152705"/>
          </a:xfrm>
          <a:prstGeom prst="rect">
            <a:avLst/>
          </a:prstGeom>
        </p:spPr>
      </p:pic>
      <p:sp>
        <p:nvSpPr>
          <p:cNvPr id="37" name="Text 24"/>
          <p:cNvSpPr txBox="1"/>
          <p:nvPr/>
        </p:nvSpPr>
        <p:spPr>
          <a:xfrm>
            <a:off x="6524244" y="3103895"/>
            <a:ext cx="33723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Intern</a:t>
            </a:r>
            <a:endParaRPr lang="en-US" sz="900" dirty="0"/>
          </a:p>
        </p:txBody>
      </p:sp>
      <p:pic>
        <p:nvPicPr>
          <p:cNvPr id="38" name="Image 11" descr="preencoded.png"/>
          <p:cNvPicPr>
            <a:picLocks noChangeAspect="1"/>
          </p:cNvPicPr>
          <p:nvPr/>
        </p:nvPicPr>
        <p:blipFill>
          <a:blip r:embed="rId14"/>
          <a:srcRect l="-47" r="-47"/>
          <a:stretch/>
        </p:blipFill>
        <p:spPr>
          <a:xfrm>
            <a:off x="6638544" y="3294091"/>
            <a:ext cx="3258007" cy="491033"/>
          </a:xfrm>
          <a:prstGeom prst="rect">
            <a:avLst/>
          </a:prstGeom>
        </p:spPr>
      </p:pic>
      <p:sp>
        <p:nvSpPr>
          <p:cNvPr id="39" name="Text 25"/>
          <p:cNvSpPr txBox="1"/>
          <p:nvPr/>
        </p:nvSpPr>
        <p:spPr>
          <a:xfrm>
            <a:off x="6791249" y="3446795"/>
            <a:ext cx="35103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"I... I'm not sure. I just found them online."</a:t>
            </a:r>
            <a:endParaRPr lang="en-US" sz="1000" dirty="0"/>
          </a:p>
        </p:txBody>
      </p:sp>
      <p:sp>
        <p:nvSpPr>
          <p:cNvPr id="41" name="Text 27"/>
          <p:cNvSpPr txBox="1"/>
          <p:nvPr/>
        </p:nvSpPr>
        <p:spPr>
          <a:xfrm>
            <a:off x="1078535" y="508407"/>
            <a:ext cx="2853842" cy="4370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kern="0" spc="45" dirty="0">
                <a:solidFill>
                  <a:srgbClr val="3341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Warning Example</a:t>
            </a:r>
            <a:endParaRPr lang="en-US" sz="2000" dirty="0"/>
          </a:p>
        </p:txBody>
      </p:sp>
      <p:sp>
        <p:nvSpPr>
          <p:cNvPr id="42" name="Text 28"/>
          <p:cNvSpPr txBox="1"/>
          <p:nvPr/>
        </p:nvSpPr>
        <p:spPr>
          <a:xfrm>
            <a:off x="5309920" y="330064"/>
            <a:ext cx="4433926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kern="0" spc="-67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The "Copy-Paste" Report </a:t>
            </a:r>
            <a:endParaRPr lang="en-US" sz="2700" dirty="0"/>
          </a:p>
          <a:p>
            <a:pPr marL="0" indent="0" algn="l">
              <a:buNone/>
            </a:pPr>
            <a:r>
              <a:rPr lang="en-US" sz="2700" b="1" kern="0" spc="-67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That Backfired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1867</Words>
  <Application>Microsoft Macintosh PowerPoint</Application>
  <PresentationFormat>Widescreen</PresentationFormat>
  <Paragraphs>300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3</cp:revision>
  <dcterms:created xsi:type="dcterms:W3CDTF">2026-02-22T14:19:59Z</dcterms:created>
  <dcterms:modified xsi:type="dcterms:W3CDTF">2026-02-22T14:31:35Z</dcterms:modified>
</cp:coreProperties>
</file>