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9"/>
    <p:restoredTop sz="94610"/>
  </p:normalViewPr>
  <p:slideViewPr>
    <p:cSldViewPr snapToGrid="0" snapToObjects="1">
      <p:cViewPr>
        <p:scale>
          <a:sx n="94" d="100"/>
          <a:sy n="94" d="100"/>
        </p:scale>
        <p:origin x="93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38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18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429500" y="-952805"/>
            <a:ext cx="5715000" cy="5715000"/>
          </a:xfrm>
          <a:prstGeom prst="ellipse">
            <a:avLst/>
          </a:prstGeom>
          <a:solidFill>
            <a:srgbClr val="E6F4F1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-952805" y="3524098"/>
            <a:ext cx="4762195" cy="4762195"/>
          </a:xfrm>
          <a:prstGeom prst="ellipse">
            <a:avLst/>
          </a:prstGeom>
          <a:solidFill>
            <a:srgbClr val="F0F7FF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458200" y="3429000"/>
            <a:ext cx="1904695" cy="1904695"/>
          </a:xfrm>
          <a:prstGeom prst="ellipse">
            <a:avLst/>
          </a:prstGeom>
          <a:solidFill>
            <a:srgbClr val="0D9488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952805" y="2213762"/>
            <a:ext cx="86493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kern="0" spc="15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Business Communication Series</a:t>
            </a:r>
            <a:endParaRPr lang="en-US" sz="1500" dirty="0"/>
          </a:p>
        </p:txBody>
      </p:sp>
      <p:sp>
        <p:nvSpPr>
          <p:cNvPr id="7" name="Text 5"/>
          <p:cNvSpPr txBox="1"/>
          <p:nvPr/>
        </p:nvSpPr>
        <p:spPr>
          <a:xfrm>
            <a:off x="952805" y="2556662"/>
            <a:ext cx="870600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500" b="1" kern="0" spc="-90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6:</a:t>
            </a:r>
            <a:endParaRPr lang="en-US" sz="4500" dirty="0"/>
          </a:p>
          <a:p>
            <a:pPr marL="0" indent="0" algn="l">
              <a:buNone/>
            </a:pPr>
            <a:r>
              <a:rPr lang="en-US" sz="4500" b="1" kern="0" spc="-90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Persuasive Communication</a:t>
            </a:r>
            <a:endParaRPr lang="en-US" sz="4500" dirty="0"/>
          </a:p>
        </p:txBody>
      </p:sp>
      <p:sp>
        <p:nvSpPr>
          <p:cNvPr id="8" name="Text 6"/>
          <p:cNvSpPr txBox="1"/>
          <p:nvPr/>
        </p:nvSpPr>
        <p:spPr>
          <a:xfrm>
            <a:off x="952805" y="3928262"/>
            <a:ext cx="92208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D948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Ethical, evidence-based persuasion for business results</a:t>
            </a:r>
            <a:endParaRPr lang="en-US" sz="22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 l="-201" r="-201"/>
          <a:stretch/>
        </p:blipFill>
        <p:spPr>
          <a:xfrm>
            <a:off x="952805" y="4728362"/>
            <a:ext cx="914400" cy="75895"/>
          </a:xfrm>
          <a:prstGeom prst="rect">
            <a:avLst/>
          </a:prstGeom>
        </p:spPr>
      </p:pic>
      <p:sp>
        <p:nvSpPr>
          <p:cNvPr id="10" name="Text 7"/>
          <p:cNvSpPr txBox="1"/>
          <p:nvPr/>
        </p:nvSpPr>
        <p:spPr>
          <a:xfrm>
            <a:off x="952805" y="5261458"/>
            <a:ext cx="86493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Dr. Liz Kheng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952805" y="613562"/>
            <a:ext cx="990295" cy="1295705"/>
          </a:xfrm>
          <a:prstGeom prst="roundRect">
            <a:avLst>
              <a:gd name="adj" fmla="val 14206"/>
            </a:avLst>
          </a:prstGeom>
          <a:solidFill>
            <a:srgbClr val="E6F4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3000" y="956462"/>
            <a:ext cx="609905" cy="609905"/>
          </a:xfrm>
          <a:prstGeom prst="rect">
            <a:avLst/>
          </a:prstGeom>
        </p:spPr>
      </p:pic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1028700"/>
            <a:ext cx="114300" cy="4800600"/>
          </a:xfrm>
          <a:prstGeom prst="rect">
            <a:avLst/>
          </a:prstGeom>
        </p:spPr>
      </p:pic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2743200"/>
            <a:ext cx="1143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12249302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1104595" y="381305"/>
            <a:ext cx="16834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Practical Example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64739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Persuasive Request Email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181405"/>
            <a:ext cx="110871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See the AIDA model applied in a real-world internal request</a:t>
            </a:r>
            <a:endParaRPr lang="en-US" sz="15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12" b="-12"/>
          <a:stretch/>
        </p:blipFill>
        <p:spPr>
          <a:xfrm>
            <a:off x="1104595" y="1992614"/>
            <a:ext cx="2743200" cy="1886407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56639" y="2344658"/>
            <a:ext cx="152705" cy="1527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342339" y="2764367"/>
            <a:ext cx="23582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Objective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342339" y="3068862"/>
            <a:ext cx="23436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Secure budget approval for new software by focusing on ROI rather than just features.</a:t>
            </a:r>
            <a:endParaRPr lang="en-US" sz="10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rcRect t="-12" b="-12"/>
          <a:stretch/>
        </p:blipFill>
        <p:spPr>
          <a:xfrm>
            <a:off x="1104595" y="4106706"/>
            <a:ext cx="2743200" cy="1886407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rcRect t="-100" b="-100"/>
          <a:stretch/>
        </p:blipFill>
        <p:spPr>
          <a:xfrm>
            <a:off x="1475841" y="4459665"/>
            <a:ext cx="114300" cy="1527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342339" y="4878460"/>
            <a:ext cx="23582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Strategy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1342339" y="5182955"/>
            <a:ext cx="23436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Notice how the "Desire" section quantifies the benefit ($1,200 saved) to make the cost ($50) seem trivial.</a:t>
            </a:r>
            <a:endParaRPr lang="en-US" sz="1000" dirty="0"/>
          </a:p>
        </p:txBody>
      </p:sp>
      <p:pic>
        <p:nvPicPr>
          <p:cNvPr id="70" name="Picture 6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FDC9513-5BB5-58EC-8BD8-B948F85E3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707" y="1525220"/>
            <a:ext cx="6220698" cy="5102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0" y="4606118"/>
            <a:ext cx="1652737" cy="1652737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54119" y="5675978"/>
            <a:ext cx="120649" cy="120649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1104595" y="381305"/>
            <a:ext cx="13807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Best Practices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609905" y="64739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Common Persuasion Mistakes</a:t>
            </a:r>
            <a:endParaRPr lang="en-US" sz="3600" dirty="0"/>
          </a:p>
        </p:txBody>
      </p:sp>
      <p:sp>
        <p:nvSpPr>
          <p:cNvPr id="8" name="Text 4"/>
          <p:cNvSpPr txBox="1"/>
          <p:nvPr/>
        </p:nvSpPr>
        <p:spPr>
          <a:xfrm>
            <a:off x="609905" y="1181405"/>
            <a:ext cx="110871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Replace ineffective habits with persuasive techniques</a:t>
            </a:r>
            <a:endParaRPr lang="en-US" sz="15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05" y="1676095"/>
            <a:ext cx="9916422" cy="49912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277917" y="1676095"/>
            <a:ext cx="5697811" cy="446745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EF4444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60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Avoid These Mistakes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05" y="2229307"/>
            <a:ext cx="9916422" cy="4991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521147" y="2229307"/>
            <a:ext cx="5477997" cy="446745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D9488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60" dirty="0">
                <a:solidFill>
                  <a:srgbClr val="0F766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 This Instead</a:t>
            </a:r>
            <a:endParaRPr lang="en-US" sz="1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rcRect l="-2994" r="-2994"/>
          <a:stretch/>
        </p:blipFill>
        <p:spPr>
          <a:xfrm>
            <a:off x="4992624" y="1867205"/>
            <a:ext cx="146267" cy="13800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rcRect l="-3379" r="-3379"/>
          <a:stretch/>
        </p:blipFill>
        <p:spPr>
          <a:xfrm>
            <a:off x="5254142" y="2419503"/>
            <a:ext cx="128913" cy="138004"/>
          </a:xfrm>
          <a:prstGeom prst="rect">
            <a:avLst/>
          </a:prstGeom>
        </p:spPr>
      </p:pic>
      <p:sp>
        <p:nvSpPr>
          <p:cNvPr id="15" name="Shape 7"/>
          <p:cNvSpPr/>
          <p:nvPr/>
        </p:nvSpPr>
        <p:spPr>
          <a:xfrm>
            <a:off x="609906" y="2933395"/>
            <a:ext cx="4700384" cy="992438"/>
          </a:xfrm>
          <a:prstGeom prst="roundRect">
            <a:avLst>
              <a:gd name="adj" fmla="val 4614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8"/>
          <p:cNvSpPr/>
          <p:nvPr/>
        </p:nvSpPr>
        <p:spPr>
          <a:xfrm>
            <a:off x="609905" y="2933395"/>
            <a:ext cx="45719" cy="992438"/>
          </a:xfrm>
          <a:prstGeom prst="roundRect">
            <a:avLst>
              <a:gd name="adj" fmla="val 147655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9"/>
          <p:cNvSpPr/>
          <p:nvPr/>
        </p:nvSpPr>
        <p:spPr>
          <a:xfrm>
            <a:off x="875995" y="3143708"/>
            <a:ext cx="275181" cy="245894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rcRect t="-2222" b="-2222"/>
          <a:stretch/>
        </p:blipFill>
        <p:spPr>
          <a:xfrm>
            <a:off x="966521" y="3209544"/>
            <a:ext cx="111560" cy="155357"/>
          </a:xfrm>
          <a:prstGeom prst="rect">
            <a:avLst/>
          </a:prstGeom>
        </p:spPr>
      </p:pic>
      <p:sp>
        <p:nvSpPr>
          <p:cNvPr id="19" name="Text 10"/>
          <p:cNvSpPr txBox="1"/>
          <p:nvPr/>
        </p:nvSpPr>
        <p:spPr>
          <a:xfrm>
            <a:off x="1333195" y="3124506"/>
            <a:ext cx="2301436" cy="123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8717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Self-Centered Focus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333195" y="3314700"/>
            <a:ext cx="2632810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Focusing on "me" instead of "you".</a:t>
            </a:r>
            <a:endParaRPr lang="en-US" sz="1200" dirty="0"/>
          </a:p>
        </p:txBody>
      </p:sp>
      <p:sp>
        <p:nvSpPr>
          <p:cNvPr id="21" name="Shape 12"/>
          <p:cNvSpPr/>
          <p:nvPr/>
        </p:nvSpPr>
        <p:spPr>
          <a:xfrm>
            <a:off x="1333195" y="3619194"/>
            <a:ext cx="2212189" cy="45719"/>
          </a:xfrm>
          <a:prstGeom prst="rect">
            <a:avLst/>
          </a:prstGeom>
          <a:solidFill>
            <a:srgbClr val="FEE2E2"/>
          </a:solidFill>
          <a:ln w="12700">
            <a:solidFill>
              <a:srgbClr val="FEE2E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3"/>
          <p:cNvSpPr txBox="1"/>
          <p:nvPr/>
        </p:nvSpPr>
        <p:spPr>
          <a:xfrm>
            <a:off x="1333195" y="3705149"/>
            <a:ext cx="2301436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i="1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want / I need..."</a:t>
            </a:r>
            <a:endParaRPr lang="en-US" sz="12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0"/>
          <a:srcRect t="-80" b="-80"/>
          <a:stretch/>
        </p:blipFill>
        <p:spPr>
          <a:xfrm>
            <a:off x="6024982" y="3433572"/>
            <a:ext cx="128913" cy="206592"/>
          </a:xfrm>
          <a:prstGeom prst="rect">
            <a:avLst/>
          </a:prstGeom>
        </p:spPr>
      </p:pic>
      <p:sp>
        <p:nvSpPr>
          <p:cNvPr id="24" name="Shape 14"/>
          <p:cNvSpPr/>
          <p:nvPr/>
        </p:nvSpPr>
        <p:spPr>
          <a:xfrm>
            <a:off x="6381599" y="2933395"/>
            <a:ext cx="4700384" cy="992438"/>
          </a:xfrm>
          <a:prstGeom prst="roundRect">
            <a:avLst>
              <a:gd name="adj" fmla="val 4614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5"/>
          <p:cNvSpPr/>
          <p:nvPr/>
        </p:nvSpPr>
        <p:spPr>
          <a:xfrm>
            <a:off x="6381598" y="2933395"/>
            <a:ext cx="45719" cy="992438"/>
          </a:xfrm>
          <a:prstGeom prst="roundRect">
            <a:avLst>
              <a:gd name="adj" fmla="val 147655"/>
            </a:avLst>
          </a:prstGeom>
          <a:solidFill>
            <a:srgbClr val="0D9488"/>
          </a:solidFill>
          <a:ln w="12700">
            <a:solidFill>
              <a:srgbClr val="0D94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16"/>
          <p:cNvSpPr/>
          <p:nvPr/>
        </p:nvSpPr>
        <p:spPr>
          <a:xfrm>
            <a:off x="6648602" y="3143708"/>
            <a:ext cx="275181" cy="245894"/>
          </a:xfrm>
          <a:prstGeom prst="ellipse">
            <a:avLst/>
          </a:prstGeom>
          <a:solidFill>
            <a:srgbClr val="CCFB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11"/>
          <a:srcRect t="-2725" b="-2725"/>
          <a:stretch/>
        </p:blipFill>
        <p:spPr>
          <a:xfrm>
            <a:off x="6729070" y="3209544"/>
            <a:ext cx="128913" cy="155357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7105803" y="3124506"/>
            <a:ext cx="2327880" cy="123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Reader-Centered Focus</a:t>
            </a:r>
            <a:endParaRPr lang="en-US" sz="900" dirty="0"/>
          </a:p>
        </p:txBody>
      </p:sp>
      <p:sp>
        <p:nvSpPr>
          <p:cNvPr id="29" name="Text 18"/>
          <p:cNvSpPr txBox="1"/>
          <p:nvPr/>
        </p:nvSpPr>
        <p:spPr>
          <a:xfrm>
            <a:off x="7105803" y="3314700"/>
            <a:ext cx="2663386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Focusing on benefits to the reader.</a:t>
            </a:r>
            <a:endParaRPr lang="en-US" sz="1200" dirty="0"/>
          </a:p>
        </p:txBody>
      </p:sp>
      <p:sp>
        <p:nvSpPr>
          <p:cNvPr id="30" name="Shape 19"/>
          <p:cNvSpPr/>
          <p:nvPr/>
        </p:nvSpPr>
        <p:spPr>
          <a:xfrm>
            <a:off x="7105803" y="3619194"/>
            <a:ext cx="2237806" cy="45719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0"/>
          <p:cNvSpPr txBox="1"/>
          <p:nvPr/>
        </p:nvSpPr>
        <p:spPr>
          <a:xfrm>
            <a:off x="7105803" y="3705149"/>
            <a:ext cx="2663386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i="1" dirty="0">
                <a:solidFill>
                  <a:srgbClr val="0F766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"You will get / You will benefit..."</a:t>
            </a:r>
            <a:endParaRPr lang="en-US" sz="1200" dirty="0"/>
          </a:p>
        </p:txBody>
      </p:sp>
      <p:sp>
        <p:nvSpPr>
          <p:cNvPr id="32" name="Shape 21"/>
          <p:cNvSpPr/>
          <p:nvPr/>
        </p:nvSpPr>
        <p:spPr>
          <a:xfrm>
            <a:off x="609906" y="4082167"/>
            <a:ext cx="4700384" cy="992438"/>
          </a:xfrm>
          <a:prstGeom prst="roundRect">
            <a:avLst>
              <a:gd name="adj" fmla="val 4614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22"/>
          <p:cNvSpPr/>
          <p:nvPr/>
        </p:nvSpPr>
        <p:spPr>
          <a:xfrm>
            <a:off x="609905" y="4082167"/>
            <a:ext cx="45719" cy="992438"/>
          </a:xfrm>
          <a:prstGeom prst="roundRect">
            <a:avLst>
              <a:gd name="adj" fmla="val 147655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23"/>
          <p:cNvSpPr/>
          <p:nvPr/>
        </p:nvSpPr>
        <p:spPr>
          <a:xfrm>
            <a:off x="875995" y="4291565"/>
            <a:ext cx="275181" cy="245894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Image 9" descr="preencoded.png"/>
          <p:cNvPicPr>
            <a:picLocks noChangeAspect="1"/>
          </p:cNvPicPr>
          <p:nvPr/>
        </p:nvPicPr>
        <p:blipFill>
          <a:blip r:embed="rId9"/>
          <a:srcRect t="-2222" b="-2222"/>
          <a:stretch/>
        </p:blipFill>
        <p:spPr>
          <a:xfrm>
            <a:off x="966521" y="4358316"/>
            <a:ext cx="111560" cy="155357"/>
          </a:xfrm>
          <a:prstGeom prst="rect">
            <a:avLst/>
          </a:prstGeom>
        </p:spPr>
      </p:pic>
      <p:sp>
        <p:nvSpPr>
          <p:cNvPr id="36" name="Text 24"/>
          <p:cNvSpPr txBox="1"/>
          <p:nvPr/>
        </p:nvSpPr>
        <p:spPr>
          <a:xfrm>
            <a:off x="1333195" y="4272363"/>
            <a:ext cx="2479932" cy="123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8717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Vague Requests</a:t>
            </a:r>
            <a:endParaRPr lang="en-US" sz="900" dirty="0"/>
          </a:p>
        </p:txBody>
      </p:sp>
      <p:sp>
        <p:nvSpPr>
          <p:cNvPr id="37" name="Text 25"/>
          <p:cNvSpPr txBox="1"/>
          <p:nvPr/>
        </p:nvSpPr>
        <p:spPr>
          <a:xfrm>
            <a:off x="1333195" y="4463472"/>
            <a:ext cx="2837750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Using general terms that lack impact.</a:t>
            </a:r>
            <a:endParaRPr lang="en-US" sz="1200" dirty="0"/>
          </a:p>
        </p:txBody>
      </p:sp>
      <p:sp>
        <p:nvSpPr>
          <p:cNvPr id="38" name="Shape 26"/>
          <p:cNvSpPr/>
          <p:nvPr/>
        </p:nvSpPr>
        <p:spPr>
          <a:xfrm>
            <a:off x="1333195" y="4767966"/>
            <a:ext cx="2384073" cy="45719"/>
          </a:xfrm>
          <a:prstGeom prst="rect">
            <a:avLst/>
          </a:prstGeom>
          <a:solidFill>
            <a:srgbClr val="FEE2E2"/>
          </a:solidFill>
          <a:ln w="12700">
            <a:solidFill>
              <a:srgbClr val="FEE2E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27"/>
          <p:cNvSpPr txBox="1"/>
          <p:nvPr/>
        </p:nvSpPr>
        <p:spPr>
          <a:xfrm>
            <a:off x="1333195" y="4853920"/>
            <a:ext cx="2479932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i="1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"We need better computers."</a:t>
            </a:r>
            <a:endParaRPr lang="en-US" sz="1200" dirty="0"/>
          </a:p>
        </p:txBody>
      </p:sp>
      <p:pic>
        <p:nvPicPr>
          <p:cNvPr id="40" name="Image 10" descr="preencoded.png"/>
          <p:cNvPicPr>
            <a:picLocks noChangeAspect="1"/>
          </p:cNvPicPr>
          <p:nvPr/>
        </p:nvPicPr>
        <p:blipFill>
          <a:blip r:embed="rId10"/>
          <a:srcRect t="-80" b="-80"/>
          <a:stretch/>
        </p:blipFill>
        <p:spPr>
          <a:xfrm>
            <a:off x="6024982" y="4582344"/>
            <a:ext cx="128913" cy="206592"/>
          </a:xfrm>
          <a:prstGeom prst="rect">
            <a:avLst/>
          </a:prstGeom>
        </p:spPr>
      </p:pic>
      <p:sp>
        <p:nvSpPr>
          <p:cNvPr id="41" name="Shape 28"/>
          <p:cNvSpPr/>
          <p:nvPr/>
        </p:nvSpPr>
        <p:spPr>
          <a:xfrm>
            <a:off x="6381599" y="4082167"/>
            <a:ext cx="4700384" cy="992438"/>
          </a:xfrm>
          <a:prstGeom prst="roundRect">
            <a:avLst>
              <a:gd name="adj" fmla="val 4614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Shape 29"/>
          <p:cNvSpPr/>
          <p:nvPr/>
        </p:nvSpPr>
        <p:spPr>
          <a:xfrm>
            <a:off x="6381598" y="4082167"/>
            <a:ext cx="45719" cy="992438"/>
          </a:xfrm>
          <a:prstGeom prst="roundRect">
            <a:avLst>
              <a:gd name="adj" fmla="val 147655"/>
            </a:avLst>
          </a:prstGeom>
          <a:solidFill>
            <a:srgbClr val="0D9488"/>
          </a:solidFill>
          <a:ln w="12700">
            <a:solidFill>
              <a:srgbClr val="0D94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30"/>
          <p:cNvSpPr/>
          <p:nvPr/>
        </p:nvSpPr>
        <p:spPr>
          <a:xfrm>
            <a:off x="6648602" y="4291565"/>
            <a:ext cx="275181" cy="245894"/>
          </a:xfrm>
          <a:prstGeom prst="ellipse">
            <a:avLst/>
          </a:prstGeom>
          <a:solidFill>
            <a:srgbClr val="CCFB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4" name="Image 11" descr="preencoded.png"/>
          <p:cNvPicPr>
            <a:picLocks noChangeAspect="1"/>
          </p:cNvPicPr>
          <p:nvPr/>
        </p:nvPicPr>
        <p:blipFill>
          <a:blip r:embed="rId11"/>
          <a:srcRect t="-2725" b="-2725"/>
          <a:stretch/>
        </p:blipFill>
        <p:spPr>
          <a:xfrm>
            <a:off x="6729070" y="4358316"/>
            <a:ext cx="128913" cy="155357"/>
          </a:xfrm>
          <a:prstGeom prst="rect">
            <a:avLst/>
          </a:prstGeom>
        </p:spPr>
      </p:pic>
      <p:sp>
        <p:nvSpPr>
          <p:cNvPr id="45" name="Text 31"/>
          <p:cNvSpPr txBox="1"/>
          <p:nvPr/>
        </p:nvSpPr>
        <p:spPr>
          <a:xfrm>
            <a:off x="7105802" y="4272363"/>
            <a:ext cx="2694787" cy="123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Specific Details</a:t>
            </a:r>
            <a:endParaRPr lang="en-US" sz="900" dirty="0"/>
          </a:p>
        </p:txBody>
      </p:sp>
      <p:sp>
        <p:nvSpPr>
          <p:cNvPr id="46" name="Text 32"/>
          <p:cNvSpPr txBox="1"/>
          <p:nvPr/>
        </p:nvSpPr>
        <p:spPr>
          <a:xfrm>
            <a:off x="7105802" y="4463472"/>
            <a:ext cx="2831138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Using specific specs and reasons.</a:t>
            </a:r>
            <a:endParaRPr lang="en-US" sz="1200" dirty="0"/>
          </a:p>
        </p:txBody>
      </p:sp>
      <p:sp>
        <p:nvSpPr>
          <p:cNvPr id="47" name="Shape 33"/>
          <p:cNvSpPr/>
          <p:nvPr/>
        </p:nvSpPr>
        <p:spPr>
          <a:xfrm>
            <a:off x="7105802" y="4767966"/>
            <a:ext cx="2590665" cy="45719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34"/>
          <p:cNvSpPr txBox="1"/>
          <p:nvPr/>
        </p:nvSpPr>
        <p:spPr>
          <a:xfrm>
            <a:off x="7105802" y="4853920"/>
            <a:ext cx="3083181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i="1" dirty="0">
                <a:solidFill>
                  <a:srgbClr val="0F766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"We need 16GB RAM for video editing."</a:t>
            </a:r>
            <a:endParaRPr lang="en-US" sz="1200" dirty="0"/>
          </a:p>
        </p:txBody>
      </p:sp>
      <p:sp>
        <p:nvSpPr>
          <p:cNvPr id="49" name="Shape 35"/>
          <p:cNvSpPr/>
          <p:nvPr/>
        </p:nvSpPr>
        <p:spPr>
          <a:xfrm>
            <a:off x="609906" y="5285529"/>
            <a:ext cx="4700384" cy="992438"/>
          </a:xfrm>
          <a:prstGeom prst="roundRect">
            <a:avLst>
              <a:gd name="adj" fmla="val 4614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Shape 36"/>
          <p:cNvSpPr/>
          <p:nvPr/>
        </p:nvSpPr>
        <p:spPr>
          <a:xfrm>
            <a:off x="609905" y="5285529"/>
            <a:ext cx="45719" cy="992438"/>
          </a:xfrm>
          <a:prstGeom prst="roundRect">
            <a:avLst>
              <a:gd name="adj" fmla="val 147655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Shape 37"/>
          <p:cNvSpPr/>
          <p:nvPr/>
        </p:nvSpPr>
        <p:spPr>
          <a:xfrm>
            <a:off x="875995" y="5494928"/>
            <a:ext cx="275181" cy="245894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2" name="Image 12" descr="preencoded.png"/>
          <p:cNvPicPr>
            <a:picLocks noChangeAspect="1"/>
          </p:cNvPicPr>
          <p:nvPr/>
        </p:nvPicPr>
        <p:blipFill>
          <a:blip r:embed="rId9"/>
          <a:srcRect t="-2222" b="-2222"/>
          <a:stretch/>
        </p:blipFill>
        <p:spPr>
          <a:xfrm>
            <a:off x="966521" y="5561678"/>
            <a:ext cx="111560" cy="155357"/>
          </a:xfrm>
          <a:prstGeom prst="rect">
            <a:avLst/>
          </a:prstGeom>
        </p:spPr>
      </p:pic>
      <p:sp>
        <p:nvSpPr>
          <p:cNvPr id="53" name="Text 38"/>
          <p:cNvSpPr txBox="1"/>
          <p:nvPr/>
        </p:nvSpPr>
        <p:spPr>
          <a:xfrm>
            <a:off x="1333195" y="5475726"/>
            <a:ext cx="2301436" cy="123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8717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Pushy Tone</a:t>
            </a:r>
            <a:endParaRPr lang="en-US" sz="900" dirty="0"/>
          </a:p>
        </p:txBody>
      </p:sp>
      <p:sp>
        <p:nvSpPr>
          <p:cNvPr id="54" name="Text 39"/>
          <p:cNvSpPr txBox="1"/>
          <p:nvPr/>
        </p:nvSpPr>
        <p:spPr>
          <a:xfrm>
            <a:off x="1333195" y="5666834"/>
            <a:ext cx="2632810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Creating resistance with demands.</a:t>
            </a:r>
            <a:endParaRPr lang="en-US" sz="1200" dirty="0"/>
          </a:p>
        </p:txBody>
      </p:sp>
      <p:sp>
        <p:nvSpPr>
          <p:cNvPr id="55" name="Shape 40"/>
          <p:cNvSpPr/>
          <p:nvPr/>
        </p:nvSpPr>
        <p:spPr>
          <a:xfrm>
            <a:off x="1333195" y="5971328"/>
            <a:ext cx="2212189" cy="45719"/>
          </a:xfrm>
          <a:prstGeom prst="rect">
            <a:avLst/>
          </a:prstGeom>
          <a:solidFill>
            <a:srgbClr val="FEE2E2"/>
          </a:solidFill>
          <a:ln w="12700">
            <a:solidFill>
              <a:srgbClr val="FEE2E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41"/>
          <p:cNvSpPr txBox="1"/>
          <p:nvPr/>
        </p:nvSpPr>
        <p:spPr>
          <a:xfrm>
            <a:off x="1333195" y="6057283"/>
            <a:ext cx="2301436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i="1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"You must do this now."</a:t>
            </a:r>
            <a:endParaRPr lang="en-US" sz="1200" dirty="0"/>
          </a:p>
        </p:txBody>
      </p:sp>
      <p:pic>
        <p:nvPicPr>
          <p:cNvPr id="57" name="Image 13" descr="preencoded.png"/>
          <p:cNvPicPr>
            <a:picLocks noChangeAspect="1"/>
          </p:cNvPicPr>
          <p:nvPr/>
        </p:nvPicPr>
        <p:blipFill>
          <a:blip r:embed="rId10"/>
          <a:srcRect t="-80" b="-80"/>
          <a:stretch/>
        </p:blipFill>
        <p:spPr>
          <a:xfrm>
            <a:off x="6024982" y="5785706"/>
            <a:ext cx="128913" cy="206592"/>
          </a:xfrm>
          <a:prstGeom prst="rect">
            <a:avLst/>
          </a:prstGeom>
        </p:spPr>
      </p:pic>
      <p:sp>
        <p:nvSpPr>
          <p:cNvPr id="58" name="Shape 42"/>
          <p:cNvSpPr/>
          <p:nvPr/>
        </p:nvSpPr>
        <p:spPr>
          <a:xfrm>
            <a:off x="6381599" y="5285529"/>
            <a:ext cx="4700384" cy="992438"/>
          </a:xfrm>
          <a:prstGeom prst="roundRect">
            <a:avLst>
              <a:gd name="adj" fmla="val 4614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9" name="Shape 43"/>
          <p:cNvSpPr/>
          <p:nvPr/>
        </p:nvSpPr>
        <p:spPr>
          <a:xfrm>
            <a:off x="6381598" y="5285529"/>
            <a:ext cx="45719" cy="992438"/>
          </a:xfrm>
          <a:prstGeom prst="roundRect">
            <a:avLst>
              <a:gd name="adj" fmla="val 147655"/>
            </a:avLst>
          </a:prstGeom>
          <a:solidFill>
            <a:srgbClr val="0D9488"/>
          </a:solidFill>
          <a:ln w="12700">
            <a:solidFill>
              <a:srgbClr val="0D94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44"/>
          <p:cNvSpPr/>
          <p:nvPr/>
        </p:nvSpPr>
        <p:spPr>
          <a:xfrm>
            <a:off x="6648602" y="5494928"/>
            <a:ext cx="275181" cy="245894"/>
          </a:xfrm>
          <a:prstGeom prst="ellipse">
            <a:avLst/>
          </a:prstGeom>
          <a:solidFill>
            <a:srgbClr val="CCFB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1" name="Image 14" descr="preencoded.png"/>
          <p:cNvPicPr>
            <a:picLocks noChangeAspect="1"/>
          </p:cNvPicPr>
          <p:nvPr/>
        </p:nvPicPr>
        <p:blipFill>
          <a:blip r:embed="rId11"/>
          <a:srcRect t="-2725" b="-2725"/>
          <a:stretch/>
        </p:blipFill>
        <p:spPr>
          <a:xfrm>
            <a:off x="6729070" y="5561678"/>
            <a:ext cx="128913" cy="155357"/>
          </a:xfrm>
          <a:prstGeom prst="rect">
            <a:avLst/>
          </a:prstGeom>
        </p:spPr>
      </p:pic>
      <p:sp>
        <p:nvSpPr>
          <p:cNvPr id="62" name="Text 45"/>
          <p:cNvSpPr txBox="1"/>
          <p:nvPr/>
        </p:nvSpPr>
        <p:spPr>
          <a:xfrm>
            <a:off x="7105802" y="5475726"/>
            <a:ext cx="2631984" cy="123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Soft Urgency</a:t>
            </a:r>
            <a:endParaRPr lang="en-US" sz="900" dirty="0"/>
          </a:p>
        </p:txBody>
      </p:sp>
      <p:sp>
        <p:nvSpPr>
          <p:cNvPr id="63" name="Text 46"/>
          <p:cNvSpPr txBox="1"/>
          <p:nvPr/>
        </p:nvSpPr>
        <p:spPr>
          <a:xfrm>
            <a:off x="7105802" y="5666834"/>
            <a:ext cx="2828659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Creating urgency via opportunity.</a:t>
            </a:r>
            <a:endParaRPr lang="en-US" sz="1200" dirty="0"/>
          </a:p>
        </p:txBody>
      </p:sp>
      <p:sp>
        <p:nvSpPr>
          <p:cNvPr id="64" name="Shape 47"/>
          <p:cNvSpPr/>
          <p:nvPr/>
        </p:nvSpPr>
        <p:spPr>
          <a:xfrm>
            <a:off x="7105802" y="5971328"/>
            <a:ext cx="2531167" cy="45719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48"/>
          <p:cNvSpPr txBox="1"/>
          <p:nvPr/>
        </p:nvSpPr>
        <p:spPr>
          <a:xfrm>
            <a:off x="7105802" y="6057283"/>
            <a:ext cx="3012113" cy="18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i="1" dirty="0">
                <a:solidFill>
                  <a:srgbClr val="0F766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"Act by Friday to secure the discount."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858707" y="-952805"/>
            <a:ext cx="3810305" cy="3810305"/>
          </a:xfrm>
          <a:prstGeom prst="ellipse">
            <a:avLst/>
          </a:prstGeom>
          <a:solidFill>
            <a:srgbClr val="E6F4F1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1104595" y="457200"/>
            <a:ext cx="19531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6 Conclusion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72420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Summary &amp; Key Takeaways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609905" y="1485900"/>
            <a:ext cx="3581705" cy="1400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Effective persuasion is a skill that blends psychology, logic, and empathy. By mastering these principles, you move from simply informing your audience to inspiring them to act.</a:t>
            </a:r>
            <a:endParaRPr lang="en-US" sz="13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15" r="-15"/>
          <a:stretch/>
        </p:blipFill>
        <p:spPr>
          <a:xfrm>
            <a:off x="4567428" y="1410005"/>
            <a:ext cx="6709867" cy="990295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l="-1282" r="-1282"/>
          <a:stretch/>
        </p:blipFill>
        <p:spPr>
          <a:xfrm>
            <a:off x="4885639" y="1705356"/>
            <a:ext cx="219456" cy="190195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5404104" y="1561795"/>
            <a:ext cx="58393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Guide with AIDA</a:t>
            </a:r>
            <a:endParaRPr lang="en-US" sz="1300" dirty="0"/>
          </a:p>
        </p:txBody>
      </p:sp>
      <p:sp>
        <p:nvSpPr>
          <p:cNvPr id="11" name="Text 7"/>
          <p:cNvSpPr txBox="1"/>
          <p:nvPr/>
        </p:nvSpPr>
        <p:spPr>
          <a:xfrm>
            <a:off x="5404104" y="1867205"/>
            <a:ext cx="58009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Structure messages to guide readers logically from </a:t>
            </a:r>
            <a:r>
              <a:rPr lang="en-US" sz="10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Attention</a:t>
            </a: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</a:t>
            </a:r>
            <a:r>
              <a:rPr lang="en-US" sz="10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Interest</a:t>
            </a: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10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Desire</a:t>
            </a: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and finally </a:t>
            </a:r>
            <a:r>
              <a:rPr lang="en-US" sz="10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Action</a:t>
            </a: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0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15" r="-15"/>
          <a:stretch/>
        </p:blipFill>
        <p:spPr>
          <a:xfrm>
            <a:off x="4567428" y="2553005"/>
            <a:ext cx="6709867" cy="990295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4776826" y="2704795"/>
            <a:ext cx="371246" cy="476402"/>
          </a:xfrm>
          <a:prstGeom prst="roundRect">
            <a:avLst>
              <a:gd name="adj" fmla="val 63155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864608" y="2848356"/>
            <a:ext cx="190195" cy="190195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5332781" y="2704795"/>
            <a:ext cx="59152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Lead with Benefits</a:t>
            </a:r>
            <a:endParaRPr lang="en-US" sz="1300" dirty="0"/>
          </a:p>
        </p:txBody>
      </p:sp>
      <p:sp>
        <p:nvSpPr>
          <p:cNvPr id="16" name="Text 10"/>
          <p:cNvSpPr txBox="1"/>
          <p:nvPr/>
        </p:nvSpPr>
        <p:spPr>
          <a:xfrm>
            <a:off x="5332781" y="3010205"/>
            <a:ext cx="5877763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Shift focus from "I need" to "You get." Translate product features into tangible outcomes that solve the reader's problems.</a:t>
            </a:r>
            <a:endParaRPr lang="en-US" sz="10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 l="-15" r="-15"/>
          <a:stretch/>
        </p:blipFill>
        <p:spPr>
          <a:xfrm>
            <a:off x="4567428" y="3696005"/>
            <a:ext cx="6709867" cy="990295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4776826" y="3847795"/>
            <a:ext cx="342900" cy="476402"/>
          </a:xfrm>
          <a:prstGeom prst="roundRect">
            <a:avLst>
              <a:gd name="adj" fmla="val 74074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49063" y="3991356"/>
            <a:ext cx="190195" cy="190195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5302606" y="3847795"/>
            <a:ext cx="59436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 Trust &amp; Address Doubts</a:t>
            </a:r>
            <a:endParaRPr lang="en-US" sz="1300" dirty="0"/>
          </a:p>
        </p:txBody>
      </p:sp>
      <p:sp>
        <p:nvSpPr>
          <p:cNvPr id="21" name="Text 13"/>
          <p:cNvSpPr txBox="1"/>
          <p:nvPr/>
        </p:nvSpPr>
        <p:spPr>
          <a:xfrm>
            <a:off x="5302606" y="4153205"/>
            <a:ext cx="59061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credibility with evidence and a professional tone. Anticipate objections and address them directly with data-backed answers.</a:t>
            </a:r>
            <a:endParaRPr lang="en-US" sz="10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3"/>
          <a:srcRect l="-15" r="-15"/>
          <a:stretch/>
        </p:blipFill>
        <p:spPr>
          <a:xfrm>
            <a:off x="4567428" y="4839005"/>
            <a:ext cx="6709867" cy="990295"/>
          </a:xfrm>
          <a:prstGeom prst="rect">
            <a:avLst/>
          </a:prstGeom>
        </p:spPr>
      </p:pic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80153" y="5134356"/>
            <a:ext cx="190195" cy="190195"/>
          </a:xfrm>
          <a:prstGeom prst="rect">
            <a:avLst/>
          </a:prstGeom>
        </p:spPr>
      </p:pic>
      <p:sp>
        <p:nvSpPr>
          <p:cNvPr id="24" name="Text 14"/>
          <p:cNvSpPr txBox="1"/>
          <p:nvPr/>
        </p:nvSpPr>
        <p:spPr>
          <a:xfrm>
            <a:off x="5364785" y="4990795"/>
            <a:ext cx="58777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Persuasion</a:t>
            </a:r>
            <a:endParaRPr lang="en-US" sz="1300" dirty="0"/>
          </a:p>
        </p:txBody>
      </p:sp>
      <p:sp>
        <p:nvSpPr>
          <p:cNvPr id="25" name="Text 15"/>
          <p:cNvSpPr txBox="1"/>
          <p:nvPr/>
        </p:nvSpPr>
        <p:spPr>
          <a:xfrm>
            <a:off x="5364785" y="5296205"/>
            <a:ext cx="58393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Persuade without manipulation. Be transparent, respectful, and always end with a clear, specific </a:t>
            </a:r>
            <a:r>
              <a:rPr lang="en-US" sz="10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Call to Action</a:t>
            </a: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000" dirty="0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14400" y="4162349"/>
            <a:ext cx="228600" cy="228600"/>
          </a:xfrm>
          <a:prstGeom prst="rect">
            <a:avLst/>
          </a:prstGeom>
        </p:spPr>
      </p:pic>
      <p:sp>
        <p:nvSpPr>
          <p:cNvPr id="27" name="Text 16"/>
          <p:cNvSpPr txBox="1"/>
          <p:nvPr/>
        </p:nvSpPr>
        <p:spPr>
          <a:xfrm>
            <a:off x="1257300" y="4162349"/>
            <a:ext cx="138531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Your Next Steps</a:t>
            </a:r>
            <a:endParaRPr lang="en-US" sz="1000" dirty="0"/>
          </a:p>
        </p:txBody>
      </p:sp>
      <p:sp>
        <p:nvSpPr>
          <p:cNvPr id="28" name="Text 17"/>
          <p:cNvSpPr txBox="1"/>
          <p:nvPr/>
        </p:nvSpPr>
        <p:spPr>
          <a:xfrm>
            <a:off x="914400" y="4543654"/>
            <a:ext cx="2971800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i="1" dirty="0">
                <a:latin typeface="ui-serif" pitchFamily="34" charset="0"/>
                <a:ea typeface="ui-serif" pitchFamily="34" charset="-122"/>
                <a:cs typeface="ui-serif" pitchFamily="34" charset="-120"/>
              </a:rPr>
              <a:t>"Apply the AIDA model to your next request."</a:t>
            </a:r>
            <a:endParaRPr lang="en-US" sz="1500" dirty="0"/>
          </a:p>
        </p:txBody>
      </p:sp>
      <p:sp>
        <p:nvSpPr>
          <p:cNvPr id="29" name="Text 18"/>
          <p:cNvSpPr txBox="1"/>
          <p:nvPr/>
        </p:nvSpPr>
        <p:spPr>
          <a:xfrm>
            <a:off x="1067105" y="5219395"/>
            <a:ext cx="315010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Draft your message using the framework</a:t>
            </a:r>
            <a:endParaRPr lang="en-US" sz="1000" dirty="0"/>
          </a:p>
        </p:txBody>
      </p:sp>
      <p:sp>
        <p:nvSpPr>
          <p:cNvPr id="30" name="Text 19"/>
          <p:cNvSpPr txBox="1"/>
          <p:nvPr/>
        </p:nvSpPr>
        <p:spPr>
          <a:xfrm>
            <a:off x="1067105" y="5486400"/>
            <a:ext cx="285292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Translate features into benefits</a:t>
            </a:r>
            <a:endParaRPr lang="en-US" sz="1000" dirty="0"/>
          </a:p>
        </p:txBody>
      </p:sp>
      <p:sp>
        <p:nvSpPr>
          <p:cNvPr id="31" name="Text 20"/>
          <p:cNvSpPr txBox="1"/>
          <p:nvPr/>
        </p:nvSpPr>
        <p:spPr>
          <a:xfrm>
            <a:off x="1067105" y="5753405"/>
            <a:ext cx="285292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Seek peer feedback before sending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858707" y="-952805"/>
            <a:ext cx="3810305" cy="3810305"/>
          </a:xfrm>
          <a:prstGeom prst="ellipse">
            <a:avLst/>
          </a:prstGeom>
          <a:solidFill>
            <a:srgbClr val="E6F4F1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1104595" y="457200"/>
            <a:ext cx="12865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Introduction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72420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Overview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609905" y="1638605"/>
            <a:ext cx="3581705" cy="12390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In business, you often need buy-in. This module focuses on persuasive writing that is ethical, evidence-based, and tailored to the reader's priorities. </a:t>
            </a:r>
            <a:endParaRPr lang="en-US" sz="15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67428" y="1485900"/>
            <a:ext cx="6709867" cy="1143000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27702" y="1848002"/>
            <a:ext cx="228600" cy="2286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5458968" y="1676095"/>
            <a:ext cx="57442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</a:t>
            </a:r>
            <a:endParaRPr lang="en-US" sz="1500" dirty="0"/>
          </a:p>
        </p:txBody>
      </p:sp>
      <p:sp>
        <p:nvSpPr>
          <p:cNvPr id="11" name="Text 7"/>
          <p:cNvSpPr txBox="1"/>
          <p:nvPr/>
        </p:nvSpPr>
        <p:spPr>
          <a:xfrm>
            <a:off x="5458968" y="1981505"/>
            <a:ext cx="57058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Gain buy-in through clear, ethical, reader-focused messages that respect the audience's intelligence.</a:t>
            </a:r>
            <a:endParaRPr lang="en-US" sz="12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7428" y="2819095"/>
            <a:ext cx="6709867" cy="1143000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4815230" y="3010205"/>
            <a:ext cx="485546" cy="571500"/>
          </a:xfrm>
          <a:prstGeom prst="roundRect">
            <a:avLst>
              <a:gd name="adj" fmla="val 44312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4912157" y="3181198"/>
            <a:ext cx="286207" cy="22860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5485486" y="3010205"/>
            <a:ext cx="57250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Approach</a:t>
            </a:r>
            <a:endParaRPr lang="en-US" sz="1500" dirty="0"/>
          </a:p>
        </p:txBody>
      </p:sp>
      <p:sp>
        <p:nvSpPr>
          <p:cNvPr id="16" name="Text 10"/>
          <p:cNvSpPr txBox="1"/>
          <p:nvPr/>
        </p:nvSpPr>
        <p:spPr>
          <a:xfrm>
            <a:off x="5485486" y="3314700"/>
            <a:ext cx="56866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Prioritize tangible evidence, specific benefits, and professional credibility over marketing hype.</a:t>
            </a:r>
            <a:endParaRPr lang="en-US" sz="12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67428" y="4153205"/>
            <a:ext cx="6709867" cy="1143000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4815230" y="4343400"/>
            <a:ext cx="409651" cy="571500"/>
          </a:xfrm>
          <a:prstGeom prst="roundRect">
            <a:avLst>
              <a:gd name="adj" fmla="val 62292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902098" y="4515307"/>
            <a:ext cx="228600" cy="228600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5408676" y="4343400"/>
            <a:ext cx="58009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Focus</a:t>
            </a:r>
            <a:endParaRPr lang="en-US" sz="1500" dirty="0"/>
          </a:p>
        </p:txBody>
      </p:sp>
      <p:sp>
        <p:nvSpPr>
          <p:cNvPr id="21" name="Text 13"/>
          <p:cNvSpPr txBox="1"/>
          <p:nvPr/>
        </p:nvSpPr>
        <p:spPr>
          <a:xfrm>
            <a:off x="5408676" y="4647895"/>
            <a:ext cx="576346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Mastering the AIDA model and key strategies: building credibility, features vs. benefits, and addressing objections.</a:t>
            </a:r>
            <a:endParaRPr lang="en-US" sz="12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67428" y="5486400"/>
            <a:ext cx="6709867" cy="1143000"/>
          </a:xfrm>
          <a:prstGeom prst="rect">
            <a:avLst/>
          </a:prstGeom>
        </p:spPr>
      </p:pic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4932274" y="5848502"/>
            <a:ext cx="256946" cy="228600"/>
          </a:xfrm>
          <a:prstGeom prst="rect">
            <a:avLst/>
          </a:prstGeom>
        </p:spPr>
      </p:pic>
      <p:sp>
        <p:nvSpPr>
          <p:cNvPr id="24" name="Text 14"/>
          <p:cNvSpPr txBox="1"/>
          <p:nvPr/>
        </p:nvSpPr>
        <p:spPr>
          <a:xfrm>
            <a:off x="5497373" y="5676595"/>
            <a:ext cx="57058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Outcomes</a:t>
            </a:r>
            <a:endParaRPr lang="en-US" sz="1500" dirty="0"/>
          </a:p>
        </p:txBody>
      </p:sp>
      <p:sp>
        <p:nvSpPr>
          <p:cNvPr id="25" name="Text 15"/>
          <p:cNvSpPr txBox="1"/>
          <p:nvPr/>
        </p:nvSpPr>
        <p:spPr>
          <a:xfrm>
            <a:off x="5497373" y="5982005"/>
            <a:ext cx="56674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Ability to draft strong requests, proposals, and internal/external messages that drive action.</a:t>
            </a:r>
            <a:endParaRPr lang="en-US" sz="1200" dirty="0"/>
          </a:p>
        </p:txBody>
      </p:sp>
      <p:sp>
        <p:nvSpPr>
          <p:cNvPr id="26" name="Text 16"/>
          <p:cNvSpPr txBox="1"/>
          <p:nvPr/>
        </p:nvSpPr>
        <p:spPr>
          <a:xfrm>
            <a:off x="914400" y="4962449"/>
            <a:ext cx="30102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Competency</a:t>
            </a:r>
            <a:endParaRPr lang="en-US" sz="1000" dirty="0"/>
          </a:p>
        </p:txBody>
      </p:sp>
      <p:sp>
        <p:nvSpPr>
          <p:cNvPr id="27" name="Text 17"/>
          <p:cNvSpPr txBox="1"/>
          <p:nvPr/>
        </p:nvSpPr>
        <p:spPr>
          <a:xfrm>
            <a:off x="914400" y="5229454"/>
            <a:ext cx="2981858" cy="94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"Effective persuasion connects your goals with the reader's needs."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858707" y="-952805"/>
            <a:ext cx="3810305" cy="3810305"/>
          </a:xfrm>
          <a:prstGeom prst="ellipse">
            <a:avLst/>
          </a:prstGeom>
          <a:solidFill>
            <a:srgbClr val="E6F4F1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1104595" y="457200"/>
            <a:ext cx="13057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Goals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72420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Learning Objectives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609905" y="1638605"/>
            <a:ext cx="3581705" cy="1552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the end of this module, you will have the tools to transform your business communication into a powerful asset for achieving organizational goals.</a:t>
            </a:r>
            <a:endParaRPr lang="en-US" sz="15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t="-21" b="-21"/>
          <a:stretch/>
        </p:blipFill>
        <p:spPr>
          <a:xfrm>
            <a:off x="4567428" y="1485900"/>
            <a:ext cx="6709867" cy="1086307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l="-133" r="-133"/>
          <a:stretch/>
        </p:blipFill>
        <p:spPr>
          <a:xfrm>
            <a:off x="5015484" y="1914754"/>
            <a:ext cx="171907" cy="2286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5576926" y="1781251"/>
            <a:ext cx="51819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Reader-Centricity</a:t>
            </a:r>
            <a:endParaRPr lang="en-US" sz="1300" dirty="0"/>
          </a:p>
        </p:txBody>
      </p:sp>
      <p:sp>
        <p:nvSpPr>
          <p:cNvPr id="11" name="Text 7"/>
          <p:cNvSpPr txBox="1"/>
          <p:nvPr/>
        </p:nvSpPr>
        <p:spPr>
          <a:xfrm>
            <a:off x="5576926" y="2085746"/>
            <a:ext cx="5753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Write persuasive messages using tangible benefits and reader-focused reasoning.</a:t>
            </a:r>
            <a:endParaRPr lang="en-US" sz="10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t="-21" b="-21"/>
          <a:stretch/>
        </p:blipFill>
        <p:spPr>
          <a:xfrm>
            <a:off x="4567428" y="2762402"/>
            <a:ext cx="6709867" cy="1086307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4815230" y="3019349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9"/>
          <p:cNvSpPr txBox="1"/>
          <p:nvPr/>
        </p:nvSpPr>
        <p:spPr>
          <a:xfrm>
            <a:off x="5576926" y="3057754"/>
            <a:ext cx="53437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Credibility</a:t>
            </a:r>
            <a:endParaRPr lang="en-US" sz="1300" dirty="0"/>
          </a:p>
        </p:txBody>
      </p:sp>
      <p:sp>
        <p:nvSpPr>
          <p:cNvPr id="15" name="Text 10"/>
          <p:cNvSpPr txBox="1"/>
          <p:nvPr/>
        </p:nvSpPr>
        <p:spPr>
          <a:xfrm>
            <a:off x="5576926" y="3362249"/>
            <a:ext cx="59152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trust and authority with solid evidence, professionalism, and appropriate tone.</a:t>
            </a:r>
            <a:endParaRPr lang="en-US" sz="10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 t="-21" b="-21"/>
          <a:stretch/>
        </p:blipFill>
        <p:spPr>
          <a:xfrm>
            <a:off x="4567428" y="4038905"/>
            <a:ext cx="6709867" cy="1086307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4815230" y="4295851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 l="-80" r="-80"/>
          <a:stretch/>
        </p:blipFill>
        <p:spPr>
          <a:xfrm>
            <a:off x="4957877" y="4466844"/>
            <a:ext cx="286207" cy="228600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5576926" y="4334256"/>
            <a:ext cx="49633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Objection Handling</a:t>
            </a:r>
            <a:endParaRPr lang="en-US" sz="1300" dirty="0"/>
          </a:p>
        </p:txBody>
      </p:sp>
      <p:sp>
        <p:nvSpPr>
          <p:cNvPr id="20" name="Text 13"/>
          <p:cNvSpPr txBox="1"/>
          <p:nvPr/>
        </p:nvSpPr>
        <p:spPr>
          <a:xfrm>
            <a:off x="5576926" y="4638751"/>
            <a:ext cx="55348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Anticipate potential concerns and address objections directly and respectfully.</a:t>
            </a:r>
            <a:endParaRPr lang="en-US" sz="1000" dirty="0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3"/>
          <a:srcRect t="-21" b="-21"/>
          <a:stretch/>
        </p:blipFill>
        <p:spPr>
          <a:xfrm>
            <a:off x="4567428" y="5315407"/>
            <a:ext cx="6709867" cy="1086307"/>
          </a:xfrm>
          <a:prstGeom prst="rect">
            <a:avLst/>
          </a:prstGeom>
        </p:spPr>
      </p:pic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8"/>
          <a:srcRect l="-80" r="-80"/>
          <a:stretch/>
        </p:blipFill>
        <p:spPr>
          <a:xfrm>
            <a:off x="4957877" y="5743346"/>
            <a:ext cx="286207" cy="228600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5576926" y="5514746"/>
            <a:ext cx="5629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Persuasion</a:t>
            </a:r>
            <a:endParaRPr lang="en-US" sz="1300" dirty="0"/>
          </a:p>
        </p:txBody>
      </p:sp>
      <p:sp>
        <p:nvSpPr>
          <p:cNvPr id="24" name="Text 15"/>
          <p:cNvSpPr txBox="1"/>
          <p:nvPr/>
        </p:nvSpPr>
        <p:spPr>
          <a:xfrm>
            <a:off x="5576926" y="5820156"/>
            <a:ext cx="55915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ethical persuasion principles without resorting to manipulation or misleading claims.</a:t>
            </a:r>
            <a:endParaRPr lang="en-US" sz="1000" dirty="0"/>
          </a:p>
        </p:txBody>
      </p:sp>
      <p:sp>
        <p:nvSpPr>
          <p:cNvPr id="25" name="Text 16"/>
          <p:cNvSpPr txBox="1"/>
          <p:nvPr/>
        </p:nvSpPr>
        <p:spPr>
          <a:xfrm>
            <a:off x="914400" y="4733849"/>
            <a:ext cx="30102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Target Outcome</a:t>
            </a:r>
            <a:endParaRPr lang="en-US" sz="1000" dirty="0"/>
          </a:p>
        </p:txBody>
      </p:sp>
      <p:sp>
        <p:nvSpPr>
          <p:cNvPr id="26" name="Text 17"/>
          <p:cNvSpPr txBox="1"/>
          <p:nvPr/>
        </p:nvSpPr>
        <p:spPr>
          <a:xfrm>
            <a:off x="914400" y="5000854"/>
            <a:ext cx="2981858" cy="94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i="1" dirty="0">
                <a:latin typeface="ui-serif" pitchFamily="34" charset="0"/>
                <a:ea typeface="ui-serif" pitchFamily="34" charset="-122"/>
                <a:cs typeface="ui-serif" pitchFamily="34" charset="-120"/>
              </a:rPr>
              <a:t>"Mastery of ethical persuasion techniques to drive tangible business results."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1104595" y="381305"/>
            <a:ext cx="198241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Persuasive Structure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64739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AIDA Model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181405"/>
            <a:ext cx="110871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logical journey guiding readers from awareness to action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038698" y="6077102"/>
            <a:ext cx="114300" cy="19202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6133795" y="5982005"/>
            <a:ext cx="19202" cy="1143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267298" y="2095805"/>
            <a:ext cx="4705502" cy="933602"/>
          </a:xfrm>
          <a:prstGeom prst="roundRect">
            <a:avLst>
              <a:gd name="adj" fmla="val 7995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267298" y="2095805"/>
            <a:ext cx="38405" cy="933602"/>
          </a:xfrm>
          <a:prstGeom prst="roundRect">
            <a:avLst>
              <a:gd name="adj" fmla="val 194362"/>
            </a:avLst>
          </a:prstGeom>
          <a:solidFill>
            <a:srgbClr val="0D9488"/>
          </a:solidFill>
          <a:ln w="12700">
            <a:solidFill>
              <a:srgbClr val="0D94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 txBox="1"/>
          <p:nvPr/>
        </p:nvSpPr>
        <p:spPr>
          <a:xfrm>
            <a:off x="6495898" y="2238451"/>
            <a:ext cx="44010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Hook the Reader</a:t>
            </a:r>
            <a:endParaRPr lang="en-US" sz="1300" dirty="0"/>
          </a:p>
        </p:txBody>
      </p:sp>
      <p:sp>
        <p:nvSpPr>
          <p:cNvPr id="11" name="Text 9"/>
          <p:cNvSpPr txBox="1"/>
          <p:nvPr/>
        </p:nvSpPr>
        <p:spPr>
          <a:xfrm>
            <a:off x="6495898" y="2505456"/>
            <a:ext cx="43626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with a startling fact, a compelling benefit, or a relevant problem to grab focus immediately.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5790895" y="3105302"/>
            <a:ext cx="5181905" cy="933602"/>
          </a:xfrm>
          <a:prstGeom prst="roundRect">
            <a:avLst>
              <a:gd name="adj" fmla="val 7995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790895" y="3105302"/>
            <a:ext cx="38405" cy="933602"/>
          </a:xfrm>
          <a:prstGeom prst="roundRect">
            <a:avLst>
              <a:gd name="adj" fmla="val 194362"/>
            </a:avLst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6019495" y="3247949"/>
            <a:ext cx="48774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 the Case</a:t>
            </a:r>
            <a:endParaRPr lang="en-US" sz="1300" dirty="0"/>
          </a:p>
        </p:txBody>
      </p:sp>
      <p:sp>
        <p:nvSpPr>
          <p:cNvPr id="15" name="Text 13"/>
          <p:cNvSpPr txBox="1"/>
          <p:nvPr/>
        </p:nvSpPr>
        <p:spPr>
          <a:xfrm>
            <a:off x="6019495" y="3514954"/>
            <a:ext cx="48390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specific facts, details, and logical reasoning to explain how the solution works.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5315407" y="4114800"/>
            <a:ext cx="5658307" cy="933602"/>
          </a:xfrm>
          <a:prstGeom prst="roundRect">
            <a:avLst>
              <a:gd name="adj" fmla="val 7995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5315407" y="4114800"/>
            <a:ext cx="38405" cy="933602"/>
          </a:xfrm>
          <a:prstGeom prst="roundRect">
            <a:avLst>
              <a:gd name="adj" fmla="val 194362"/>
            </a:avLst>
          </a:prstGeom>
          <a:solidFill>
            <a:srgbClr val="115E59"/>
          </a:solidFill>
          <a:ln w="12700">
            <a:solidFill>
              <a:srgbClr val="115E5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 txBox="1"/>
          <p:nvPr/>
        </p:nvSpPr>
        <p:spPr>
          <a:xfrm>
            <a:off x="5544007" y="4257446"/>
            <a:ext cx="53538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Prove the Value</a:t>
            </a:r>
            <a:endParaRPr lang="en-US" sz="1300" dirty="0"/>
          </a:p>
        </p:txBody>
      </p:sp>
      <p:sp>
        <p:nvSpPr>
          <p:cNvPr id="19" name="Text 17"/>
          <p:cNvSpPr txBox="1"/>
          <p:nvPr/>
        </p:nvSpPr>
        <p:spPr>
          <a:xfrm>
            <a:off x="5544007" y="4524451"/>
            <a:ext cx="53154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 direct benefits to the reader (WIIFM) supported by proof like data or testimonials.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839005" y="5181905"/>
            <a:ext cx="6133795" cy="743407"/>
          </a:xfrm>
          <a:prstGeom prst="roundRect">
            <a:avLst>
              <a:gd name="adj" fmla="val 1261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4839005" y="5181905"/>
            <a:ext cx="38405" cy="743407"/>
          </a:xfrm>
          <a:prstGeom prst="roundRect">
            <a:avLst>
              <a:gd name="adj" fmla="val 244199"/>
            </a:avLst>
          </a:prstGeom>
          <a:solidFill>
            <a:srgbClr val="134E4A"/>
          </a:solidFill>
          <a:ln w="12700">
            <a:solidFill>
              <a:srgbClr val="134E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 txBox="1"/>
          <p:nvPr/>
        </p:nvSpPr>
        <p:spPr>
          <a:xfrm>
            <a:off x="5067605" y="5324551"/>
            <a:ext cx="58293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Request Next Steps</a:t>
            </a:r>
            <a:endParaRPr lang="en-US" sz="1300" dirty="0"/>
          </a:p>
        </p:txBody>
      </p:sp>
      <p:sp>
        <p:nvSpPr>
          <p:cNvPr id="23" name="Text 21"/>
          <p:cNvSpPr txBox="1"/>
          <p:nvPr/>
        </p:nvSpPr>
        <p:spPr>
          <a:xfrm>
            <a:off x="5067605" y="5591556"/>
            <a:ext cx="64008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Make a specific, clear, and easy-to-follow request. Tell them exactly what to do next.</a:t>
            </a:r>
            <a:endParaRPr lang="en-US" sz="1000" dirty="0"/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905" y="6467551"/>
            <a:ext cx="133502" cy="133502"/>
          </a:xfrm>
          <a:prstGeom prst="rect">
            <a:avLst/>
          </a:prstGeom>
        </p:spPr>
      </p:pic>
      <p:sp>
        <p:nvSpPr>
          <p:cNvPr id="25" name="Text 22"/>
          <p:cNvSpPr txBox="1"/>
          <p:nvPr/>
        </p:nvSpPr>
        <p:spPr>
          <a:xfrm>
            <a:off x="819302" y="6439205"/>
            <a:ext cx="54964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Most common structure for sales emails, proposals, and persuasive requests.</a:t>
            </a:r>
            <a:endParaRPr lang="en-US" sz="1000" dirty="0"/>
          </a:p>
        </p:txBody>
      </p:sp>
      <p:sp>
        <p:nvSpPr>
          <p:cNvPr id="26" name="Shape 23"/>
          <p:cNvSpPr/>
          <p:nvPr/>
        </p:nvSpPr>
        <p:spPr>
          <a:xfrm>
            <a:off x="1218895" y="2133295"/>
            <a:ext cx="4762195" cy="857707"/>
          </a:xfrm>
          <a:custGeom>
            <a:avLst/>
            <a:gdLst/>
            <a:ahLst/>
            <a:cxnLst/>
            <a:rect l="l" t="t" r="r" b="b"/>
            <a:pathLst>
              <a:path w="4762195" h="857707">
                <a:moveTo>
                  <a:pt x="0" y="0"/>
                </a:moveTo>
                <a:lnTo>
                  <a:pt x="4762195" y="0"/>
                </a:lnTo>
                <a:lnTo>
                  <a:pt x="4285976" y="857707"/>
                </a:lnTo>
                <a:lnTo>
                  <a:pt x="476220" y="857707"/>
                </a:lnTo>
                <a:close/>
              </a:path>
            </a:pathLst>
          </a:cu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 txBox="1"/>
          <p:nvPr/>
        </p:nvSpPr>
        <p:spPr>
          <a:xfrm>
            <a:off x="3066898" y="2402129"/>
            <a:ext cx="123444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Attention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1695298" y="3143707"/>
            <a:ext cx="3810305" cy="857707"/>
          </a:xfrm>
          <a:custGeom>
            <a:avLst/>
            <a:gdLst/>
            <a:ahLst/>
            <a:cxnLst/>
            <a:rect l="l" t="t" r="r" b="b"/>
            <a:pathLst>
              <a:path w="3810305" h="857707">
                <a:moveTo>
                  <a:pt x="0" y="0"/>
                </a:moveTo>
                <a:lnTo>
                  <a:pt x="3810305" y="0"/>
                </a:lnTo>
                <a:lnTo>
                  <a:pt x="3429274" y="857707"/>
                </a:lnTo>
                <a:lnTo>
                  <a:pt x="381030" y="857707"/>
                </a:lnTo>
                <a:close/>
              </a:path>
            </a:pathLst>
          </a:cu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 txBox="1"/>
          <p:nvPr/>
        </p:nvSpPr>
        <p:spPr>
          <a:xfrm>
            <a:off x="3164738" y="3411626"/>
            <a:ext cx="104333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Interest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2171700" y="4153205"/>
            <a:ext cx="2857500" cy="857707"/>
          </a:xfrm>
          <a:custGeom>
            <a:avLst/>
            <a:gdLst/>
            <a:ahLst/>
            <a:cxnLst/>
            <a:rect l="l" t="t" r="r" b="b"/>
            <a:pathLst>
              <a:path w="2857500" h="857707">
                <a:moveTo>
                  <a:pt x="0" y="0"/>
                </a:moveTo>
                <a:lnTo>
                  <a:pt x="2857500" y="0"/>
                </a:lnTo>
                <a:lnTo>
                  <a:pt x="2571750" y="857707"/>
                </a:lnTo>
                <a:lnTo>
                  <a:pt x="285750" y="857707"/>
                </a:lnTo>
                <a:close/>
              </a:path>
            </a:pathLst>
          </a:custGeom>
          <a:solidFill>
            <a:srgbClr val="115E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8"/>
          <p:cNvSpPr txBox="1"/>
          <p:nvPr/>
        </p:nvSpPr>
        <p:spPr>
          <a:xfrm>
            <a:off x="3244291" y="4421124"/>
            <a:ext cx="82296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Desire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2648102" y="5124298"/>
            <a:ext cx="1904695" cy="857707"/>
          </a:xfrm>
          <a:custGeom>
            <a:avLst/>
            <a:gdLst/>
            <a:ahLst/>
            <a:cxnLst/>
            <a:rect l="l" t="t" r="r" b="b"/>
            <a:pathLst>
              <a:path w="1904695" h="857707">
                <a:moveTo>
                  <a:pt x="0" y="0"/>
                </a:moveTo>
                <a:lnTo>
                  <a:pt x="1904695" y="0"/>
                </a:lnTo>
                <a:lnTo>
                  <a:pt x="1714226" y="857707"/>
                </a:lnTo>
                <a:lnTo>
                  <a:pt x="190470" y="857707"/>
                </a:lnTo>
                <a:close/>
              </a:path>
            </a:pathLst>
          </a:custGeom>
          <a:solidFill>
            <a:srgbClr val="134E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 txBox="1"/>
          <p:nvPr/>
        </p:nvSpPr>
        <p:spPr>
          <a:xfrm>
            <a:off x="3233318" y="5393131"/>
            <a:ext cx="823874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Action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1104595" y="381305"/>
            <a:ext cx="207751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Example: Step-by-Step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64739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Applying AIDA in Business Writing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181405"/>
            <a:ext cx="110871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Putting the model into practice for internal requests</a:t>
            </a:r>
            <a:endParaRPr lang="en-US" sz="15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-8" r="-8"/>
          <a:stretch/>
        </p:blipFill>
        <p:spPr>
          <a:xfrm>
            <a:off x="609905" y="1752905"/>
            <a:ext cx="3353105" cy="464789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200400" y="1561795"/>
            <a:ext cx="952805" cy="952805"/>
          </a:xfrm>
          <a:prstGeom prst="ellipse">
            <a:avLst/>
          </a:prstGeom>
          <a:solidFill>
            <a:srgbClr val="0D9488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914400" y="2624328"/>
            <a:ext cx="285109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Requesting New Software</a:t>
            </a:r>
            <a:endParaRPr lang="en-US" sz="2200" dirty="0"/>
          </a:p>
        </p:txBody>
      </p:sp>
      <p:sp>
        <p:nvSpPr>
          <p:cNvPr id="9" name="Text 6"/>
          <p:cNvSpPr txBox="1"/>
          <p:nvPr/>
        </p:nvSpPr>
        <p:spPr>
          <a:xfrm>
            <a:off x="914400" y="3461918"/>
            <a:ext cx="28200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Goal:</a:t>
            </a: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Convince management to purchase a new automation tool. </a:t>
            </a:r>
            <a:endParaRPr lang="en-US" sz="1200" dirty="0"/>
          </a:p>
        </p:txBody>
      </p:sp>
      <p:sp>
        <p:nvSpPr>
          <p:cNvPr id="10" name="Text 7"/>
          <p:cNvSpPr txBox="1"/>
          <p:nvPr/>
        </p:nvSpPr>
        <p:spPr>
          <a:xfrm>
            <a:off x="914400" y="4262018"/>
            <a:ext cx="2820010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Audience:</a:t>
            </a:r>
            <a:r>
              <a:rPr lang="en-US" sz="1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 busy Finance Director focused on ROI and efficiency. 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914400" y="5309921"/>
            <a:ext cx="2743200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 txBox="1"/>
          <p:nvPr/>
        </p:nvSpPr>
        <p:spPr>
          <a:xfrm>
            <a:off x="914400" y="5624474"/>
            <a:ext cx="28200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"Don't just ask for the tool. Sell the solution to a problem they care about."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886054" y="2167128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Scenario</a:t>
            </a:r>
            <a:endParaRPr lang="en-US" sz="90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 t="-19" b="-19"/>
          <a:stretch/>
        </p:blipFill>
        <p:spPr>
          <a:xfrm>
            <a:off x="4572000" y="1752905"/>
            <a:ext cx="7010705" cy="1086307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5600700" y="1943100"/>
            <a:ext cx="59061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Step 1: Attention</a:t>
            </a:r>
            <a:endParaRPr lang="en-US" sz="900" dirty="0"/>
          </a:p>
        </p:txBody>
      </p:sp>
      <p:sp>
        <p:nvSpPr>
          <p:cNvPr id="16" name="Text 12"/>
          <p:cNvSpPr txBox="1"/>
          <p:nvPr/>
        </p:nvSpPr>
        <p:spPr>
          <a:xfrm>
            <a:off x="5600700" y="2152498"/>
            <a:ext cx="617402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"Our team spends 10 hours a week manually entering data."</a:t>
            </a:r>
            <a:endParaRPr lang="en-US" sz="1300" dirty="0"/>
          </a:p>
        </p:txBody>
      </p:sp>
      <p:sp>
        <p:nvSpPr>
          <p:cNvPr id="17" name="Text 13"/>
          <p:cNvSpPr txBox="1"/>
          <p:nvPr/>
        </p:nvSpPr>
        <p:spPr>
          <a:xfrm>
            <a:off x="5600700" y="2457907"/>
            <a:ext cx="5906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Hook: Highlight the pain point (wasted time).</a:t>
            </a:r>
            <a:endParaRPr lang="en-US" sz="100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53305" y="2180844"/>
            <a:ext cx="228600" cy="228600"/>
          </a:xfrm>
          <a:prstGeom prst="rect">
            <a:avLst/>
          </a:prstGeom>
        </p:spPr>
      </p:pic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4"/>
          <a:srcRect t="-19" b="-19"/>
          <a:stretch/>
        </p:blipFill>
        <p:spPr>
          <a:xfrm>
            <a:off x="4572000" y="2939796"/>
            <a:ext cx="7010705" cy="1086307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5600700" y="3130906"/>
            <a:ext cx="59061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Step 2: Interest</a:t>
            </a:r>
            <a:endParaRPr lang="en-US" sz="900" dirty="0"/>
          </a:p>
        </p:txBody>
      </p:sp>
      <p:sp>
        <p:nvSpPr>
          <p:cNvPr id="21" name="Text 15"/>
          <p:cNvSpPr txBox="1"/>
          <p:nvPr/>
        </p:nvSpPr>
        <p:spPr>
          <a:xfrm>
            <a:off x="5600700" y="3340303"/>
            <a:ext cx="64776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"New software automates this, saving approx. 500 hours a year."</a:t>
            </a:r>
            <a:endParaRPr lang="en-US" sz="1300" dirty="0"/>
          </a:p>
        </p:txBody>
      </p:sp>
      <p:sp>
        <p:nvSpPr>
          <p:cNvPr id="22" name="Text 16"/>
          <p:cNvSpPr txBox="1"/>
          <p:nvPr/>
        </p:nvSpPr>
        <p:spPr>
          <a:xfrm>
            <a:off x="5600700" y="3644798"/>
            <a:ext cx="5906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Facts: Explain the solution and quantify the impact.</a:t>
            </a:r>
            <a:endParaRPr lang="en-US" sz="1000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4924044" y="3368650"/>
            <a:ext cx="286207" cy="228600"/>
          </a:xfrm>
          <a:prstGeom prst="rect">
            <a:avLst/>
          </a:prstGeom>
        </p:spPr>
      </p:pic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4"/>
          <a:srcRect t="-19" b="-19"/>
          <a:stretch/>
        </p:blipFill>
        <p:spPr>
          <a:xfrm>
            <a:off x="4572000" y="4127602"/>
            <a:ext cx="7010705" cy="1086307"/>
          </a:xfrm>
          <a:prstGeom prst="rect">
            <a:avLst/>
          </a:prstGeom>
        </p:spPr>
      </p:pic>
      <p:sp>
        <p:nvSpPr>
          <p:cNvPr id="25" name="Text 17"/>
          <p:cNvSpPr txBox="1"/>
          <p:nvPr/>
        </p:nvSpPr>
        <p:spPr>
          <a:xfrm>
            <a:off x="5600700" y="4317797"/>
            <a:ext cx="59061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Step 3: Desire</a:t>
            </a:r>
            <a:endParaRPr lang="en-US" sz="900" dirty="0"/>
          </a:p>
        </p:txBody>
      </p:sp>
      <p:sp>
        <p:nvSpPr>
          <p:cNvPr id="26" name="Text 18"/>
          <p:cNvSpPr txBox="1"/>
          <p:nvPr/>
        </p:nvSpPr>
        <p:spPr>
          <a:xfrm>
            <a:off x="5600700" y="4527194"/>
            <a:ext cx="64776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"This frees us up for high-value client work, increasing revenue."</a:t>
            </a:r>
            <a:endParaRPr lang="en-US" sz="1300" dirty="0"/>
          </a:p>
        </p:txBody>
      </p:sp>
      <p:sp>
        <p:nvSpPr>
          <p:cNvPr id="27" name="Text 19"/>
          <p:cNvSpPr txBox="1"/>
          <p:nvPr/>
        </p:nvSpPr>
        <p:spPr>
          <a:xfrm>
            <a:off x="5600700" y="4832604"/>
            <a:ext cx="5906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Benefit: Connect the saving to a larger business goal (WIIFM).</a:t>
            </a:r>
            <a:endParaRPr lang="en-US" sz="1000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53305" y="4556455"/>
            <a:ext cx="228600" cy="228600"/>
          </a:xfrm>
          <a:prstGeom prst="rect">
            <a:avLst/>
          </a:prstGeom>
        </p:spPr>
      </p:pic>
      <p:pic>
        <p:nvPicPr>
          <p:cNvPr id="29" name="Image 7" descr="preencoded.png"/>
          <p:cNvPicPr>
            <a:picLocks noChangeAspect="1"/>
          </p:cNvPicPr>
          <p:nvPr/>
        </p:nvPicPr>
        <p:blipFill>
          <a:blip r:embed="rId8"/>
          <a:srcRect t="-19" b="-19"/>
          <a:stretch/>
        </p:blipFill>
        <p:spPr>
          <a:xfrm>
            <a:off x="4572000" y="5315407"/>
            <a:ext cx="7010705" cy="1086307"/>
          </a:xfrm>
          <a:prstGeom prst="rect">
            <a:avLst/>
          </a:prstGeom>
        </p:spPr>
      </p:pic>
      <p:sp>
        <p:nvSpPr>
          <p:cNvPr id="30" name="Text 20"/>
          <p:cNvSpPr txBox="1"/>
          <p:nvPr/>
        </p:nvSpPr>
        <p:spPr>
          <a:xfrm>
            <a:off x="5639105" y="5505602"/>
            <a:ext cx="586770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Step 4: Action</a:t>
            </a:r>
            <a:endParaRPr lang="en-US" sz="900" dirty="0"/>
          </a:p>
        </p:txBody>
      </p:sp>
      <p:sp>
        <p:nvSpPr>
          <p:cNvPr id="31" name="Text 21"/>
          <p:cNvSpPr txBox="1"/>
          <p:nvPr/>
        </p:nvSpPr>
        <p:spPr>
          <a:xfrm>
            <a:off x="5639105" y="5715000"/>
            <a:ext cx="58677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"Can we schedule a demo next Tuesday?"</a:t>
            </a:r>
            <a:endParaRPr lang="en-US" sz="1300" dirty="0"/>
          </a:p>
        </p:txBody>
      </p:sp>
      <p:sp>
        <p:nvSpPr>
          <p:cNvPr id="32" name="Text 22"/>
          <p:cNvSpPr txBox="1"/>
          <p:nvPr/>
        </p:nvSpPr>
        <p:spPr>
          <a:xfrm>
            <a:off x="5639105" y="6019495"/>
            <a:ext cx="58677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Close: Specific, easy, low-friction request.</a:t>
            </a:r>
            <a:endParaRPr lang="en-US" sz="1000" dirty="0"/>
          </a:p>
        </p:txBody>
      </p:sp>
      <p:pic>
        <p:nvPicPr>
          <p:cNvPr id="33" name="Image 8" descr="preencoded.png"/>
          <p:cNvPicPr>
            <a:picLocks noChangeAspect="1"/>
          </p:cNvPicPr>
          <p:nvPr/>
        </p:nvPicPr>
        <p:blipFill>
          <a:blip r:embed="rId9"/>
          <a:srcRect l="-57" r="-57"/>
          <a:stretch/>
        </p:blipFill>
        <p:spPr>
          <a:xfrm>
            <a:off x="5005426" y="5743346"/>
            <a:ext cx="200254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76695" y="0"/>
            <a:ext cx="5715000" cy="5715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04595" y="381305"/>
            <a:ext cx="14008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Strategy Focus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09905" y="64739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Building Credibility</a:t>
            </a:r>
            <a:endParaRPr lang="en-US" sz="3600" dirty="0"/>
          </a:p>
        </p:txBody>
      </p:sp>
      <p:sp>
        <p:nvSpPr>
          <p:cNvPr id="6" name="Text 3"/>
          <p:cNvSpPr txBox="1"/>
          <p:nvPr/>
        </p:nvSpPr>
        <p:spPr>
          <a:xfrm>
            <a:off x="609905" y="1181405"/>
            <a:ext cx="110871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Persuasion fails without trust: 4 keys to establishing authority</a:t>
            </a:r>
            <a:endParaRPr lang="en-US" sz="15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l="-2" r="-2"/>
          <a:stretch/>
        </p:blipFill>
        <p:spPr>
          <a:xfrm>
            <a:off x="609905" y="1752905"/>
            <a:ext cx="5333695" cy="2314346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5197450" y="1895551"/>
            <a:ext cx="809244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1F5F9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4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2" r="-2"/>
          <a:stretch/>
        </p:blipFill>
        <p:spPr>
          <a:xfrm>
            <a:off x="6248095" y="1752905"/>
            <a:ext cx="5333695" cy="2314346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10715854" y="1895551"/>
            <a:ext cx="848563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1F5F9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48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rcRect l="-2" r="-2"/>
          <a:stretch/>
        </p:blipFill>
        <p:spPr>
          <a:xfrm>
            <a:off x="609905" y="4295851"/>
            <a:ext cx="5333695" cy="2314346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5079492" y="4438498"/>
            <a:ext cx="848563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1F5F9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48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rcRect l="-2" r="-2"/>
          <a:stretch/>
        </p:blipFill>
        <p:spPr>
          <a:xfrm>
            <a:off x="6248095" y="4295851"/>
            <a:ext cx="5333695" cy="2314346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10652760" y="4438498"/>
            <a:ext cx="914400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1F5F9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4800" dirty="0"/>
          </a:p>
        </p:txBody>
      </p:sp>
      <p:sp>
        <p:nvSpPr>
          <p:cNvPr id="15" name="Shape 8"/>
          <p:cNvSpPr/>
          <p:nvPr/>
        </p:nvSpPr>
        <p:spPr>
          <a:xfrm>
            <a:off x="838505" y="2029054"/>
            <a:ext cx="533095" cy="533095"/>
          </a:xfrm>
          <a:prstGeom prst="ellipse">
            <a:avLst/>
          </a:prstGeom>
          <a:solidFill>
            <a:srgbClr val="E6F4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 l="-80" r="-80"/>
          <a:stretch/>
        </p:blipFill>
        <p:spPr>
          <a:xfrm>
            <a:off x="961949" y="2180844"/>
            <a:ext cx="286207" cy="228600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838505" y="2714854"/>
            <a:ext cx="49917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Lead with Facts &amp; Sources</a:t>
            </a:r>
            <a:endParaRPr lang="en-US" sz="1500" dirty="0"/>
          </a:p>
        </p:txBody>
      </p:sp>
      <p:sp>
        <p:nvSpPr>
          <p:cNvPr id="18" name="Text 10"/>
          <p:cNvSpPr txBox="1"/>
          <p:nvPr/>
        </p:nvSpPr>
        <p:spPr>
          <a:xfrm>
            <a:off x="838505" y="3095244"/>
            <a:ext cx="4953305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Avoid hyperbole like "best ever." Instead, rely on specific data, concrete evidence, and cite credible sources to ground your claims in reality.</a:t>
            </a:r>
            <a:endParaRPr lang="en-US" sz="1200" dirty="0"/>
          </a:p>
        </p:txBody>
      </p:sp>
      <p:sp>
        <p:nvSpPr>
          <p:cNvPr id="19" name="Shape 11"/>
          <p:cNvSpPr/>
          <p:nvPr/>
        </p:nvSpPr>
        <p:spPr>
          <a:xfrm>
            <a:off x="6476695" y="2029054"/>
            <a:ext cx="533095" cy="533095"/>
          </a:xfrm>
          <a:prstGeom prst="ellipse">
            <a:avLst/>
          </a:prstGeom>
          <a:solidFill>
            <a:srgbClr val="CCFB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29400" y="2180844"/>
            <a:ext cx="228600" cy="228600"/>
          </a:xfrm>
          <a:prstGeom prst="rect">
            <a:avLst/>
          </a:prstGeom>
        </p:spPr>
      </p:pic>
      <p:sp>
        <p:nvSpPr>
          <p:cNvPr id="21" name="Text 12"/>
          <p:cNvSpPr txBox="1"/>
          <p:nvPr/>
        </p:nvSpPr>
        <p:spPr>
          <a:xfrm>
            <a:off x="6476695" y="2714854"/>
            <a:ext cx="49917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Demonstrate Expertise</a:t>
            </a:r>
            <a:endParaRPr lang="en-US" sz="1500" dirty="0"/>
          </a:p>
        </p:txBody>
      </p:sp>
      <p:sp>
        <p:nvSpPr>
          <p:cNvPr id="22" name="Text 13"/>
          <p:cNvSpPr txBox="1"/>
          <p:nvPr/>
        </p:nvSpPr>
        <p:spPr>
          <a:xfrm>
            <a:off x="6476695" y="3095244"/>
            <a:ext cx="4953305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Briefly mention relevant experience or qualifications without boasting. Show you understand the subject matter deeply through your analysis.</a:t>
            </a:r>
            <a:endParaRPr lang="en-US" sz="1200" dirty="0"/>
          </a:p>
        </p:txBody>
      </p:sp>
      <p:sp>
        <p:nvSpPr>
          <p:cNvPr id="23" name="Shape 14"/>
          <p:cNvSpPr/>
          <p:nvPr/>
        </p:nvSpPr>
        <p:spPr>
          <a:xfrm>
            <a:off x="838505" y="4572000"/>
            <a:ext cx="533095" cy="533095"/>
          </a:xfrm>
          <a:prstGeom prst="ellipse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/>
          <a:srcRect l="-57" r="-57"/>
          <a:stretch/>
        </p:blipFill>
        <p:spPr>
          <a:xfrm>
            <a:off x="1004926" y="4724705"/>
            <a:ext cx="200254" cy="228600"/>
          </a:xfrm>
          <a:prstGeom prst="rect">
            <a:avLst/>
          </a:prstGeom>
        </p:spPr>
      </p:pic>
      <p:sp>
        <p:nvSpPr>
          <p:cNvPr id="25" name="Text 15"/>
          <p:cNvSpPr txBox="1"/>
          <p:nvPr/>
        </p:nvSpPr>
        <p:spPr>
          <a:xfrm>
            <a:off x="838505" y="5257800"/>
            <a:ext cx="49917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Maintain Professional Tone</a:t>
            </a:r>
            <a:endParaRPr lang="en-US" sz="1500" dirty="0"/>
          </a:p>
        </p:txBody>
      </p:sp>
      <p:sp>
        <p:nvSpPr>
          <p:cNvPr id="26" name="Text 16"/>
          <p:cNvSpPr txBox="1"/>
          <p:nvPr/>
        </p:nvSpPr>
        <p:spPr>
          <a:xfrm>
            <a:off x="838505" y="5639105"/>
            <a:ext cx="49533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Stay objective and measured. Emotional, aggressive, or overly casual language reduces trust. Confidence comes from clarity, not volume.</a:t>
            </a:r>
            <a:endParaRPr lang="en-US" sz="1200" dirty="0"/>
          </a:p>
        </p:txBody>
      </p:sp>
      <p:sp>
        <p:nvSpPr>
          <p:cNvPr id="27" name="Shape 17"/>
          <p:cNvSpPr/>
          <p:nvPr/>
        </p:nvSpPr>
        <p:spPr>
          <a:xfrm>
            <a:off x="6476695" y="4572000"/>
            <a:ext cx="533095" cy="533095"/>
          </a:xfrm>
          <a:prstGeom prst="ellipse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Text 18"/>
          <p:cNvSpPr txBox="1"/>
          <p:nvPr/>
        </p:nvSpPr>
        <p:spPr>
          <a:xfrm>
            <a:off x="6476695" y="5257800"/>
            <a:ext cx="49917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Show Reliability</a:t>
            </a:r>
            <a:endParaRPr lang="en-US" sz="1500" dirty="0"/>
          </a:p>
        </p:txBody>
      </p:sp>
      <p:sp>
        <p:nvSpPr>
          <p:cNvPr id="29" name="Text 19"/>
          <p:cNvSpPr txBox="1"/>
          <p:nvPr/>
        </p:nvSpPr>
        <p:spPr>
          <a:xfrm>
            <a:off x="6476695" y="5639105"/>
            <a:ext cx="4953305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Demonstrate attention to detail through accurate data, clean formatting, and timely follow-up. Reliability in presentation implies reliability in execution.</a:t>
            </a:r>
            <a:endParaRPr lang="en-US" sz="1200" dirty="0"/>
          </a:p>
        </p:txBody>
      </p:sp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09905" y="6458407"/>
            <a:ext cx="142646" cy="190195"/>
          </a:xfrm>
          <a:prstGeom prst="rect">
            <a:avLst/>
          </a:prstGeom>
        </p:spPr>
      </p:pic>
      <p:sp>
        <p:nvSpPr>
          <p:cNvPr id="31" name="Text 20"/>
          <p:cNvSpPr txBox="1"/>
          <p:nvPr/>
        </p:nvSpPr>
        <p:spPr>
          <a:xfrm>
            <a:off x="905256" y="6458407"/>
            <a:ext cx="65727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PRINCIPLE: Credibility is earned through consistency and evidence, not just titles.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1104595" y="381305"/>
            <a:ext cx="19431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Comparison Strategy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64739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Features vs. Benefits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181405"/>
            <a:ext cx="110871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Translating product facts into reader value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09905" y="1600200"/>
            <a:ext cx="10972800" cy="552298"/>
          </a:xfrm>
          <a:prstGeom prst="roundRect">
            <a:avLst>
              <a:gd name="adj" fmla="val 34254"/>
            </a:avLst>
          </a:prstGeom>
          <a:solidFill>
            <a:srgbClr val="0F172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895198" y="1742846"/>
            <a:ext cx="12957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CONCEPT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2285086" y="1742846"/>
            <a:ext cx="299283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34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WIIFM: "What's In It For Me?"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870802" y="1781251"/>
            <a:ext cx="9144" cy="190195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 txBox="1"/>
          <p:nvPr/>
        </p:nvSpPr>
        <p:spPr>
          <a:xfrm>
            <a:off x="7032650" y="1781251"/>
            <a:ext cx="4953305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Readers don't buy what a product </a:t>
            </a:r>
            <a:r>
              <a:rPr lang="en-US" sz="1000" b="1" i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</a:t>
            </a:r>
            <a:r>
              <a:rPr lang="en-US" sz="1000" i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; they buy what it </a:t>
            </a:r>
            <a:r>
              <a:rPr lang="en-US" sz="1000" b="1" i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does</a:t>
            </a:r>
            <a:r>
              <a:rPr lang="en-US" sz="1000" i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for them.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609905" y="2438705"/>
            <a:ext cx="5296205" cy="4381805"/>
          </a:xfrm>
          <a:prstGeom prst="roundRect">
            <a:avLst>
              <a:gd name="adj" fmla="val 726"/>
            </a:avLst>
          </a:prstGeom>
          <a:solidFill>
            <a:srgbClr val="F1F5F9"/>
          </a:solidFill>
          <a:ln w="254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" y="3391510"/>
            <a:ext cx="4686300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4400" y="2876702"/>
            <a:ext cx="228600" cy="228600"/>
          </a:xfrm>
          <a:prstGeom prst="rect">
            <a:avLst/>
          </a:prstGeom>
        </p:spPr>
      </p:pic>
      <p:sp>
        <p:nvSpPr>
          <p:cNvPr id="14" name="Text 11"/>
          <p:cNvSpPr txBox="1"/>
          <p:nvPr/>
        </p:nvSpPr>
        <p:spPr>
          <a:xfrm>
            <a:off x="1257300" y="2743200"/>
            <a:ext cx="1616659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Feature</a:t>
            </a:r>
            <a:endParaRPr lang="en-US" sz="1800" dirty="0"/>
          </a:p>
        </p:txBody>
      </p:sp>
      <p:sp>
        <p:nvSpPr>
          <p:cNvPr id="15" name="Text 12"/>
          <p:cNvSpPr txBox="1"/>
          <p:nvPr/>
        </p:nvSpPr>
        <p:spPr>
          <a:xfrm>
            <a:off x="1257300" y="3047695"/>
            <a:ext cx="15782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Fact / The Spec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914400" y="3629254"/>
            <a:ext cx="4686300" cy="1143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914400" y="3629254"/>
            <a:ext cx="38405" cy="1143000"/>
          </a:xfrm>
          <a:prstGeom prst="roundRect">
            <a:avLst>
              <a:gd name="adj" fmla="val 238094"/>
            </a:avLst>
          </a:prstGeom>
          <a:solidFill>
            <a:srgbClr val="94A3B8"/>
          </a:solidFill>
          <a:ln w="12700">
            <a:solidFill>
              <a:srgbClr val="94A3B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rcRect l="-1282" r="-1282"/>
          <a:stretch/>
        </p:blipFill>
        <p:spPr>
          <a:xfrm>
            <a:off x="1300277" y="3991356"/>
            <a:ext cx="219456" cy="190195"/>
          </a:xfrm>
          <a:prstGeom prst="rect">
            <a:avLst/>
          </a:prstGeom>
        </p:spPr>
      </p:pic>
      <p:sp>
        <p:nvSpPr>
          <p:cNvPr id="19" name="Text 15"/>
          <p:cNvSpPr txBox="1"/>
          <p:nvPr/>
        </p:nvSpPr>
        <p:spPr>
          <a:xfrm>
            <a:off x="1790395" y="3857854"/>
            <a:ext cx="33531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Hardware Spec</a:t>
            </a:r>
            <a:endParaRPr lang="en-US" sz="900" dirty="0"/>
          </a:p>
        </p:txBody>
      </p:sp>
      <p:sp>
        <p:nvSpPr>
          <p:cNvPr id="20" name="Text 16"/>
          <p:cNvSpPr txBox="1"/>
          <p:nvPr/>
        </p:nvSpPr>
        <p:spPr>
          <a:xfrm>
            <a:off x="1790395" y="4048049"/>
            <a:ext cx="38386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"This laptop has a 24-hour battery life."</a:t>
            </a:r>
            <a:endParaRPr lang="en-US" sz="1300" dirty="0"/>
          </a:p>
        </p:txBody>
      </p:sp>
      <p:sp>
        <p:nvSpPr>
          <p:cNvPr id="21" name="Shape 17"/>
          <p:cNvSpPr/>
          <p:nvPr/>
        </p:nvSpPr>
        <p:spPr>
          <a:xfrm>
            <a:off x="914400" y="4962449"/>
            <a:ext cx="4686300" cy="1143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18"/>
          <p:cNvSpPr/>
          <p:nvPr/>
        </p:nvSpPr>
        <p:spPr>
          <a:xfrm>
            <a:off x="914400" y="4962449"/>
            <a:ext cx="38405" cy="1143000"/>
          </a:xfrm>
          <a:prstGeom prst="roundRect">
            <a:avLst>
              <a:gd name="adj" fmla="val 238094"/>
            </a:avLst>
          </a:prstGeom>
          <a:solidFill>
            <a:srgbClr val="94A3B8"/>
          </a:solidFill>
          <a:ln w="12700">
            <a:solidFill>
              <a:srgbClr val="94A3B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14907" y="5324551"/>
            <a:ext cx="190195" cy="190195"/>
          </a:xfrm>
          <a:prstGeom prst="rect">
            <a:avLst/>
          </a:prstGeom>
        </p:spPr>
      </p:pic>
      <p:sp>
        <p:nvSpPr>
          <p:cNvPr id="24" name="Text 19"/>
          <p:cNvSpPr txBox="1"/>
          <p:nvPr/>
        </p:nvSpPr>
        <p:spPr>
          <a:xfrm>
            <a:off x="1790395" y="5191049"/>
            <a:ext cx="32580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Software Spec</a:t>
            </a:r>
            <a:endParaRPr lang="en-US" sz="900" dirty="0"/>
          </a:p>
        </p:txBody>
      </p:sp>
      <p:sp>
        <p:nvSpPr>
          <p:cNvPr id="25" name="Text 20"/>
          <p:cNvSpPr txBox="1"/>
          <p:nvPr/>
        </p:nvSpPr>
        <p:spPr>
          <a:xfrm>
            <a:off x="1790395" y="5381244"/>
            <a:ext cx="372983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"Includes AI-assisted rendering tools."</a:t>
            </a:r>
            <a:endParaRPr lang="en-US" sz="1300" dirty="0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rcRect l="-1" r="-1"/>
          <a:stretch/>
        </p:blipFill>
        <p:spPr>
          <a:xfrm>
            <a:off x="6286500" y="2438705"/>
            <a:ext cx="5296205" cy="4374490"/>
          </a:xfrm>
          <a:prstGeom prst="rect">
            <a:avLst/>
          </a:prstGeom>
        </p:spPr>
      </p:pic>
      <p:sp>
        <p:nvSpPr>
          <p:cNvPr id="27" name="Shape 21"/>
          <p:cNvSpPr/>
          <p:nvPr/>
        </p:nvSpPr>
        <p:spPr>
          <a:xfrm>
            <a:off x="6590995" y="3391510"/>
            <a:ext cx="4686300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2"/>
          <p:cNvSpPr txBox="1"/>
          <p:nvPr/>
        </p:nvSpPr>
        <p:spPr>
          <a:xfrm>
            <a:off x="6705295" y="2743200"/>
            <a:ext cx="164866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Benefit</a:t>
            </a:r>
            <a:endParaRPr lang="en-US" sz="1800" dirty="0"/>
          </a:p>
        </p:txBody>
      </p:sp>
      <p:sp>
        <p:nvSpPr>
          <p:cNvPr id="29" name="Text 23"/>
          <p:cNvSpPr txBox="1"/>
          <p:nvPr/>
        </p:nvSpPr>
        <p:spPr>
          <a:xfrm>
            <a:off x="6705295" y="3047695"/>
            <a:ext cx="187086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Value / The Outcome</a:t>
            </a:r>
            <a:endParaRPr lang="en-US" sz="1000" dirty="0"/>
          </a:p>
        </p:txBody>
      </p:sp>
      <p:sp>
        <p:nvSpPr>
          <p:cNvPr id="30" name="Shape 24"/>
          <p:cNvSpPr/>
          <p:nvPr/>
        </p:nvSpPr>
        <p:spPr>
          <a:xfrm>
            <a:off x="6590995" y="3629254"/>
            <a:ext cx="4686300" cy="1362456"/>
          </a:xfrm>
          <a:prstGeom prst="roundRect">
            <a:avLst>
              <a:gd name="adj" fmla="val 5632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5"/>
          <p:cNvSpPr/>
          <p:nvPr/>
        </p:nvSpPr>
        <p:spPr>
          <a:xfrm>
            <a:off x="6590995" y="3629254"/>
            <a:ext cx="38405" cy="1362456"/>
          </a:xfrm>
          <a:prstGeom prst="roundRect">
            <a:avLst>
              <a:gd name="adj" fmla="val 199799"/>
            </a:avLst>
          </a:prstGeom>
          <a:solidFill>
            <a:srgbClr val="0D9488"/>
          </a:solidFill>
          <a:ln w="12700">
            <a:solidFill>
              <a:srgbClr val="0D94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7"/>
          <a:srcRect l="-1282" r="-1282"/>
          <a:stretch/>
        </p:blipFill>
        <p:spPr>
          <a:xfrm>
            <a:off x="6976872" y="3991356"/>
            <a:ext cx="219456" cy="190195"/>
          </a:xfrm>
          <a:prstGeom prst="rect">
            <a:avLst/>
          </a:prstGeom>
        </p:spPr>
      </p:pic>
      <p:sp>
        <p:nvSpPr>
          <p:cNvPr id="33" name="Text 26"/>
          <p:cNvSpPr txBox="1"/>
          <p:nvPr/>
        </p:nvSpPr>
        <p:spPr>
          <a:xfrm>
            <a:off x="7467905" y="3857854"/>
            <a:ext cx="36960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User Outcome</a:t>
            </a:r>
            <a:endParaRPr lang="en-US" sz="900" dirty="0"/>
          </a:p>
        </p:txBody>
      </p:sp>
      <p:sp>
        <p:nvSpPr>
          <p:cNvPr id="34" name="Text 27"/>
          <p:cNvSpPr txBox="1"/>
          <p:nvPr/>
        </p:nvSpPr>
        <p:spPr>
          <a:xfrm>
            <a:off x="7467905" y="4048049"/>
            <a:ext cx="3657600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"Work through flights and all-day conferences without hunting for an outlet."</a:t>
            </a:r>
            <a:endParaRPr lang="en-US" sz="1300" dirty="0"/>
          </a:p>
        </p:txBody>
      </p:sp>
      <p:sp>
        <p:nvSpPr>
          <p:cNvPr id="35" name="Shape 28"/>
          <p:cNvSpPr/>
          <p:nvPr/>
        </p:nvSpPr>
        <p:spPr>
          <a:xfrm>
            <a:off x="6590995" y="5174590"/>
            <a:ext cx="4686300" cy="1143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Shape 29"/>
          <p:cNvSpPr/>
          <p:nvPr/>
        </p:nvSpPr>
        <p:spPr>
          <a:xfrm>
            <a:off x="6590995" y="5174590"/>
            <a:ext cx="38405" cy="1143000"/>
          </a:xfrm>
          <a:prstGeom prst="roundRect">
            <a:avLst>
              <a:gd name="adj" fmla="val 238094"/>
            </a:avLst>
          </a:prstGeom>
          <a:solidFill>
            <a:srgbClr val="0D9488"/>
          </a:solidFill>
          <a:ln w="12700">
            <a:solidFill>
              <a:srgbClr val="0D948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7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991502" y="5536692"/>
            <a:ext cx="190195" cy="190195"/>
          </a:xfrm>
          <a:prstGeom prst="rect">
            <a:avLst/>
          </a:prstGeom>
        </p:spPr>
      </p:pic>
      <p:sp>
        <p:nvSpPr>
          <p:cNvPr id="38" name="Text 30"/>
          <p:cNvSpPr txBox="1"/>
          <p:nvPr/>
        </p:nvSpPr>
        <p:spPr>
          <a:xfrm>
            <a:off x="7467905" y="5403190"/>
            <a:ext cx="36960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User Outcome</a:t>
            </a:r>
            <a:endParaRPr lang="en-US" sz="900" dirty="0"/>
          </a:p>
        </p:txBody>
      </p:sp>
      <p:sp>
        <p:nvSpPr>
          <p:cNvPr id="39" name="Text 31"/>
          <p:cNvSpPr txBox="1"/>
          <p:nvPr/>
        </p:nvSpPr>
        <p:spPr>
          <a:xfrm>
            <a:off x="7467905" y="5593385"/>
            <a:ext cx="3657600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"Deliver proofs 30% faster and handle more clients per month."</a:t>
            </a:r>
            <a:endParaRPr lang="en-US" sz="1300" dirty="0"/>
          </a:p>
        </p:txBody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929323" y="6543446"/>
            <a:ext cx="133502" cy="133502"/>
          </a:xfrm>
          <a:prstGeom prst="rect">
            <a:avLst/>
          </a:prstGeom>
        </p:spPr>
      </p:pic>
      <p:sp>
        <p:nvSpPr>
          <p:cNvPr id="41" name="Text 32"/>
          <p:cNvSpPr txBox="1"/>
          <p:nvPr/>
        </p:nvSpPr>
        <p:spPr>
          <a:xfrm>
            <a:off x="7139635" y="6515100"/>
            <a:ext cx="51343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Tip: Connect features to benefits using the phrase "which means that..."</a:t>
            </a:r>
            <a:endParaRPr lang="en-US" sz="1000" dirty="0"/>
          </a:p>
        </p:txBody>
      </p:sp>
      <p:pic>
        <p:nvPicPr>
          <p:cNvPr id="42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810098" y="4339742"/>
            <a:ext cx="571500" cy="571500"/>
          </a:xfrm>
          <a:prstGeom prst="rect">
            <a:avLst/>
          </a:prstGeom>
        </p:spPr>
      </p:pic>
      <p:pic>
        <p:nvPicPr>
          <p:cNvPr id="43" name="Image 8" descr="preencoded.png"/>
          <p:cNvPicPr>
            <a:picLocks noChangeAspect="1"/>
          </p:cNvPicPr>
          <p:nvPr/>
        </p:nvPicPr>
        <p:blipFill>
          <a:blip r:embed="rId11"/>
          <a:srcRect l="-57" r="-57"/>
          <a:stretch/>
        </p:blipFill>
        <p:spPr>
          <a:xfrm>
            <a:off x="5995721" y="4511650"/>
            <a:ext cx="200254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1104595" y="381305"/>
            <a:ext cx="168249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Scenario Analysis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609905" y="64739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Addressing Objections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1181405"/>
            <a:ext cx="110871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Anticipate doubt and respond with solutions, not excuses</a:t>
            </a:r>
            <a:endParaRPr lang="en-US" sz="15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6" b="-6"/>
          <a:stretch/>
        </p:blipFill>
        <p:spPr>
          <a:xfrm>
            <a:off x="6248095" y="1600200"/>
            <a:ext cx="5333695" cy="472470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57746" y="2649931"/>
            <a:ext cx="190195" cy="19019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7134149" y="2498141"/>
            <a:ext cx="265541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Counter-Argument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7134149" y="2688336"/>
            <a:ext cx="279532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Staggered Schedules</a:t>
            </a:r>
            <a:endParaRPr lang="en-US" sz="18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t="-17" b="-17"/>
          <a:stretch/>
        </p:blipFill>
        <p:spPr>
          <a:xfrm>
            <a:off x="6524244" y="3221431"/>
            <a:ext cx="4828946" cy="1543507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6724498" y="3421685"/>
            <a:ext cx="457931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"We will ensure 5-day coverage by splitting the team:"</a:t>
            </a:r>
            <a:endParaRPr lang="en-US" sz="1000" dirty="0"/>
          </a:p>
        </p:txBody>
      </p:sp>
      <p:sp>
        <p:nvSpPr>
          <p:cNvPr id="12" name="Text 7"/>
          <p:cNvSpPr txBox="1"/>
          <p:nvPr/>
        </p:nvSpPr>
        <p:spPr>
          <a:xfrm>
            <a:off x="6724498" y="3859682"/>
            <a:ext cx="6858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 A</a:t>
            </a:r>
            <a:endParaRPr lang="en-US" sz="9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242" y="3764585"/>
            <a:ext cx="342900" cy="34290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248242" y="376458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</a:t>
            </a:r>
            <a:endParaRPr lang="en-US" sz="9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9546" y="3764585"/>
            <a:ext cx="342900" cy="3429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9629546" y="376458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TUE</a:t>
            </a:r>
            <a:endParaRPr lang="en-US" sz="9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851" y="3764585"/>
            <a:ext cx="342900" cy="342900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10010851" y="376458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WED</a:t>
            </a:r>
            <a:endParaRPr lang="en-US" sz="9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1242" y="3764585"/>
            <a:ext cx="342900" cy="342900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10391242" y="376458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THU</a:t>
            </a:r>
            <a:endParaRPr lang="en-US" sz="900" dirty="0"/>
          </a:p>
        </p:txBody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2546" y="3764585"/>
            <a:ext cx="342900" cy="342900"/>
          </a:xfrm>
          <a:prstGeom prst="rect">
            <a:avLst/>
          </a:prstGeom>
        </p:spPr>
      </p:pic>
      <p:sp>
        <p:nvSpPr>
          <p:cNvPr id="22" name="Text 12"/>
          <p:cNvSpPr/>
          <p:nvPr/>
        </p:nvSpPr>
        <p:spPr>
          <a:xfrm>
            <a:off x="10772546" y="376458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CBD5E1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FRI</a:t>
            </a:r>
            <a:endParaRPr lang="en-US" sz="900" dirty="0"/>
          </a:p>
        </p:txBody>
      </p:sp>
      <p:sp>
        <p:nvSpPr>
          <p:cNvPr id="23" name="Text 13"/>
          <p:cNvSpPr txBox="1"/>
          <p:nvPr/>
        </p:nvSpPr>
        <p:spPr>
          <a:xfrm>
            <a:off x="6724498" y="4316882"/>
            <a:ext cx="6858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 B</a:t>
            </a:r>
            <a:endParaRPr lang="en-US" sz="9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242" y="4221785"/>
            <a:ext cx="342900" cy="342900"/>
          </a:xfrm>
          <a:prstGeom prst="rect">
            <a:avLst/>
          </a:prstGeom>
        </p:spPr>
      </p:pic>
      <p:sp>
        <p:nvSpPr>
          <p:cNvPr id="25" name="Text 14"/>
          <p:cNvSpPr/>
          <p:nvPr/>
        </p:nvSpPr>
        <p:spPr>
          <a:xfrm>
            <a:off x="9248242" y="422178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CBD5E1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</a:t>
            </a:r>
            <a:endParaRPr lang="en-US" sz="900" dirty="0"/>
          </a:p>
        </p:txBody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9546" y="4221785"/>
            <a:ext cx="342900" cy="342900"/>
          </a:xfrm>
          <a:prstGeom prst="rect">
            <a:avLst/>
          </a:prstGeom>
        </p:spPr>
      </p:pic>
      <p:sp>
        <p:nvSpPr>
          <p:cNvPr id="27" name="Text 15"/>
          <p:cNvSpPr/>
          <p:nvPr/>
        </p:nvSpPr>
        <p:spPr>
          <a:xfrm>
            <a:off x="9629546" y="422178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34E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TUE</a:t>
            </a:r>
            <a:endParaRPr lang="en-US" sz="900" dirty="0"/>
          </a:p>
        </p:txBody>
      </p:sp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0851" y="4221785"/>
            <a:ext cx="342900" cy="342900"/>
          </a:xfrm>
          <a:prstGeom prst="rect">
            <a:avLst/>
          </a:prstGeom>
        </p:spPr>
      </p:pic>
      <p:sp>
        <p:nvSpPr>
          <p:cNvPr id="29" name="Text 16"/>
          <p:cNvSpPr/>
          <p:nvPr/>
        </p:nvSpPr>
        <p:spPr>
          <a:xfrm>
            <a:off x="10010851" y="422178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34E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WED</a:t>
            </a:r>
            <a:endParaRPr lang="en-US" sz="900" dirty="0"/>
          </a:p>
        </p:txBody>
      </p:sp>
      <p:pic>
        <p:nvPicPr>
          <p:cNvPr id="30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1242" y="4221785"/>
            <a:ext cx="342900" cy="342900"/>
          </a:xfrm>
          <a:prstGeom prst="rect">
            <a:avLst/>
          </a:prstGeom>
        </p:spPr>
      </p:pic>
      <p:sp>
        <p:nvSpPr>
          <p:cNvPr id="31" name="Text 17"/>
          <p:cNvSpPr/>
          <p:nvPr/>
        </p:nvSpPr>
        <p:spPr>
          <a:xfrm>
            <a:off x="10391242" y="4221785"/>
            <a:ext cx="3429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34E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THU</a:t>
            </a:r>
            <a:endParaRPr lang="en-US" sz="900" dirty="0"/>
          </a:p>
        </p:txBody>
      </p:sp>
      <p:sp>
        <p:nvSpPr>
          <p:cNvPr id="32" name="Shape 18"/>
          <p:cNvSpPr/>
          <p:nvPr/>
        </p:nvSpPr>
        <p:spPr>
          <a:xfrm>
            <a:off x="10772546" y="4221785"/>
            <a:ext cx="342900" cy="342900"/>
          </a:xfrm>
          <a:prstGeom prst="roundRect">
            <a:avLst>
              <a:gd name="adj" fmla="val 44444"/>
            </a:avLst>
          </a:prstGeom>
          <a:solidFill>
            <a:srgbClr val="2DD4BF"/>
          </a:solidFill>
          <a:ln w="254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19"/>
          <p:cNvSpPr txBox="1"/>
          <p:nvPr/>
        </p:nvSpPr>
        <p:spPr>
          <a:xfrm>
            <a:off x="10850270" y="4302252"/>
            <a:ext cx="2670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34E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FRI</a:t>
            </a:r>
            <a:endParaRPr lang="en-US" sz="900" dirty="0"/>
          </a:p>
        </p:txBody>
      </p:sp>
      <p:sp>
        <p:nvSpPr>
          <p:cNvPr id="34" name="Text 20"/>
          <p:cNvSpPr txBox="1"/>
          <p:nvPr/>
        </p:nvSpPr>
        <p:spPr>
          <a:xfrm>
            <a:off x="10597896" y="4165092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Covered</a:t>
            </a:r>
            <a:endParaRPr lang="en-US" sz="900" dirty="0"/>
          </a:p>
        </p:txBody>
      </p:sp>
      <p:sp>
        <p:nvSpPr>
          <p:cNvPr id="35" name="Text 21"/>
          <p:cNvSpPr txBox="1"/>
          <p:nvPr/>
        </p:nvSpPr>
        <p:spPr>
          <a:xfrm>
            <a:off x="6714439" y="4993538"/>
            <a:ext cx="4715561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Result:</a:t>
            </a: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Clients still get 5-day service.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Benefit:</a:t>
            </a: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Morale boosts productivity during active hours. </a:t>
            </a:r>
            <a:endParaRPr lang="en-US" sz="1000" dirty="0"/>
          </a:p>
        </p:txBody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9"/>
          <a:srcRect t="-1100" b="-1100"/>
          <a:stretch/>
        </p:blipFill>
        <p:spPr>
          <a:xfrm>
            <a:off x="6524244" y="5029200"/>
            <a:ext cx="114300" cy="133502"/>
          </a:xfrm>
          <a:prstGeom prst="rect">
            <a:avLst/>
          </a:prstGeom>
        </p:spPr>
      </p:pic>
      <p:pic>
        <p:nvPicPr>
          <p:cNvPr id="37" name="Image 13" descr="preencoded.png"/>
          <p:cNvPicPr>
            <a:picLocks noChangeAspect="1"/>
          </p:cNvPicPr>
          <p:nvPr/>
        </p:nvPicPr>
        <p:blipFill>
          <a:blip r:embed="rId9"/>
          <a:srcRect t="-1100" b="-1100"/>
          <a:stretch/>
        </p:blipFill>
        <p:spPr>
          <a:xfrm>
            <a:off x="6524244" y="5245913"/>
            <a:ext cx="114300" cy="133502"/>
          </a:xfrm>
          <a:prstGeom prst="rect">
            <a:avLst/>
          </a:prstGeom>
        </p:spPr>
      </p:pic>
      <p:sp>
        <p:nvSpPr>
          <p:cNvPr id="38" name="Text 22"/>
          <p:cNvSpPr txBox="1"/>
          <p:nvPr/>
        </p:nvSpPr>
        <p:spPr>
          <a:xfrm>
            <a:off x="609905" y="6019495"/>
            <a:ext cx="110871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Objection Handling Checklist</a:t>
            </a:r>
            <a:endParaRPr lang="en-US" sz="900" dirty="0"/>
          </a:p>
        </p:txBody>
      </p:sp>
      <p:pic>
        <p:nvPicPr>
          <p:cNvPr id="39" name="Image 14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09905" y="6381598"/>
            <a:ext cx="152705" cy="152705"/>
          </a:xfrm>
          <a:prstGeom prst="rect">
            <a:avLst/>
          </a:prstGeom>
        </p:spPr>
      </p:pic>
      <p:sp>
        <p:nvSpPr>
          <p:cNvPr id="40" name="Text 23"/>
          <p:cNvSpPr txBox="1"/>
          <p:nvPr/>
        </p:nvSpPr>
        <p:spPr>
          <a:xfrm>
            <a:off x="875995" y="6286500"/>
            <a:ext cx="2057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Acknowledge Respectfully</a:t>
            </a:r>
            <a:endParaRPr lang="en-US" sz="1000" dirty="0"/>
          </a:p>
        </p:txBody>
      </p:sp>
      <p:sp>
        <p:nvSpPr>
          <p:cNvPr id="41" name="Text 24"/>
          <p:cNvSpPr txBox="1"/>
          <p:nvPr/>
        </p:nvSpPr>
        <p:spPr>
          <a:xfrm>
            <a:off x="875995" y="6476695"/>
            <a:ext cx="217627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Don't dismiss fears; validate them.</a:t>
            </a:r>
            <a:endParaRPr lang="en-US" sz="900" dirty="0"/>
          </a:p>
        </p:txBody>
      </p:sp>
      <p:pic>
        <p:nvPicPr>
          <p:cNvPr id="42" name="Image 15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988052" y="6381598"/>
            <a:ext cx="152705" cy="152705"/>
          </a:xfrm>
          <a:prstGeom prst="rect">
            <a:avLst/>
          </a:prstGeom>
        </p:spPr>
      </p:pic>
      <p:sp>
        <p:nvSpPr>
          <p:cNvPr id="43" name="Text 25"/>
          <p:cNvSpPr txBox="1"/>
          <p:nvPr/>
        </p:nvSpPr>
        <p:spPr>
          <a:xfrm>
            <a:off x="5254142" y="6286500"/>
            <a:ext cx="18196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Evidence</a:t>
            </a:r>
            <a:endParaRPr lang="en-US" sz="1000" dirty="0"/>
          </a:p>
        </p:txBody>
      </p:sp>
      <p:sp>
        <p:nvSpPr>
          <p:cNvPr id="44" name="Text 26"/>
          <p:cNvSpPr txBox="1"/>
          <p:nvPr/>
        </p:nvSpPr>
        <p:spPr>
          <a:xfrm>
            <a:off x="5254142" y="6476695"/>
            <a:ext cx="20747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data or logic to mitigate risk.</a:t>
            </a:r>
            <a:endParaRPr lang="en-US" sz="900" dirty="0"/>
          </a:p>
        </p:txBody>
      </p:sp>
      <p:pic>
        <p:nvPicPr>
          <p:cNvPr id="45" name="Image 16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78417" y="6381598"/>
            <a:ext cx="152705" cy="152705"/>
          </a:xfrm>
          <a:prstGeom prst="rect">
            <a:avLst/>
          </a:prstGeom>
        </p:spPr>
      </p:pic>
      <p:sp>
        <p:nvSpPr>
          <p:cNvPr id="46" name="Text 27"/>
          <p:cNvSpPr txBox="1"/>
          <p:nvPr/>
        </p:nvSpPr>
        <p:spPr>
          <a:xfrm>
            <a:off x="9545422" y="6286500"/>
            <a:ext cx="212049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Reiterate Benefits</a:t>
            </a:r>
            <a:endParaRPr lang="en-US" sz="1000" dirty="0"/>
          </a:p>
        </p:txBody>
      </p:sp>
      <p:sp>
        <p:nvSpPr>
          <p:cNvPr id="47" name="Text 28"/>
          <p:cNvSpPr txBox="1"/>
          <p:nvPr/>
        </p:nvSpPr>
        <p:spPr>
          <a:xfrm>
            <a:off x="9545422" y="6476695"/>
            <a:ext cx="242590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Remind them of the positive outcome.</a:t>
            </a:r>
            <a:endParaRPr lang="en-US" sz="900" dirty="0"/>
          </a:p>
        </p:txBody>
      </p:sp>
      <p:pic>
        <p:nvPicPr>
          <p:cNvPr id="48" name="Image 17" descr="preencoded.png"/>
          <p:cNvPicPr>
            <a:picLocks noChangeAspect="1"/>
          </p:cNvPicPr>
          <p:nvPr/>
        </p:nvPicPr>
        <p:blipFill>
          <a:blip r:embed="rId13"/>
          <a:srcRect l="-9" r="-9"/>
          <a:stretch/>
        </p:blipFill>
        <p:spPr>
          <a:xfrm>
            <a:off x="609905" y="1600200"/>
            <a:ext cx="4394606" cy="2266798"/>
          </a:xfrm>
          <a:prstGeom prst="rect">
            <a:avLst/>
          </a:prstGeom>
        </p:spPr>
      </p:pic>
      <p:pic>
        <p:nvPicPr>
          <p:cNvPr id="49" name="Image 18" descr="preencoded.png"/>
          <p:cNvPicPr>
            <a:picLocks noChangeAspect="1"/>
          </p:cNvPicPr>
          <p:nvPr/>
        </p:nvPicPr>
        <p:blipFill>
          <a:blip r:embed="rId14"/>
          <a:srcRect l="-1282" r="-1282"/>
          <a:stretch/>
        </p:blipFill>
        <p:spPr>
          <a:xfrm>
            <a:off x="1004926" y="1962302"/>
            <a:ext cx="219456" cy="190195"/>
          </a:xfrm>
          <a:prstGeom prst="rect">
            <a:avLst/>
          </a:prstGeom>
        </p:spPr>
      </p:pic>
      <p:sp>
        <p:nvSpPr>
          <p:cNvPr id="50" name="Text 29"/>
          <p:cNvSpPr txBox="1"/>
          <p:nvPr/>
        </p:nvSpPr>
        <p:spPr>
          <a:xfrm>
            <a:off x="1495044" y="1828800"/>
            <a:ext cx="34006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Proposal</a:t>
            </a:r>
            <a:endParaRPr lang="en-US" sz="900" dirty="0"/>
          </a:p>
        </p:txBody>
      </p:sp>
      <p:sp>
        <p:nvSpPr>
          <p:cNvPr id="51" name="Text 30"/>
          <p:cNvSpPr txBox="1"/>
          <p:nvPr/>
        </p:nvSpPr>
        <p:spPr>
          <a:xfrm>
            <a:off x="1495044" y="2018995"/>
            <a:ext cx="3400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Switch to a 4-Day Work Week</a:t>
            </a:r>
            <a:endParaRPr lang="en-US" sz="1500" dirty="0"/>
          </a:p>
        </p:txBody>
      </p:sp>
      <p:sp>
        <p:nvSpPr>
          <p:cNvPr id="52" name="Text 31"/>
          <p:cNvSpPr txBox="1"/>
          <p:nvPr/>
        </p:nvSpPr>
        <p:spPr>
          <a:xfrm>
            <a:off x="1495044" y="2361895"/>
            <a:ext cx="3363163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Proposed to improve employee morale and reduce burnout.</a:t>
            </a:r>
            <a:endParaRPr lang="en-US" sz="1000" dirty="0"/>
          </a:p>
        </p:txBody>
      </p:sp>
      <p:pic>
        <p:nvPicPr>
          <p:cNvPr id="53" name="Image 19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734970" y="3981298"/>
            <a:ext cx="142646" cy="190195"/>
          </a:xfrm>
          <a:prstGeom prst="rect">
            <a:avLst/>
          </a:prstGeom>
        </p:spPr>
      </p:pic>
      <p:pic>
        <p:nvPicPr>
          <p:cNvPr id="54" name="Image 20" descr="preencoded.png"/>
          <p:cNvPicPr>
            <a:picLocks noChangeAspect="1"/>
          </p:cNvPicPr>
          <p:nvPr/>
        </p:nvPicPr>
        <p:blipFill>
          <a:blip r:embed="rId16"/>
          <a:srcRect l="-9" r="-9"/>
          <a:stretch/>
        </p:blipFill>
        <p:spPr>
          <a:xfrm>
            <a:off x="609905" y="4286707"/>
            <a:ext cx="4394606" cy="2266798"/>
          </a:xfrm>
          <a:prstGeom prst="rect">
            <a:avLst/>
          </a:prstGeom>
        </p:spPr>
      </p:pic>
      <p:pic>
        <p:nvPicPr>
          <p:cNvPr id="55" name="Image 21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19556" y="4647895"/>
            <a:ext cx="190195" cy="190195"/>
          </a:xfrm>
          <a:prstGeom prst="rect">
            <a:avLst/>
          </a:prstGeom>
        </p:spPr>
      </p:pic>
      <p:sp>
        <p:nvSpPr>
          <p:cNvPr id="56" name="Text 32"/>
          <p:cNvSpPr txBox="1"/>
          <p:nvPr/>
        </p:nvSpPr>
        <p:spPr>
          <a:xfrm>
            <a:off x="1495044" y="4515307"/>
            <a:ext cx="34006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Objection</a:t>
            </a:r>
            <a:endParaRPr lang="en-US" sz="900" dirty="0"/>
          </a:p>
        </p:txBody>
      </p:sp>
      <p:sp>
        <p:nvSpPr>
          <p:cNvPr id="57" name="Text 33"/>
          <p:cNvSpPr txBox="1"/>
          <p:nvPr/>
        </p:nvSpPr>
        <p:spPr>
          <a:xfrm>
            <a:off x="1495044" y="4705502"/>
            <a:ext cx="3363163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"Clients can't reach us on Fridays."</a:t>
            </a:r>
            <a:endParaRPr lang="en-US" sz="1500" dirty="0"/>
          </a:p>
        </p:txBody>
      </p:sp>
      <p:sp>
        <p:nvSpPr>
          <p:cNvPr id="58" name="Text 34"/>
          <p:cNvSpPr txBox="1"/>
          <p:nvPr/>
        </p:nvSpPr>
        <p:spPr>
          <a:xfrm>
            <a:off x="1495044" y="5315407"/>
            <a:ext cx="3363163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"If we are closed 20% of the week, our service levels will drop and we might lose contracts."</a:t>
            </a:r>
            <a:endParaRPr lang="en-US" sz="1000" dirty="0"/>
          </a:p>
        </p:txBody>
      </p:sp>
      <p:pic>
        <p:nvPicPr>
          <p:cNvPr id="59" name="Image 22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5397703" y="3847795"/>
            <a:ext cx="457200" cy="457200"/>
          </a:xfrm>
          <a:prstGeom prst="rect">
            <a:avLst/>
          </a:prstGeom>
        </p:spPr>
      </p:pic>
      <p:pic>
        <p:nvPicPr>
          <p:cNvPr id="60" name="Image 23" descr="preencoded.png"/>
          <p:cNvPicPr>
            <a:picLocks noChangeAspect="1"/>
          </p:cNvPicPr>
          <p:nvPr/>
        </p:nvPicPr>
        <p:blipFill>
          <a:blip r:embed="rId19"/>
          <a:srcRect t="-43" b="-43"/>
          <a:stretch/>
        </p:blipFill>
        <p:spPr>
          <a:xfrm>
            <a:off x="5559552" y="4000500"/>
            <a:ext cx="133502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858707" y="-952805"/>
            <a:ext cx="3810305" cy="3810305"/>
          </a:xfrm>
          <a:prstGeom prst="ellipse">
            <a:avLst/>
          </a:prstGeom>
          <a:solidFill>
            <a:srgbClr val="E6F4F1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1104595" y="457200"/>
            <a:ext cx="177942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Ethical Strategies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72420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Persuasion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609905" y="1638605"/>
            <a:ext cx="3581705" cy="1552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Persuasion is not manipulation. While manipulation relies on deception or coercion, ethical persuasion uses truth, logic, and emotional intelligence to help people make informed choices. </a:t>
            </a:r>
            <a:endParaRPr lang="en-US" sz="15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12" r="-12"/>
          <a:stretch/>
        </p:blipFill>
        <p:spPr>
          <a:xfrm>
            <a:off x="4567428" y="1485900"/>
            <a:ext cx="6709867" cy="1218895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t="-45" b="-45"/>
          <a:stretch/>
        </p:blipFill>
        <p:spPr>
          <a:xfrm>
            <a:off x="4876495" y="1886407"/>
            <a:ext cx="256946" cy="2286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5346497" y="1714500"/>
            <a:ext cx="58201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Persuasion vs. Manipulation</a:t>
            </a:r>
            <a:endParaRPr lang="en-US" sz="1500" dirty="0"/>
          </a:p>
        </p:txBody>
      </p:sp>
      <p:sp>
        <p:nvSpPr>
          <p:cNvPr id="11" name="Text 7"/>
          <p:cNvSpPr txBox="1"/>
          <p:nvPr/>
        </p:nvSpPr>
        <p:spPr>
          <a:xfrm>
            <a:off x="5346497" y="2018995"/>
            <a:ext cx="57817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Ethical persuasion respects the reader's autonomy and intelligence. It presents the best case for a mutually beneficial outcome without hiding the truth.</a:t>
            </a:r>
            <a:endParaRPr lang="en-US" sz="12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12" r="-12"/>
          <a:stretch/>
        </p:blipFill>
        <p:spPr>
          <a:xfrm>
            <a:off x="4567428" y="2933395"/>
            <a:ext cx="6709867" cy="1218895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4853635" y="3161995"/>
            <a:ext cx="352044" cy="571500"/>
          </a:xfrm>
          <a:prstGeom prst="roundRect">
            <a:avLst>
              <a:gd name="adj" fmla="val 84240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4883810" y="3333902"/>
            <a:ext cx="286207" cy="22860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5390388" y="3161995"/>
            <a:ext cx="57817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Guiding Principles</a:t>
            </a:r>
            <a:endParaRPr lang="en-US" sz="1500" dirty="0"/>
          </a:p>
        </p:txBody>
      </p:sp>
      <p:sp>
        <p:nvSpPr>
          <p:cNvPr id="16" name="Text 10"/>
          <p:cNvSpPr txBox="1"/>
          <p:nvPr/>
        </p:nvSpPr>
        <p:spPr>
          <a:xfrm>
            <a:off x="5390388" y="3467405"/>
            <a:ext cx="574426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transparency about motives, ensure all claims are proportional to the evidence, and respect the audience's right to say no.</a:t>
            </a:r>
            <a:endParaRPr lang="en-US" sz="12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rcRect l="-12" r="-12"/>
          <a:stretch/>
        </p:blipFill>
        <p:spPr>
          <a:xfrm>
            <a:off x="4567428" y="4381805"/>
            <a:ext cx="6709867" cy="1218895"/>
          </a:xfrm>
          <a:prstGeom prst="rect">
            <a:avLst/>
          </a:prstGeom>
        </p:spPr>
      </p:pic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4912157" y="4781398"/>
            <a:ext cx="256946" cy="228600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5417820" y="4610405"/>
            <a:ext cx="57534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 Flags to Avoid</a:t>
            </a:r>
            <a:endParaRPr lang="en-US" sz="1500" dirty="0"/>
          </a:p>
        </p:txBody>
      </p:sp>
      <p:sp>
        <p:nvSpPr>
          <p:cNvPr id="20" name="Text 12"/>
          <p:cNvSpPr txBox="1"/>
          <p:nvPr/>
        </p:nvSpPr>
        <p:spPr>
          <a:xfrm>
            <a:off x="5417820" y="4914900"/>
            <a:ext cx="5715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Steer clear of misleading statistics, omitting crucial downsides, undue pressure (e.g., false scarcity), and hidden trade-offs.</a:t>
            </a:r>
            <a:endParaRPr lang="en-US" sz="1200" dirty="0"/>
          </a:p>
        </p:txBody>
      </p:sp>
      <p:sp>
        <p:nvSpPr>
          <p:cNvPr id="21" name="Text 13"/>
          <p:cNvSpPr txBox="1"/>
          <p:nvPr/>
        </p:nvSpPr>
        <p:spPr>
          <a:xfrm>
            <a:off x="914400" y="4419295"/>
            <a:ext cx="30102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The Golden Rule</a:t>
            </a:r>
            <a:endParaRPr lang="en-US" sz="1000" dirty="0"/>
          </a:p>
        </p:txBody>
      </p:sp>
      <p:sp>
        <p:nvSpPr>
          <p:cNvPr id="22" name="Text 14"/>
          <p:cNvSpPr txBox="1"/>
          <p:nvPr/>
        </p:nvSpPr>
        <p:spPr>
          <a:xfrm>
            <a:off x="914400" y="4686300"/>
            <a:ext cx="2981858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i="1" dirty="0">
                <a:latin typeface="ui-serif" pitchFamily="34" charset="0"/>
                <a:ea typeface="ui-serif" pitchFamily="34" charset="-122"/>
                <a:cs typeface="ui-serif" pitchFamily="34" charset="-120"/>
              </a:rPr>
              <a:t>"Ethical persuasion prioritizes long-term trust over short-term wins secured through deception."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1386</Words>
  <Application>Microsoft Macintosh PowerPoint</Application>
  <PresentationFormat>Widescreen</PresentationFormat>
  <Paragraphs>205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Montserrat</vt:lpstr>
      <vt:lpstr>Open Sans</vt:lpstr>
      <vt:lpstr>ui-serif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Liz Kheng-Chindavong</cp:lastModifiedBy>
  <cp:revision>2</cp:revision>
  <dcterms:created xsi:type="dcterms:W3CDTF">2026-02-22T04:11:47Z</dcterms:created>
  <dcterms:modified xsi:type="dcterms:W3CDTF">2026-02-22T14:18:53Z</dcterms:modified>
</cp:coreProperties>
</file>