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85"/>
    <p:restoredTop sz="94610"/>
  </p:normalViewPr>
  <p:slideViewPr>
    <p:cSldViewPr snapToGrid="0" snapToObjects="1">
      <p:cViewPr varScale="1">
        <p:scale>
          <a:sx n="85" d="100"/>
          <a:sy n="85" d="100"/>
        </p:scale>
        <p:origin x="17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5.png"/><Relationship Id="rId3" Type="http://schemas.openxmlformats.org/officeDocument/2006/relationships/image" Target="../media/image79.png"/><Relationship Id="rId7" Type="http://schemas.openxmlformats.org/officeDocument/2006/relationships/image" Target="../media/image58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83.png"/><Relationship Id="rId5" Type="http://schemas.openxmlformats.org/officeDocument/2006/relationships/image" Target="../media/image23.png"/><Relationship Id="rId10" Type="http://schemas.openxmlformats.org/officeDocument/2006/relationships/image" Target="../media/image82.png"/><Relationship Id="rId4" Type="http://schemas.openxmlformats.org/officeDocument/2006/relationships/image" Target="../media/image80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13.png"/><Relationship Id="rId5" Type="http://schemas.openxmlformats.org/officeDocument/2006/relationships/image" Target="../media/image89.png"/><Relationship Id="rId10" Type="http://schemas.openxmlformats.org/officeDocument/2006/relationships/image" Target="../media/image58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3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18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19" Type="http://schemas.openxmlformats.org/officeDocument/2006/relationships/image" Target="../media/image13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7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19" Type="http://schemas.openxmlformats.org/officeDocument/2006/relationships/image" Target="../media/image148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3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0" Type="http://schemas.openxmlformats.org/officeDocument/2006/relationships/image" Target="../media/image15.png"/><Relationship Id="rId4" Type="http://schemas.openxmlformats.org/officeDocument/2006/relationships/image" Target="../media/image6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13.png"/><Relationship Id="rId5" Type="http://schemas.openxmlformats.org/officeDocument/2006/relationships/image" Target="../media/image68.png"/><Relationship Id="rId10" Type="http://schemas.openxmlformats.org/officeDocument/2006/relationships/image" Target="../media/image5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0" Type="http://schemas.openxmlformats.org/officeDocument/2006/relationships/image" Target="../media/image15.png"/><Relationship Id="rId4" Type="http://schemas.openxmlformats.org/officeDocument/2006/relationships/image" Target="../media/image74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80406" y="0"/>
            <a:ext cx="7114946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203" r="-203"/>
          <a:stretch/>
        </p:blipFill>
        <p:spPr>
          <a:xfrm>
            <a:off x="5080406" y="0"/>
            <a:ext cx="7112203" cy="7589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5689397" y="215356"/>
            <a:ext cx="60103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Professional Business Communication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689397" y="533095"/>
            <a:ext cx="6067958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Negative Messages &amp; Conflict Communication</a:t>
            </a:r>
            <a:endParaRPr lang="en-US" sz="3600" dirty="0"/>
          </a:p>
        </p:txBody>
      </p:sp>
      <p:sp>
        <p:nvSpPr>
          <p:cNvPr id="8" name="Text 4"/>
          <p:cNvSpPr txBox="1"/>
          <p:nvPr/>
        </p:nvSpPr>
        <p:spPr>
          <a:xfrm>
            <a:off x="5689397" y="2476195"/>
            <a:ext cx="5982005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Strategies to deliver bad news with diplomacy and handle workplace conflict without burning bridges.</a:t>
            </a:r>
            <a:endParaRPr lang="en-US" sz="1800" dirty="0"/>
          </a:p>
        </p:txBody>
      </p:sp>
      <p:sp>
        <p:nvSpPr>
          <p:cNvPr id="9" name="Shape 5"/>
          <p:cNvSpPr/>
          <p:nvPr/>
        </p:nvSpPr>
        <p:spPr>
          <a:xfrm>
            <a:off x="5689397" y="6096305"/>
            <a:ext cx="381305" cy="381305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t="-180" b="-180"/>
          <a:stretch/>
        </p:blipFill>
        <p:spPr>
          <a:xfrm>
            <a:off x="5784494" y="6210605"/>
            <a:ext cx="190195" cy="152705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6185002" y="6115507"/>
            <a:ext cx="12481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Instructor</a:t>
            </a:r>
            <a:endParaRPr lang="en-US" sz="900" dirty="0"/>
          </a:p>
        </p:txBody>
      </p:sp>
      <p:sp>
        <p:nvSpPr>
          <p:cNvPr id="12" name="Text 7"/>
          <p:cNvSpPr txBox="1"/>
          <p:nvPr/>
        </p:nvSpPr>
        <p:spPr>
          <a:xfrm>
            <a:off x="6185002" y="6267298"/>
            <a:ext cx="13944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Dr. Liz Kheng</a:t>
            </a:r>
            <a:endParaRPr lang="en-US" sz="10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>
            <a:alphaModFix amt="50000"/>
          </a:blip>
          <a:srcRect/>
          <a:stretch/>
        </p:blipFill>
        <p:spPr>
          <a:xfrm>
            <a:off x="10972800" y="5639105"/>
            <a:ext cx="1218895" cy="1218895"/>
          </a:xfrm>
          <a:prstGeom prst="rect">
            <a:avLst/>
          </a:prstGeom>
        </p:spPr>
      </p:pic>
      <p:pic>
        <p:nvPicPr>
          <p:cNvPr id="26" name="Picture 25" descr="A person and person yelling at each other&#10;&#10;AI-generated content may be incorrect.">
            <a:extLst>
              <a:ext uri="{FF2B5EF4-FFF2-40B4-BE49-F238E27FC236}">
                <a16:creationId xmlns:a16="http://schemas.microsoft.com/office/drawing/2014/main" id="{ED88748C-9DBB-84A2-2945-1760E1E41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746" y="0"/>
            <a:ext cx="4572000" cy="6858000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>
            <a:off x="0" y="0"/>
            <a:ext cx="5086807" cy="6858000"/>
          </a:xfrm>
          <a:prstGeom prst="rect">
            <a:avLst/>
          </a:prstGeom>
          <a:solidFill>
            <a:srgbClr val="2C3E50">
              <a:alpha val="5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>
            <a:alphaModFix amt="10000"/>
          </a:blip>
          <a:srcRect/>
          <a:stretch/>
        </p:blipFill>
        <p:spPr>
          <a:xfrm>
            <a:off x="2463394" y="3353105"/>
            <a:ext cx="152705" cy="152705"/>
          </a:xfrm>
          <a:prstGeom prst="rect">
            <a:avLst/>
          </a:prstGeom>
        </p:spPr>
      </p:pic>
      <p:sp>
        <p:nvSpPr>
          <p:cNvPr id="20" name="Shape 12"/>
          <p:cNvSpPr/>
          <p:nvPr/>
        </p:nvSpPr>
        <p:spPr>
          <a:xfrm>
            <a:off x="2048712" y="4221217"/>
            <a:ext cx="914400" cy="914400"/>
          </a:xfrm>
          <a:prstGeom prst="ellipse">
            <a:avLst/>
          </a:prstGeom>
          <a:solidFill>
            <a:srgbClr val="FFFFFF">
              <a:alpha val="10000"/>
            </a:srgbClr>
          </a:solidFill>
          <a:ln w="508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3"/>
          <p:cNvSpPr txBox="1"/>
          <p:nvPr/>
        </p:nvSpPr>
        <p:spPr>
          <a:xfrm>
            <a:off x="2270911" y="4488222"/>
            <a:ext cx="4764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2700" dirty="0"/>
          </a:p>
        </p:txBody>
      </p:sp>
      <p:sp>
        <p:nvSpPr>
          <p:cNvPr id="22" name="Text 14"/>
          <p:cNvSpPr txBox="1"/>
          <p:nvPr/>
        </p:nvSpPr>
        <p:spPr>
          <a:xfrm>
            <a:off x="2009393" y="5440112"/>
            <a:ext cx="10003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kern="0" spc="1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</a:t>
            </a:r>
            <a:endParaRPr lang="en-US" sz="1500" dirty="0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9">
            <a:alphaModFix amt="50000"/>
          </a:blip>
          <a:srcRect t="-375" b="-375"/>
          <a:stretch/>
        </p:blipFill>
        <p:spPr>
          <a:xfrm>
            <a:off x="2200503" y="5783012"/>
            <a:ext cx="609905" cy="38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09905" y="1009498"/>
            <a:ext cx="1886407" cy="19202"/>
          </a:xfrm>
          <a:prstGeom prst="rect">
            <a:avLst/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609905" y="809244"/>
            <a:ext cx="1961388" cy="16184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3498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Communication Strategy</a:t>
            </a:r>
            <a:endParaRPr lang="en-US" sz="9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1104595"/>
            <a:ext cx="62865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Type 3: Complaint Responses</a:t>
            </a:r>
            <a:endParaRPr lang="en-US" sz="2700" dirty="0"/>
          </a:p>
        </p:txBody>
      </p:sp>
      <p:sp>
        <p:nvSpPr>
          <p:cNvPr id="7" name="Shape 5"/>
          <p:cNvSpPr/>
          <p:nvPr/>
        </p:nvSpPr>
        <p:spPr>
          <a:xfrm>
            <a:off x="609905" y="1714500"/>
            <a:ext cx="6096305" cy="866851"/>
          </a:xfrm>
          <a:prstGeom prst="roundRect">
            <a:avLst>
              <a:gd name="adj" fmla="val 9273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609905" y="1714500"/>
            <a:ext cx="38405" cy="866851"/>
          </a:xfrm>
          <a:prstGeom prst="roundRect">
            <a:avLst>
              <a:gd name="adj" fmla="val 209313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 txBox="1"/>
          <p:nvPr/>
        </p:nvSpPr>
        <p:spPr>
          <a:xfrm>
            <a:off x="800100" y="1867205"/>
            <a:ext cx="5829300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"When a customer or colleague complains, they want to feel heard. Avoid defensiveness and focus on the solution."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609905" y="2881274"/>
            <a:ext cx="457200" cy="457200"/>
          </a:xfrm>
          <a:prstGeom prst="roundRect">
            <a:avLst>
              <a:gd name="adj" fmla="val 50000"/>
            </a:avLst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50800" dist="25400" dir="16200000" algn="bl" rotWithShape="0">
              <a:srgbClr val="3498DB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3407" y="3014777"/>
            <a:ext cx="190195" cy="190195"/>
          </a:xfrm>
          <a:prstGeom prst="rect">
            <a:avLst/>
          </a:prstGeom>
        </p:spPr>
      </p:pic>
      <p:sp>
        <p:nvSpPr>
          <p:cNvPr id="12" name="Text 9"/>
          <p:cNvSpPr txBox="1"/>
          <p:nvPr/>
        </p:nvSpPr>
        <p:spPr>
          <a:xfrm>
            <a:off x="1295705" y="2881274"/>
            <a:ext cx="5524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Acknowledge &amp; Empathize</a:t>
            </a:r>
            <a:endParaRPr lang="en-US" sz="1500" dirty="0"/>
          </a:p>
        </p:txBody>
      </p:sp>
      <p:sp>
        <p:nvSpPr>
          <p:cNvPr id="13" name="Text 10"/>
          <p:cNvSpPr txBox="1"/>
          <p:nvPr/>
        </p:nvSpPr>
        <p:spPr>
          <a:xfrm>
            <a:off x="1295705" y="318577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Validate their frustration immediately. Show that you understand why they are upset.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609905" y="3834079"/>
            <a:ext cx="457200" cy="457200"/>
          </a:xfrm>
          <a:prstGeom prst="roundRect">
            <a:avLst>
              <a:gd name="adj" fmla="val 50000"/>
            </a:avLst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50800" dist="25400" dir="16200000" algn="bl" rotWithShape="0">
              <a:srgbClr val="3498DB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 l="-1282" r="-1282"/>
          <a:stretch/>
        </p:blipFill>
        <p:spPr>
          <a:xfrm>
            <a:off x="728777" y="3967582"/>
            <a:ext cx="219456" cy="190195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1295705" y="3834079"/>
            <a:ext cx="5524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Apologize Appropriately</a:t>
            </a:r>
            <a:endParaRPr lang="en-US" sz="1500" dirty="0"/>
          </a:p>
        </p:txBody>
      </p:sp>
      <p:sp>
        <p:nvSpPr>
          <p:cNvPr id="17" name="Text 13"/>
          <p:cNvSpPr txBox="1"/>
          <p:nvPr/>
        </p:nvSpPr>
        <p:spPr>
          <a:xfrm>
            <a:off x="1295705" y="4138574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 a sincere apology for the inconvenience without overpromising or accepting undue liability.</a:t>
            </a:r>
            <a:endParaRPr lang="en-US" sz="1200" dirty="0"/>
          </a:p>
        </p:txBody>
      </p:sp>
      <p:sp>
        <p:nvSpPr>
          <p:cNvPr id="18" name="Shape 14"/>
          <p:cNvSpPr/>
          <p:nvPr/>
        </p:nvSpPr>
        <p:spPr>
          <a:xfrm>
            <a:off x="609905" y="4785970"/>
            <a:ext cx="457200" cy="457200"/>
          </a:xfrm>
          <a:prstGeom prst="roundRect">
            <a:avLst>
              <a:gd name="adj" fmla="val 50000"/>
            </a:avLst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50800" dist="25400" dir="16200000" algn="bl" rotWithShape="0">
              <a:srgbClr val="3498DB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3407" y="4919472"/>
            <a:ext cx="190195" cy="190195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1295705" y="4785970"/>
            <a:ext cx="5524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Brief Explanation (No Excuses)</a:t>
            </a:r>
            <a:endParaRPr lang="en-US" sz="1500" dirty="0"/>
          </a:p>
        </p:txBody>
      </p:sp>
      <p:sp>
        <p:nvSpPr>
          <p:cNvPr id="21" name="Text 16"/>
          <p:cNvSpPr txBox="1"/>
          <p:nvPr/>
        </p:nvSpPr>
        <p:spPr>
          <a:xfrm>
            <a:off x="1295705" y="5091379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Explain what happened objectively. Avoid blaming others ("It wasn't my department") or making excuses.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609905" y="5738774"/>
            <a:ext cx="457200" cy="457200"/>
          </a:xfrm>
          <a:prstGeom prst="roundRect">
            <a:avLst>
              <a:gd name="adj" fmla="val 50000"/>
            </a:avLst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50800" dist="25400" dir="16200000" algn="bl" rotWithShape="0">
              <a:srgbClr val="3498DB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7182" y="5872277"/>
            <a:ext cx="142646" cy="190195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1295705" y="5738774"/>
            <a:ext cx="5524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Solution &amp; Next Steps</a:t>
            </a:r>
            <a:endParaRPr lang="en-US" sz="1500" dirty="0"/>
          </a:p>
        </p:txBody>
      </p:sp>
      <p:sp>
        <p:nvSpPr>
          <p:cNvPr id="25" name="Text 19"/>
          <p:cNvSpPr txBox="1"/>
          <p:nvPr/>
        </p:nvSpPr>
        <p:spPr>
          <a:xfrm>
            <a:off x="1295705" y="604327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State the solution clearly with specific timelines. Shift the focus from the problem to the fix.</a:t>
            </a:r>
            <a:endParaRPr lang="en-US" sz="1200" dirty="0"/>
          </a:p>
        </p:txBody>
      </p:sp>
      <p:sp>
        <p:nvSpPr>
          <p:cNvPr id="26" name="Shape 20"/>
          <p:cNvSpPr/>
          <p:nvPr/>
        </p:nvSpPr>
        <p:spPr>
          <a:xfrm>
            <a:off x="7467905" y="1802282"/>
            <a:ext cx="3657600" cy="3657600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1"/>
          <p:cNvSpPr/>
          <p:nvPr/>
        </p:nvSpPr>
        <p:spPr>
          <a:xfrm>
            <a:off x="10668305" y="2196389"/>
            <a:ext cx="914400" cy="914400"/>
          </a:xfrm>
          <a:prstGeom prst="ellipse">
            <a:avLst/>
          </a:prstGeom>
          <a:solidFill>
            <a:srgbClr val="DBEAFE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7"/>
          <a:srcRect t="-41" b="-41"/>
          <a:stretch/>
        </p:blipFill>
        <p:spPr>
          <a:xfrm>
            <a:off x="0" y="0"/>
            <a:ext cx="12191695" cy="381305"/>
          </a:xfrm>
          <a:prstGeom prst="rect">
            <a:avLst/>
          </a:prstGeom>
        </p:spPr>
      </p:pic>
      <p:pic>
        <p:nvPicPr>
          <p:cNvPr id="33" name="Image 5" descr="preencoded.png"/>
          <p:cNvPicPr>
            <a:picLocks noChangeAspect="1"/>
          </p:cNvPicPr>
          <p:nvPr/>
        </p:nvPicPr>
        <p:blipFill>
          <a:blip r:embed="rId8"/>
          <a:srcRect t="-2029" b="-2029"/>
          <a:stretch/>
        </p:blipFill>
        <p:spPr>
          <a:xfrm>
            <a:off x="1143000" y="38405"/>
            <a:ext cx="9144" cy="304495"/>
          </a:xfrm>
          <a:prstGeom prst="rect">
            <a:avLst/>
          </a:prstGeom>
        </p:spPr>
      </p:pic>
      <p:sp>
        <p:nvSpPr>
          <p:cNvPr id="34" name="Shape 26"/>
          <p:cNvSpPr/>
          <p:nvPr/>
        </p:nvSpPr>
        <p:spPr>
          <a:xfrm>
            <a:off x="457200" y="0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7"/>
          <p:cNvSpPr txBox="1"/>
          <p:nvPr/>
        </p:nvSpPr>
        <p:spPr>
          <a:xfrm>
            <a:off x="560527" y="75895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36" name="Text 28"/>
          <p:cNvSpPr txBox="1"/>
          <p:nvPr/>
        </p:nvSpPr>
        <p:spPr>
          <a:xfrm>
            <a:off x="1304849" y="95098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  <p:sp>
        <p:nvSpPr>
          <p:cNvPr id="37" name="Shape 29"/>
          <p:cNvSpPr/>
          <p:nvPr/>
        </p:nvSpPr>
        <p:spPr>
          <a:xfrm>
            <a:off x="11354105" y="152705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0"/>
          <p:cNvSpPr/>
          <p:nvPr/>
        </p:nvSpPr>
        <p:spPr>
          <a:xfrm>
            <a:off x="11505895" y="152705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1"/>
          <p:cNvSpPr/>
          <p:nvPr/>
        </p:nvSpPr>
        <p:spPr>
          <a:xfrm>
            <a:off x="11658600" y="152705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0" name="Image 6" descr="preencoded.png"/>
          <p:cNvPicPr>
            <a:picLocks noChangeAspect="1"/>
          </p:cNvPicPr>
          <p:nvPr/>
        </p:nvPicPr>
        <p:blipFill>
          <a:blip r:embed="rId9"/>
          <a:srcRect l="-1" r="-1"/>
          <a:stretch/>
        </p:blipFill>
        <p:spPr>
          <a:xfrm>
            <a:off x="7619695" y="1709928"/>
            <a:ext cx="3657600" cy="3843223"/>
          </a:xfrm>
          <a:prstGeom prst="rect">
            <a:avLst/>
          </a:prstGeom>
        </p:spPr>
      </p:pic>
      <p:pic>
        <p:nvPicPr>
          <p:cNvPr id="41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91295" y="2090318"/>
            <a:ext cx="914400" cy="914400"/>
          </a:xfrm>
          <a:prstGeom prst="rect">
            <a:avLst/>
          </a:prstGeom>
        </p:spPr>
      </p:pic>
      <p:pic>
        <p:nvPicPr>
          <p:cNvPr id="42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277502" y="2376526"/>
            <a:ext cx="342900" cy="342900"/>
          </a:xfrm>
          <a:prstGeom prst="rect">
            <a:avLst/>
          </a:prstGeom>
        </p:spPr>
      </p:pic>
      <p:sp>
        <p:nvSpPr>
          <p:cNvPr id="43" name="Text 32"/>
          <p:cNvSpPr txBox="1"/>
          <p:nvPr/>
        </p:nvSpPr>
        <p:spPr>
          <a:xfrm>
            <a:off x="7867498" y="3233318"/>
            <a:ext cx="31629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Service Recovery</a:t>
            </a:r>
            <a:endParaRPr lang="en-US" sz="1800" dirty="0"/>
          </a:p>
        </p:txBody>
      </p:sp>
      <p:sp>
        <p:nvSpPr>
          <p:cNvPr id="44" name="Text 33"/>
          <p:cNvSpPr txBox="1"/>
          <p:nvPr/>
        </p:nvSpPr>
        <p:spPr>
          <a:xfrm>
            <a:off x="7867498" y="3614623"/>
            <a:ext cx="3162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kern="0" spc="26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Goal</a:t>
            </a:r>
            <a:endParaRPr lang="en-US" sz="1000" dirty="0"/>
          </a:p>
        </p:txBody>
      </p:sp>
      <p:sp>
        <p:nvSpPr>
          <p:cNvPr id="45" name="Shape 34"/>
          <p:cNvSpPr/>
          <p:nvPr/>
        </p:nvSpPr>
        <p:spPr>
          <a:xfrm>
            <a:off x="7925105" y="4033418"/>
            <a:ext cx="3047695" cy="571500"/>
          </a:xfrm>
          <a:prstGeom prst="roundRect">
            <a:avLst>
              <a:gd name="adj" fmla="val 21333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35"/>
          <p:cNvSpPr txBox="1"/>
          <p:nvPr/>
        </p:nvSpPr>
        <p:spPr>
          <a:xfrm>
            <a:off x="7816291" y="4186123"/>
            <a:ext cx="326532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"Turn a critic into an advocate."</a:t>
            </a:r>
            <a:endParaRPr lang="en-US" sz="1300" dirty="0"/>
          </a:p>
        </p:txBody>
      </p:sp>
      <p:sp>
        <p:nvSpPr>
          <p:cNvPr id="47" name="Text 36"/>
          <p:cNvSpPr txBox="1"/>
          <p:nvPr/>
        </p:nvSpPr>
        <p:spPr>
          <a:xfrm>
            <a:off x="8026603" y="5095951"/>
            <a:ext cx="63550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Defensive</a:t>
            </a:r>
            <a:endParaRPr lang="en-US" sz="900" dirty="0"/>
          </a:p>
        </p:txBody>
      </p:sp>
      <p:sp>
        <p:nvSpPr>
          <p:cNvPr id="48" name="Text 37"/>
          <p:cNvSpPr txBox="1"/>
          <p:nvPr/>
        </p:nvSpPr>
        <p:spPr>
          <a:xfrm>
            <a:off x="10102291" y="5095951"/>
            <a:ext cx="78272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Professional</a:t>
            </a:r>
            <a:endParaRPr lang="en-US" sz="900" dirty="0"/>
          </a:p>
        </p:txBody>
      </p:sp>
      <p:pic>
        <p:nvPicPr>
          <p:cNvPr id="49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220456" y="4833518"/>
            <a:ext cx="237744" cy="190195"/>
          </a:xfrm>
          <a:prstGeom prst="rect">
            <a:avLst/>
          </a:prstGeom>
        </p:spPr>
      </p:pic>
      <p:pic>
        <p:nvPicPr>
          <p:cNvPr id="50" name="Image 10" descr="preencoded.png"/>
          <p:cNvPicPr>
            <a:picLocks noChangeAspect="1"/>
          </p:cNvPicPr>
          <p:nvPr/>
        </p:nvPicPr>
        <p:blipFill>
          <a:blip r:embed="rId13"/>
          <a:srcRect t="-43" b="-43"/>
          <a:stretch/>
        </p:blipFill>
        <p:spPr>
          <a:xfrm>
            <a:off x="9316822" y="4871923"/>
            <a:ext cx="133502" cy="152705"/>
          </a:xfrm>
          <a:prstGeom prst="rect">
            <a:avLst/>
          </a:prstGeom>
        </p:spPr>
      </p:pic>
      <p:pic>
        <p:nvPicPr>
          <p:cNvPr id="51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0372954" y="4833518"/>
            <a:ext cx="237744" cy="1901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381305"/>
            <a:ext cx="5086807" cy="6963156"/>
          </a:xfrm>
          <a:prstGeom prst="rect">
            <a:avLst/>
          </a:prstGeom>
          <a:solidFill>
            <a:srgbClr val="FF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077663" y="381305"/>
            <a:ext cx="9144" cy="6963156"/>
          </a:xfrm>
          <a:prstGeom prst="rect">
            <a:avLst/>
          </a:prstGeom>
          <a:solidFill>
            <a:srgbClr val="FED7D7"/>
          </a:solidFill>
          <a:ln w="12700">
            <a:solidFill>
              <a:srgbClr val="FED7D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81305" y="761695"/>
            <a:ext cx="381305" cy="381305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402" y="857707"/>
            <a:ext cx="190195" cy="190195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875995" y="800100"/>
            <a:ext cx="26481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Defensive Response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381305" y="1371600"/>
            <a:ext cx="4315054" cy="3476549"/>
          </a:xfrm>
          <a:prstGeom prst="roundRect">
            <a:avLst>
              <a:gd name="adj" fmla="val 576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381305" y="1371600"/>
            <a:ext cx="38405" cy="3476549"/>
          </a:xfrm>
          <a:prstGeom prst="roundRect">
            <a:avLst>
              <a:gd name="adj" fmla="val 52185"/>
            </a:avLst>
          </a:prstGeom>
          <a:solidFill>
            <a:srgbClr val="F87171"/>
          </a:solidFill>
          <a:ln w="12700">
            <a:solidFill>
              <a:srgbClr val="F8717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18795" y="1371600"/>
            <a:ext cx="4276649" cy="390449"/>
          </a:xfrm>
          <a:prstGeom prst="roundRect">
            <a:avLst>
              <a:gd name="adj" fmla="val 45696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18795" y="1752905"/>
            <a:ext cx="4276649" cy="9144"/>
          </a:xfrm>
          <a:prstGeom prst="roundRect">
            <a:avLst>
              <a:gd name="adj" fmla="val 1951220"/>
            </a:avLst>
          </a:prstGeom>
          <a:solidFill>
            <a:srgbClr val="F0F0F0"/>
          </a:solidFill>
          <a:ln w="12700">
            <a:solidFill>
              <a:srgbClr val="F0F0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609905" y="1524305"/>
            <a:ext cx="75895" cy="75895"/>
          </a:xfrm>
          <a:prstGeom prst="ellipse">
            <a:avLst/>
          </a:prstGeom>
          <a:solidFill>
            <a:srgbClr val="F8717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743407" y="1524305"/>
            <a:ext cx="75895" cy="75895"/>
          </a:xfrm>
          <a:prstGeom prst="ellipse">
            <a:avLst/>
          </a:prstGeom>
          <a:solidFill>
            <a:srgbClr val="FBBF2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875995" y="1524305"/>
            <a:ext cx="75895" cy="75895"/>
          </a:xfrm>
          <a:prstGeom prst="ellipse">
            <a:avLst/>
          </a:prstGeom>
          <a:solidFill>
            <a:srgbClr val="34D39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 txBox="1"/>
          <p:nvPr/>
        </p:nvSpPr>
        <p:spPr>
          <a:xfrm>
            <a:off x="1162202" y="1485900"/>
            <a:ext cx="14575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Chat: Client Support</a:t>
            </a:r>
            <a:endParaRPr lang="en-US" sz="900" dirty="0"/>
          </a:p>
        </p:txBody>
      </p:sp>
      <p:sp>
        <p:nvSpPr>
          <p:cNvPr id="17" name="Text 14"/>
          <p:cNvSpPr txBox="1"/>
          <p:nvPr/>
        </p:nvSpPr>
        <p:spPr>
          <a:xfrm>
            <a:off x="396850" y="3150108"/>
            <a:ext cx="432145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"It's not our fault the truck broke down."</a:t>
            </a:r>
            <a:endParaRPr lang="en-US" sz="1500" dirty="0"/>
          </a:p>
        </p:txBody>
      </p:sp>
      <p:sp>
        <p:nvSpPr>
          <p:cNvPr id="18" name="Shape 15"/>
          <p:cNvSpPr/>
          <p:nvPr/>
        </p:nvSpPr>
        <p:spPr>
          <a:xfrm>
            <a:off x="381305" y="5076749"/>
            <a:ext cx="4315054" cy="1886407"/>
          </a:xfrm>
          <a:prstGeom prst="roundRect">
            <a:avLst>
              <a:gd name="adj" fmla="val 1959"/>
            </a:avLst>
          </a:prstGeom>
          <a:solidFill>
            <a:srgbClr val="FFFFFF">
              <a:alpha val="8000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 txBox="1"/>
          <p:nvPr/>
        </p:nvSpPr>
        <p:spPr>
          <a:xfrm>
            <a:off x="533095" y="5229454"/>
            <a:ext cx="41248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DC262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it escalates conflict: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533095" y="5553151"/>
            <a:ext cx="267005" cy="267005"/>
          </a:xfrm>
          <a:prstGeom prst="ellipse">
            <a:avLst/>
          </a:prstGeom>
          <a:solidFill>
            <a:srgbClr val="FFF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 txBox="1"/>
          <p:nvPr/>
        </p:nvSpPr>
        <p:spPr>
          <a:xfrm>
            <a:off x="914400" y="5533949"/>
            <a:ext cx="3706063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Defensive:</a:t>
            </a: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Immediately deflects blame rather than addressing the issue.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533095" y="6048756"/>
            <a:ext cx="267005" cy="267005"/>
          </a:xfrm>
          <a:prstGeom prst="ellipse">
            <a:avLst/>
          </a:prstGeom>
          <a:solidFill>
            <a:srgbClr val="FFF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 txBox="1"/>
          <p:nvPr/>
        </p:nvSpPr>
        <p:spPr>
          <a:xfrm>
            <a:off x="914400" y="6029554"/>
            <a:ext cx="3706063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Dismissive:</a:t>
            </a: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Ignores the client's stress and business impact.</a:t>
            </a:r>
            <a:endParaRPr lang="en-US" sz="1000" dirty="0"/>
          </a:p>
        </p:txBody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5080406" y="381305"/>
            <a:ext cx="7112203" cy="6963156"/>
          </a:xfrm>
          <a:prstGeom prst="rect">
            <a:avLst/>
          </a:prstGeom>
        </p:spPr>
      </p:pic>
      <p:sp>
        <p:nvSpPr>
          <p:cNvPr id="27" name="Shape 23"/>
          <p:cNvSpPr/>
          <p:nvPr/>
        </p:nvSpPr>
        <p:spPr>
          <a:xfrm>
            <a:off x="5460797" y="761695"/>
            <a:ext cx="381305" cy="381305"/>
          </a:xfrm>
          <a:prstGeom prst="ellipse">
            <a:avLst/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2" descr="preencoded.png"/>
          <p:cNvPicPr>
            <a:picLocks noChangeAspect="1"/>
          </p:cNvPicPr>
          <p:nvPr/>
        </p:nvPicPr>
        <p:blipFill>
          <a:blip r:embed="rId5"/>
          <a:srcRect l="-1282" r="-1282"/>
          <a:stretch/>
        </p:blipFill>
        <p:spPr>
          <a:xfrm>
            <a:off x="5542178" y="857707"/>
            <a:ext cx="219456" cy="190195"/>
          </a:xfrm>
          <a:prstGeom prst="rect">
            <a:avLst/>
          </a:prstGeom>
        </p:spPr>
      </p:pic>
      <p:sp>
        <p:nvSpPr>
          <p:cNvPr id="29" name="Text 24"/>
          <p:cNvSpPr txBox="1"/>
          <p:nvPr/>
        </p:nvSpPr>
        <p:spPr>
          <a:xfrm>
            <a:off x="5956402" y="800100"/>
            <a:ext cx="308518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Professional Response</a:t>
            </a:r>
            <a:endParaRPr lang="en-US" sz="1800" dirty="0"/>
          </a:p>
        </p:txBody>
      </p:sp>
      <p:sp>
        <p:nvSpPr>
          <p:cNvPr id="30" name="Shape 25"/>
          <p:cNvSpPr/>
          <p:nvPr/>
        </p:nvSpPr>
        <p:spPr>
          <a:xfrm>
            <a:off x="5460797" y="1371600"/>
            <a:ext cx="6353251" cy="4009644"/>
          </a:xfrm>
          <a:prstGeom prst="roundRect">
            <a:avLst>
              <a:gd name="adj" fmla="val 433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6"/>
          <p:cNvSpPr/>
          <p:nvPr/>
        </p:nvSpPr>
        <p:spPr>
          <a:xfrm>
            <a:off x="5460797" y="1371600"/>
            <a:ext cx="38405" cy="4009644"/>
          </a:xfrm>
          <a:prstGeom prst="roundRect">
            <a:avLst>
              <a:gd name="adj" fmla="val 45244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7"/>
          <p:cNvSpPr/>
          <p:nvPr/>
        </p:nvSpPr>
        <p:spPr>
          <a:xfrm>
            <a:off x="5499202" y="1371600"/>
            <a:ext cx="6314846" cy="390449"/>
          </a:xfrm>
          <a:prstGeom prst="roundRect">
            <a:avLst>
              <a:gd name="adj" fmla="val 45696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28"/>
          <p:cNvSpPr/>
          <p:nvPr/>
        </p:nvSpPr>
        <p:spPr>
          <a:xfrm>
            <a:off x="5499202" y="1752905"/>
            <a:ext cx="6314846" cy="9144"/>
          </a:xfrm>
          <a:prstGeom prst="roundRect">
            <a:avLst>
              <a:gd name="adj" fmla="val 1951220"/>
            </a:avLst>
          </a:prstGeom>
          <a:solidFill>
            <a:srgbClr val="F0F0F0"/>
          </a:solidFill>
          <a:ln w="12700">
            <a:solidFill>
              <a:srgbClr val="F0F0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29"/>
          <p:cNvSpPr/>
          <p:nvPr/>
        </p:nvSpPr>
        <p:spPr>
          <a:xfrm>
            <a:off x="5689397" y="1524305"/>
            <a:ext cx="75895" cy="75895"/>
          </a:xfrm>
          <a:prstGeom prst="ellipse">
            <a:avLst/>
          </a:prstGeom>
          <a:solidFill>
            <a:srgbClr val="F8717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0"/>
          <p:cNvSpPr/>
          <p:nvPr/>
        </p:nvSpPr>
        <p:spPr>
          <a:xfrm>
            <a:off x="5822899" y="1524305"/>
            <a:ext cx="75895" cy="75895"/>
          </a:xfrm>
          <a:prstGeom prst="ellipse">
            <a:avLst/>
          </a:prstGeom>
          <a:solidFill>
            <a:srgbClr val="FBBF2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1"/>
          <p:cNvSpPr/>
          <p:nvPr/>
        </p:nvSpPr>
        <p:spPr>
          <a:xfrm>
            <a:off x="5956402" y="1524305"/>
            <a:ext cx="75895" cy="75895"/>
          </a:xfrm>
          <a:prstGeom prst="ellipse">
            <a:avLst/>
          </a:prstGeom>
          <a:solidFill>
            <a:srgbClr val="34D39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2"/>
          <p:cNvSpPr txBox="1"/>
          <p:nvPr/>
        </p:nvSpPr>
        <p:spPr>
          <a:xfrm>
            <a:off x="6241694" y="1485900"/>
            <a:ext cx="14575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Chat: Client Support</a:t>
            </a:r>
            <a:endParaRPr lang="en-US" sz="900" dirty="0"/>
          </a:p>
        </p:txBody>
      </p:sp>
      <p:sp>
        <p:nvSpPr>
          <p:cNvPr id="38" name="Shape 33"/>
          <p:cNvSpPr/>
          <p:nvPr/>
        </p:nvSpPr>
        <p:spPr>
          <a:xfrm>
            <a:off x="5727802" y="1990649"/>
            <a:ext cx="19202" cy="724205"/>
          </a:xfrm>
          <a:prstGeom prst="roundRect">
            <a:avLst>
              <a:gd name="adj" fmla="val 250632"/>
            </a:avLst>
          </a:prstGeom>
          <a:solidFill>
            <a:srgbClr val="BFDBFE"/>
          </a:solidFill>
          <a:ln w="12700">
            <a:solidFill>
              <a:srgbClr val="BFDB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794" y="2076602"/>
            <a:ext cx="1276502" cy="181051"/>
          </a:xfrm>
          <a:prstGeom prst="rect">
            <a:avLst/>
          </a:prstGeom>
        </p:spPr>
      </p:pic>
      <p:sp>
        <p:nvSpPr>
          <p:cNvPr id="40" name="Text 34"/>
          <p:cNvSpPr/>
          <p:nvPr/>
        </p:nvSpPr>
        <p:spPr>
          <a:xfrm>
            <a:off x="5898794" y="2076602"/>
            <a:ext cx="1276502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38" dirty="0">
                <a:solidFill>
                  <a:srgbClr val="1565C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Empathy &amp; Apology</a:t>
            </a:r>
            <a:endParaRPr lang="en-US" sz="800" dirty="0"/>
          </a:p>
        </p:txBody>
      </p:sp>
      <p:sp>
        <p:nvSpPr>
          <p:cNvPr id="41" name="Text 35"/>
          <p:cNvSpPr txBox="1"/>
          <p:nvPr/>
        </p:nvSpPr>
        <p:spPr>
          <a:xfrm>
            <a:off x="5898794" y="2295144"/>
            <a:ext cx="57250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understand your frustration with the delay, and I apologize for the inconvenience this has caused your team."</a:t>
            </a:r>
            <a:endParaRPr lang="en-US" sz="1000" dirty="0"/>
          </a:p>
        </p:txBody>
      </p:sp>
      <p:sp>
        <p:nvSpPr>
          <p:cNvPr id="42" name="Shape 36"/>
          <p:cNvSpPr/>
          <p:nvPr/>
        </p:nvSpPr>
        <p:spPr>
          <a:xfrm>
            <a:off x="5727802" y="2866644"/>
            <a:ext cx="19202" cy="724205"/>
          </a:xfrm>
          <a:prstGeom prst="roundRect">
            <a:avLst>
              <a:gd name="adj" fmla="val 250632"/>
            </a:avLst>
          </a:prstGeom>
          <a:solidFill>
            <a:srgbClr val="DDD6FE"/>
          </a:solidFill>
          <a:ln w="12700">
            <a:solidFill>
              <a:srgbClr val="DDD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794" y="2952598"/>
            <a:ext cx="1209751" cy="181051"/>
          </a:xfrm>
          <a:prstGeom prst="rect">
            <a:avLst/>
          </a:prstGeom>
        </p:spPr>
      </p:pic>
      <p:sp>
        <p:nvSpPr>
          <p:cNvPr id="44" name="Text 37"/>
          <p:cNvSpPr/>
          <p:nvPr/>
        </p:nvSpPr>
        <p:spPr>
          <a:xfrm>
            <a:off x="5898794" y="2952598"/>
            <a:ext cx="1209751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38" dirty="0">
                <a:solidFill>
                  <a:srgbClr val="7B1FA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Brief Explanation</a:t>
            </a:r>
            <a:endParaRPr lang="en-US" sz="800" dirty="0"/>
          </a:p>
        </p:txBody>
      </p:sp>
      <p:sp>
        <p:nvSpPr>
          <p:cNvPr id="45" name="Text 38"/>
          <p:cNvSpPr txBox="1"/>
          <p:nvPr/>
        </p:nvSpPr>
        <p:spPr>
          <a:xfrm>
            <a:off x="5898794" y="3172054"/>
            <a:ext cx="57250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"The shipment was delayed due to an unexpected mechanical issue with the primary vehicle."</a:t>
            </a:r>
            <a:endParaRPr lang="en-US" sz="1000" dirty="0"/>
          </a:p>
        </p:txBody>
      </p:sp>
      <p:sp>
        <p:nvSpPr>
          <p:cNvPr id="46" name="Shape 39"/>
          <p:cNvSpPr/>
          <p:nvPr/>
        </p:nvSpPr>
        <p:spPr>
          <a:xfrm>
            <a:off x="5727802" y="3743554"/>
            <a:ext cx="19202" cy="724205"/>
          </a:xfrm>
          <a:prstGeom prst="roundRect">
            <a:avLst>
              <a:gd name="adj" fmla="val 250632"/>
            </a:avLst>
          </a:prstGeom>
          <a:solidFill>
            <a:srgbClr val="A7F3D0"/>
          </a:solidFill>
          <a:ln w="12700">
            <a:solidFill>
              <a:srgbClr val="A7F3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94" y="3829507"/>
            <a:ext cx="685800" cy="181051"/>
          </a:xfrm>
          <a:prstGeom prst="rect">
            <a:avLst/>
          </a:prstGeom>
        </p:spPr>
      </p:pic>
      <p:sp>
        <p:nvSpPr>
          <p:cNvPr id="48" name="Text 40"/>
          <p:cNvSpPr/>
          <p:nvPr/>
        </p:nvSpPr>
        <p:spPr>
          <a:xfrm>
            <a:off x="5898794" y="3829507"/>
            <a:ext cx="685800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38" dirty="0">
                <a:solidFill>
                  <a:srgbClr val="2E7D3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Solution</a:t>
            </a:r>
            <a:endParaRPr lang="en-US" sz="800" dirty="0"/>
          </a:p>
        </p:txBody>
      </p:sp>
      <p:sp>
        <p:nvSpPr>
          <p:cNvPr id="49" name="Text 41"/>
          <p:cNvSpPr txBox="1"/>
          <p:nvPr/>
        </p:nvSpPr>
        <p:spPr>
          <a:xfrm>
            <a:off x="5898794" y="4048049"/>
            <a:ext cx="57250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"We have dispatched a priority replacement vehicle which is currently en route to your facility."</a:t>
            </a:r>
            <a:endParaRPr lang="en-US" sz="1000" dirty="0"/>
          </a:p>
        </p:txBody>
      </p:sp>
      <p:sp>
        <p:nvSpPr>
          <p:cNvPr id="50" name="Shape 42"/>
          <p:cNvSpPr/>
          <p:nvPr/>
        </p:nvSpPr>
        <p:spPr>
          <a:xfrm>
            <a:off x="5727802" y="4619549"/>
            <a:ext cx="19202" cy="533095"/>
          </a:xfrm>
          <a:prstGeom prst="roundRect">
            <a:avLst>
              <a:gd name="adj" fmla="val 340143"/>
            </a:avLst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1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8794" y="4705502"/>
            <a:ext cx="638251" cy="181051"/>
          </a:xfrm>
          <a:prstGeom prst="rect">
            <a:avLst/>
          </a:prstGeom>
        </p:spPr>
      </p:pic>
      <p:sp>
        <p:nvSpPr>
          <p:cNvPr id="52" name="Text 43"/>
          <p:cNvSpPr/>
          <p:nvPr/>
        </p:nvSpPr>
        <p:spPr>
          <a:xfrm>
            <a:off x="5898794" y="4705502"/>
            <a:ext cx="638251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38" dirty="0">
                <a:solidFill>
                  <a:srgbClr val="EF6C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Timeline</a:t>
            </a:r>
            <a:endParaRPr lang="en-US" sz="800" dirty="0"/>
          </a:p>
        </p:txBody>
      </p:sp>
      <p:sp>
        <p:nvSpPr>
          <p:cNvPr id="53" name="Text 44"/>
          <p:cNvSpPr txBox="1"/>
          <p:nvPr/>
        </p:nvSpPr>
        <p:spPr>
          <a:xfrm>
            <a:off x="5898794" y="4924044"/>
            <a:ext cx="57634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"Your order is tracked to arrive by 2:00 PM today."</a:t>
            </a:r>
            <a:endParaRPr lang="en-US" sz="1000" dirty="0"/>
          </a:p>
        </p:txBody>
      </p:sp>
      <p:sp>
        <p:nvSpPr>
          <p:cNvPr id="54" name="Shape 45"/>
          <p:cNvSpPr/>
          <p:nvPr/>
        </p:nvSpPr>
        <p:spPr>
          <a:xfrm>
            <a:off x="5460797" y="5609844"/>
            <a:ext cx="6353251" cy="1352398"/>
          </a:xfrm>
          <a:prstGeom prst="roundRect">
            <a:avLst>
              <a:gd name="adj" fmla="val 3809"/>
            </a:avLst>
          </a:prstGeom>
          <a:solidFill>
            <a:srgbClr val="FFFFFF">
              <a:alpha val="8000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46"/>
          <p:cNvSpPr txBox="1"/>
          <p:nvPr/>
        </p:nvSpPr>
        <p:spPr>
          <a:xfrm>
            <a:off x="5613502" y="5762549"/>
            <a:ext cx="61630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2563E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it recovers trust:</a:t>
            </a:r>
            <a:endParaRPr lang="en-US" sz="1000" dirty="0"/>
          </a:p>
        </p:txBody>
      </p:sp>
      <p:sp>
        <p:nvSpPr>
          <p:cNvPr id="56" name="Shape 47"/>
          <p:cNvSpPr/>
          <p:nvPr/>
        </p:nvSpPr>
        <p:spPr>
          <a:xfrm>
            <a:off x="5613502" y="6086246"/>
            <a:ext cx="267005" cy="267005"/>
          </a:xfrm>
          <a:prstGeom prst="ellipse">
            <a:avLst/>
          </a:prstGeom>
          <a:solidFill>
            <a:srgbClr val="F0FF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48"/>
          <p:cNvSpPr txBox="1"/>
          <p:nvPr/>
        </p:nvSpPr>
        <p:spPr>
          <a:xfrm>
            <a:off x="5994806" y="6067044"/>
            <a:ext cx="286847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Validates:</a:t>
            </a: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Acknowledges feelings first.</a:t>
            </a:r>
            <a:endParaRPr lang="en-US" sz="1000" dirty="0"/>
          </a:p>
        </p:txBody>
      </p:sp>
      <p:sp>
        <p:nvSpPr>
          <p:cNvPr id="60" name="Shape 51"/>
          <p:cNvSpPr/>
          <p:nvPr/>
        </p:nvSpPr>
        <p:spPr>
          <a:xfrm>
            <a:off x="8712403" y="6086246"/>
            <a:ext cx="267005" cy="267005"/>
          </a:xfrm>
          <a:prstGeom prst="ellipse">
            <a:avLst/>
          </a:prstGeom>
          <a:solidFill>
            <a:srgbClr val="F0FF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52"/>
          <p:cNvSpPr txBox="1"/>
          <p:nvPr/>
        </p:nvSpPr>
        <p:spPr>
          <a:xfrm>
            <a:off x="9092794" y="6067044"/>
            <a:ext cx="273222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Action-Oriented:</a:t>
            </a: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Focuses on the fix.</a:t>
            </a:r>
            <a:endParaRPr lang="en-US" sz="1000" dirty="0"/>
          </a:p>
        </p:txBody>
      </p:sp>
      <p:pic>
        <p:nvPicPr>
          <p:cNvPr id="64" name="Image 7" descr="preencoded.png"/>
          <p:cNvPicPr>
            <a:picLocks noChangeAspect="1"/>
          </p:cNvPicPr>
          <p:nvPr/>
        </p:nvPicPr>
        <p:blipFill>
          <a:blip r:embed="rId10"/>
          <a:srcRect t="-41" b="-41"/>
          <a:stretch/>
        </p:blipFill>
        <p:spPr>
          <a:xfrm>
            <a:off x="0" y="0"/>
            <a:ext cx="12191695" cy="381305"/>
          </a:xfrm>
          <a:prstGeom prst="rect">
            <a:avLst/>
          </a:prstGeom>
        </p:spPr>
      </p:pic>
      <p:pic>
        <p:nvPicPr>
          <p:cNvPr id="65" name="Image 8" descr="preencoded.png"/>
          <p:cNvPicPr>
            <a:picLocks noChangeAspect="1"/>
          </p:cNvPicPr>
          <p:nvPr/>
        </p:nvPicPr>
        <p:blipFill>
          <a:blip r:embed="rId11"/>
          <a:srcRect t="-2029" b="-2029"/>
          <a:stretch/>
        </p:blipFill>
        <p:spPr>
          <a:xfrm>
            <a:off x="1143000" y="38405"/>
            <a:ext cx="9144" cy="304495"/>
          </a:xfrm>
          <a:prstGeom prst="rect">
            <a:avLst/>
          </a:prstGeom>
        </p:spPr>
      </p:pic>
      <p:sp>
        <p:nvSpPr>
          <p:cNvPr id="66" name="Text 55"/>
          <p:cNvSpPr txBox="1"/>
          <p:nvPr/>
        </p:nvSpPr>
        <p:spPr>
          <a:xfrm>
            <a:off x="9770364" y="0"/>
            <a:ext cx="19723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9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Service Recovery</a:t>
            </a:r>
            <a:endParaRPr lang="en-US" sz="900" dirty="0"/>
          </a:p>
        </p:txBody>
      </p:sp>
      <p:sp>
        <p:nvSpPr>
          <p:cNvPr id="67" name="Text 56"/>
          <p:cNvSpPr txBox="1"/>
          <p:nvPr/>
        </p:nvSpPr>
        <p:spPr>
          <a:xfrm>
            <a:off x="9485986" y="190195"/>
            <a:ext cx="225582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Complaint Response Strategy</a:t>
            </a:r>
            <a:endParaRPr lang="en-US" sz="1000" dirty="0"/>
          </a:p>
        </p:txBody>
      </p:sp>
      <p:sp>
        <p:nvSpPr>
          <p:cNvPr id="68" name="Shape 57"/>
          <p:cNvSpPr/>
          <p:nvPr/>
        </p:nvSpPr>
        <p:spPr>
          <a:xfrm>
            <a:off x="457200" y="0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 58"/>
          <p:cNvSpPr txBox="1"/>
          <p:nvPr/>
        </p:nvSpPr>
        <p:spPr>
          <a:xfrm>
            <a:off x="560527" y="75895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70" name="Text 59"/>
          <p:cNvSpPr txBox="1"/>
          <p:nvPr/>
        </p:nvSpPr>
        <p:spPr>
          <a:xfrm>
            <a:off x="1304849" y="95098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858622"/>
            <a:ext cx="135331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3498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Type 4: Strategy</a:t>
            </a:r>
            <a:endParaRPr lang="en-US" sz="9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1115568"/>
            <a:ext cx="64273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Conflict De-escalation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609905" y="1801368"/>
            <a:ext cx="38405" cy="838505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801014" y="1801368"/>
            <a:ext cx="5829300" cy="8385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Conflict often escalates when individuals feel attacked or dismissed. Effective de-escalation involves consciously removing emotional heat to focus on problem-solving.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609905" y="2942539"/>
            <a:ext cx="457200" cy="457200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8718" y="3075127"/>
            <a:ext cx="237744" cy="190195"/>
          </a:xfrm>
          <a:prstGeom prst="rect">
            <a:avLst/>
          </a:prstGeom>
        </p:spPr>
      </p:pic>
      <p:sp>
        <p:nvSpPr>
          <p:cNvPr id="10" name="Text 7"/>
          <p:cNvSpPr txBox="1"/>
          <p:nvPr/>
        </p:nvSpPr>
        <p:spPr>
          <a:xfrm>
            <a:off x="1257300" y="2942539"/>
            <a:ext cx="54105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Neutral Language</a:t>
            </a:r>
            <a:endParaRPr lang="en-US" sz="1300" dirty="0"/>
          </a:p>
        </p:txBody>
      </p:sp>
      <p:sp>
        <p:nvSpPr>
          <p:cNvPr id="11" name="Text 8"/>
          <p:cNvSpPr txBox="1"/>
          <p:nvPr/>
        </p:nvSpPr>
        <p:spPr>
          <a:xfrm>
            <a:off x="1257300" y="3247034"/>
            <a:ext cx="53721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Replace accusatory "you" statements with objective observations. Avoid judgment words that trigger defensiveness.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609905" y="3818534"/>
            <a:ext cx="457200" cy="457200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3407" y="3952037"/>
            <a:ext cx="190195" cy="190195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1257300" y="3818534"/>
            <a:ext cx="54105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Facts</a:t>
            </a:r>
            <a:endParaRPr lang="en-US" sz="1300" dirty="0"/>
          </a:p>
        </p:txBody>
      </p:sp>
      <p:sp>
        <p:nvSpPr>
          <p:cNvPr id="15" name="Text 11"/>
          <p:cNvSpPr txBox="1"/>
          <p:nvPr/>
        </p:nvSpPr>
        <p:spPr>
          <a:xfrm>
            <a:off x="1257300" y="4123030"/>
            <a:ext cx="53721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Strip away emotionally charged adjectives. Stick to what actually happened rather than interpretations of intent.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609905" y="4694530"/>
            <a:ext cx="457200" cy="457200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3407" y="4828032"/>
            <a:ext cx="190195" cy="190195"/>
          </a:xfrm>
          <a:prstGeom prst="rect">
            <a:avLst/>
          </a:prstGeom>
        </p:spPr>
      </p:pic>
      <p:sp>
        <p:nvSpPr>
          <p:cNvPr id="18" name="Text 13"/>
          <p:cNvSpPr txBox="1"/>
          <p:nvPr/>
        </p:nvSpPr>
        <p:spPr>
          <a:xfrm>
            <a:off x="1257300" y="4694530"/>
            <a:ext cx="54105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Slow the Pace</a:t>
            </a:r>
            <a:endParaRPr lang="en-US" sz="1300" dirty="0"/>
          </a:p>
        </p:txBody>
      </p:sp>
      <p:sp>
        <p:nvSpPr>
          <p:cNvPr id="19" name="Text 14"/>
          <p:cNvSpPr txBox="1"/>
          <p:nvPr/>
        </p:nvSpPr>
        <p:spPr>
          <a:xfrm>
            <a:off x="1257300" y="4999939"/>
            <a:ext cx="53721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silence, pauses, and paraphrasing ("So what you're saying is...") to lower the emotional temperature.</a:t>
            </a:r>
            <a:endParaRPr lang="en-US" sz="1000" dirty="0"/>
          </a:p>
        </p:txBody>
      </p:sp>
      <p:sp>
        <p:nvSpPr>
          <p:cNvPr id="20" name="Shape 15"/>
          <p:cNvSpPr/>
          <p:nvPr/>
        </p:nvSpPr>
        <p:spPr>
          <a:xfrm>
            <a:off x="609905" y="5571439"/>
            <a:ext cx="457200" cy="457200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8718" y="5704027"/>
            <a:ext cx="237744" cy="190195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1257300" y="5571439"/>
            <a:ext cx="54105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 Collaborative Options</a:t>
            </a:r>
            <a:endParaRPr lang="en-US" sz="1300" dirty="0"/>
          </a:p>
        </p:txBody>
      </p:sp>
      <p:sp>
        <p:nvSpPr>
          <p:cNvPr id="23" name="Text 17"/>
          <p:cNvSpPr txBox="1"/>
          <p:nvPr/>
        </p:nvSpPr>
        <p:spPr>
          <a:xfrm>
            <a:off x="1257300" y="5875934"/>
            <a:ext cx="53721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Shift the conversation from "me vs. you" to "us vs. the problem" by proposing joint solutions.</a:t>
            </a:r>
            <a:endParaRPr lang="en-US" sz="1000" dirty="0"/>
          </a:p>
        </p:txBody>
      </p:sp>
      <p:sp>
        <p:nvSpPr>
          <p:cNvPr id="24" name="Shape 18"/>
          <p:cNvSpPr/>
          <p:nvPr/>
        </p:nvSpPr>
        <p:spPr>
          <a:xfrm>
            <a:off x="8762695" y="1192378"/>
            <a:ext cx="2438705" cy="2438705"/>
          </a:xfrm>
          <a:prstGeom prst="ellipse">
            <a:avLst/>
          </a:prstGeom>
          <a:solidFill>
            <a:srgbClr val="EFF6FF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7391095" y="3971239"/>
            <a:ext cx="1524305" cy="1524305"/>
          </a:xfrm>
          <a:prstGeom prst="ellipse">
            <a:avLst/>
          </a:prstGeom>
          <a:solidFill>
            <a:srgbClr val="F3F4F6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228478" y="4903013"/>
            <a:ext cx="1723644" cy="1723644"/>
          </a:xfrm>
          <a:prstGeom prst="rect">
            <a:avLst/>
          </a:prstGeom>
        </p:spPr>
      </p:pic>
      <p:sp>
        <p:nvSpPr>
          <p:cNvPr id="27" name="Shape 20"/>
          <p:cNvSpPr/>
          <p:nvPr/>
        </p:nvSpPr>
        <p:spPr>
          <a:xfrm>
            <a:off x="0" y="6637630"/>
            <a:ext cx="12191695" cy="228600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1"/>
          <p:cNvSpPr/>
          <p:nvPr/>
        </p:nvSpPr>
        <p:spPr>
          <a:xfrm>
            <a:off x="0" y="6637630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2"/>
          <p:cNvSpPr txBox="1"/>
          <p:nvPr/>
        </p:nvSpPr>
        <p:spPr>
          <a:xfrm>
            <a:off x="457200" y="6676034"/>
            <a:ext cx="20290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Business Communication Series</a:t>
            </a:r>
            <a:endParaRPr lang="en-US" sz="900" dirty="0"/>
          </a:p>
        </p:txBody>
      </p:sp>
      <p:sp>
        <p:nvSpPr>
          <p:cNvPr id="30" name="Text 23"/>
          <p:cNvSpPr txBox="1"/>
          <p:nvPr/>
        </p:nvSpPr>
        <p:spPr>
          <a:xfrm>
            <a:off x="11315700" y="6676034"/>
            <a:ext cx="49743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Page 12</a:t>
            </a:r>
            <a:endParaRPr lang="en-US" sz="900" dirty="0"/>
          </a:p>
        </p:txBody>
      </p:sp>
      <p:sp>
        <p:nvSpPr>
          <p:cNvPr id="31" name="Shape 24"/>
          <p:cNvSpPr/>
          <p:nvPr/>
        </p:nvSpPr>
        <p:spPr>
          <a:xfrm>
            <a:off x="0" y="0"/>
            <a:ext cx="12191695" cy="437998"/>
          </a:xfrm>
          <a:prstGeom prst="rect">
            <a:avLst/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rcRect t="-2029" b="-2029"/>
          <a:stretch/>
        </p:blipFill>
        <p:spPr>
          <a:xfrm>
            <a:off x="1143000" y="62179"/>
            <a:ext cx="9144" cy="304495"/>
          </a:xfrm>
          <a:prstGeom prst="rect">
            <a:avLst/>
          </a:prstGeom>
        </p:spPr>
      </p:pic>
      <p:sp>
        <p:nvSpPr>
          <p:cNvPr id="33" name="Shape 25"/>
          <p:cNvSpPr/>
          <p:nvPr/>
        </p:nvSpPr>
        <p:spPr>
          <a:xfrm>
            <a:off x="457200" y="24689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6"/>
          <p:cNvSpPr txBox="1"/>
          <p:nvPr/>
        </p:nvSpPr>
        <p:spPr>
          <a:xfrm>
            <a:off x="560527" y="100584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35" name="Text 27"/>
          <p:cNvSpPr txBox="1"/>
          <p:nvPr/>
        </p:nvSpPr>
        <p:spPr>
          <a:xfrm>
            <a:off x="1304849" y="119786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  <p:sp>
        <p:nvSpPr>
          <p:cNvPr id="36" name="Shape 28"/>
          <p:cNvSpPr/>
          <p:nvPr/>
        </p:nvSpPr>
        <p:spPr>
          <a:xfrm>
            <a:off x="11354105" y="176479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29"/>
          <p:cNvSpPr/>
          <p:nvPr/>
        </p:nvSpPr>
        <p:spPr>
          <a:xfrm>
            <a:off x="11505895" y="176479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0"/>
          <p:cNvSpPr/>
          <p:nvPr/>
        </p:nvSpPr>
        <p:spPr>
          <a:xfrm>
            <a:off x="11658600" y="176479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6" descr="preencoded.png"/>
          <p:cNvPicPr>
            <a:picLocks noChangeAspect="1"/>
          </p:cNvPicPr>
          <p:nvPr/>
        </p:nvPicPr>
        <p:blipFill>
          <a:blip r:embed="rId9"/>
          <a:srcRect l="-1" r="-1"/>
          <a:stretch/>
        </p:blipFill>
        <p:spPr>
          <a:xfrm>
            <a:off x="7315200" y="1548079"/>
            <a:ext cx="4267505" cy="3972154"/>
          </a:xfrm>
          <a:prstGeom prst="rect">
            <a:avLst/>
          </a:prstGeom>
        </p:spPr>
      </p:pic>
      <p:sp>
        <p:nvSpPr>
          <p:cNvPr id="40" name="Shape 31"/>
          <p:cNvSpPr/>
          <p:nvPr/>
        </p:nvSpPr>
        <p:spPr>
          <a:xfrm>
            <a:off x="8991295" y="1890979"/>
            <a:ext cx="914400" cy="9144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1" name="Image 7" descr="preencoded.png"/>
          <p:cNvPicPr>
            <a:picLocks noChangeAspect="1"/>
          </p:cNvPicPr>
          <p:nvPr/>
        </p:nvPicPr>
        <p:blipFill>
          <a:blip r:embed="rId10"/>
          <a:srcRect l="-44" r="-44"/>
          <a:stretch/>
        </p:blipFill>
        <p:spPr>
          <a:xfrm>
            <a:off x="9191549" y="2119579"/>
            <a:ext cx="514807" cy="457200"/>
          </a:xfrm>
          <a:prstGeom prst="rect">
            <a:avLst/>
          </a:prstGeom>
        </p:spPr>
      </p:pic>
      <p:sp>
        <p:nvSpPr>
          <p:cNvPr id="42" name="Text 32"/>
          <p:cNvSpPr txBox="1"/>
          <p:nvPr/>
        </p:nvSpPr>
        <p:spPr>
          <a:xfrm>
            <a:off x="7563002" y="3033979"/>
            <a:ext cx="377190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Goal of De-escalation</a:t>
            </a:r>
            <a:endParaRPr lang="en-US" sz="1800" dirty="0"/>
          </a:p>
        </p:txBody>
      </p:sp>
      <p:pic>
        <p:nvPicPr>
          <p:cNvPr id="43" name="Image 8" descr="preencoded.png"/>
          <p:cNvPicPr>
            <a:picLocks noChangeAspect="1"/>
          </p:cNvPicPr>
          <p:nvPr/>
        </p:nvPicPr>
        <p:blipFill>
          <a:blip r:embed="rId11"/>
          <a:srcRect t="-400" b="-400"/>
          <a:stretch/>
        </p:blipFill>
        <p:spPr>
          <a:xfrm>
            <a:off x="9219895" y="3491179"/>
            <a:ext cx="457200" cy="38405"/>
          </a:xfrm>
          <a:prstGeom prst="rect">
            <a:avLst/>
          </a:prstGeom>
        </p:spPr>
      </p:pic>
      <p:sp>
        <p:nvSpPr>
          <p:cNvPr id="44" name="Shape 33"/>
          <p:cNvSpPr/>
          <p:nvPr/>
        </p:nvSpPr>
        <p:spPr>
          <a:xfrm>
            <a:off x="7619695" y="3681374"/>
            <a:ext cx="3657600" cy="1028700"/>
          </a:xfrm>
          <a:prstGeom prst="roundRect">
            <a:avLst>
              <a:gd name="adj" fmla="val 6584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34"/>
          <p:cNvSpPr txBox="1"/>
          <p:nvPr/>
        </p:nvSpPr>
        <p:spPr>
          <a:xfrm>
            <a:off x="7962595" y="3834079"/>
            <a:ext cx="32772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Validate Feelings</a:t>
            </a:r>
            <a:endParaRPr lang="en-US" sz="1000" dirty="0"/>
          </a:p>
        </p:txBody>
      </p:sp>
      <p:sp>
        <p:nvSpPr>
          <p:cNvPr id="46" name="Text 35"/>
          <p:cNvSpPr txBox="1"/>
          <p:nvPr/>
        </p:nvSpPr>
        <p:spPr>
          <a:xfrm>
            <a:off x="7962595" y="4101084"/>
            <a:ext cx="32772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Clarify Facts</a:t>
            </a:r>
            <a:endParaRPr lang="en-US" sz="1000" dirty="0"/>
          </a:p>
        </p:txBody>
      </p:sp>
      <p:sp>
        <p:nvSpPr>
          <p:cNvPr id="47" name="Text 36"/>
          <p:cNvSpPr txBox="1"/>
          <p:nvPr/>
        </p:nvSpPr>
        <p:spPr>
          <a:xfrm>
            <a:off x="7962595" y="4367174"/>
            <a:ext cx="32772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Invite Solutions</a:t>
            </a:r>
            <a:endParaRPr lang="en-US" sz="1000" dirty="0"/>
          </a:p>
        </p:txBody>
      </p:sp>
      <p:sp>
        <p:nvSpPr>
          <p:cNvPr id="48" name="Shape 37"/>
          <p:cNvSpPr/>
          <p:nvPr/>
        </p:nvSpPr>
        <p:spPr>
          <a:xfrm>
            <a:off x="7619695" y="4862779"/>
            <a:ext cx="3657600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38"/>
          <p:cNvSpPr txBox="1"/>
          <p:nvPr/>
        </p:nvSpPr>
        <p:spPr>
          <a:xfrm>
            <a:off x="7391095" y="5024628"/>
            <a:ext cx="41148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"When the water rises, build a bridge, not a dam."</a:t>
            </a:r>
            <a:endParaRPr lang="en-US" sz="1000" dirty="0"/>
          </a:p>
        </p:txBody>
      </p:sp>
      <p:pic>
        <p:nvPicPr>
          <p:cNvPr id="50" name="Image 9" descr="preencoded.png"/>
          <p:cNvPicPr>
            <a:picLocks noChangeAspect="1"/>
          </p:cNvPicPr>
          <p:nvPr/>
        </p:nvPicPr>
        <p:blipFill>
          <a:blip r:embed="rId12"/>
          <a:srcRect t="-1100" b="-1100"/>
          <a:stretch/>
        </p:blipFill>
        <p:spPr>
          <a:xfrm>
            <a:off x="7772400" y="3860597"/>
            <a:ext cx="114300" cy="133502"/>
          </a:xfrm>
          <a:prstGeom prst="rect">
            <a:avLst/>
          </a:prstGeom>
        </p:spPr>
      </p:pic>
      <p:pic>
        <p:nvPicPr>
          <p:cNvPr id="51" name="Image 10" descr="preencoded.png"/>
          <p:cNvPicPr>
            <a:picLocks noChangeAspect="1"/>
          </p:cNvPicPr>
          <p:nvPr/>
        </p:nvPicPr>
        <p:blipFill>
          <a:blip r:embed="rId12"/>
          <a:srcRect t="-1100" b="-1100"/>
          <a:stretch/>
        </p:blipFill>
        <p:spPr>
          <a:xfrm>
            <a:off x="7772400" y="4126687"/>
            <a:ext cx="114300" cy="133502"/>
          </a:xfrm>
          <a:prstGeom prst="rect">
            <a:avLst/>
          </a:prstGeom>
        </p:spPr>
      </p:pic>
      <p:pic>
        <p:nvPicPr>
          <p:cNvPr id="52" name="Image 11" descr="preencoded.png"/>
          <p:cNvPicPr>
            <a:picLocks noChangeAspect="1"/>
          </p:cNvPicPr>
          <p:nvPr/>
        </p:nvPicPr>
        <p:blipFill>
          <a:blip r:embed="rId12"/>
          <a:srcRect t="-1100" b="-1100"/>
          <a:stretch/>
        </p:blipFill>
        <p:spPr>
          <a:xfrm>
            <a:off x="7772400" y="4393692"/>
            <a:ext cx="114300" cy="1335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6096305" cy="5943600"/>
          </a:xfrm>
          <a:prstGeom prst="rect">
            <a:avLst/>
          </a:prstGeom>
          <a:solidFill>
            <a:srgbClr val="FF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087161" y="914400"/>
            <a:ext cx="9144" cy="5943600"/>
          </a:xfrm>
          <a:prstGeom prst="rect">
            <a:avLst/>
          </a:prstGeom>
          <a:solidFill>
            <a:srgbClr val="FED7D7"/>
          </a:solidFill>
          <a:ln w="12700">
            <a:solidFill>
              <a:srgbClr val="FED7D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305" y="1304849"/>
            <a:ext cx="457200" cy="45720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5605" y="1419149"/>
            <a:ext cx="228600" cy="228600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990295" y="1295705"/>
            <a:ext cx="2791663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Words That Escalate</a:t>
            </a:r>
            <a:endParaRPr lang="en-US" sz="1800" dirty="0"/>
          </a:p>
        </p:txBody>
      </p:sp>
      <p:sp>
        <p:nvSpPr>
          <p:cNvPr id="9" name="Text 5"/>
          <p:cNvSpPr txBox="1"/>
          <p:nvPr/>
        </p:nvSpPr>
        <p:spPr>
          <a:xfrm>
            <a:off x="990295" y="1580998"/>
            <a:ext cx="255574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DC262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Avoid These Triggers</a:t>
            </a:r>
            <a:endParaRPr lang="en-US" sz="1000" dirty="0"/>
          </a:p>
        </p:txBody>
      </p:sp>
      <p:sp>
        <p:nvSpPr>
          <p:cNvPr id="10" name="Shape 6"/>
          <p:cNvSpPr/>
          <p:nvPr/>
        </p:nvSpPr>
        <p:spPr>
          <a:xfrm>
            <a:off x="381305" y="2076602"/>
            <a:ext cx="5248656" cy="590702"/>
          </a:xfrm>
          <a:prstGeom prst="roundRect">
            <a:avLst>
              <a:gd name="adj" fmla="val 2996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381305" y="2076602"/>
            <a:ext cx="47549" cy="590702"/>
          </a:xfrm>
          <a:prstGeom prst="roundRect">
            <a:avLst>
              <a:gd name="adj" fmla="val 372207"/>
            </a:avLst>
          </a:prstGeom>
          <a:solidFill>
            <a:srgbClr val="E53E3E"/>
          </a:solidFill>
          <a:ln w="12700">
            <a:solidFill>
              <a:srgbClr val="E53E3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619049" y="2219249"/>
            <a:ext cx="304495" cy="304495"/>
          </a:xfrm>
          <a:prstGeom prst="ellipse">
            <a:avLst/>
          </a:prstGeom>
          <a:solidFill>
            <a:srgbClr val="FED7D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t="-100" b="-100"/>
          <a:stretch/>
        </p:blipFill>
        <p:spPr>
          <a:xfrm>
            <a:off x="714146" y="2295144"/>
            <a:ext cx="114300" cy="152705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1037844" y="2257654"/>
            <a:ext cx="26417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C5303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"You always..." / "You never..."</a:t>
            </a:r>
            <a:endParaRPr lang="en-US" sz="1200" dirty="0"/>
          </a:p>
        </p:txBody>
      </p:sp>
      <p:sp>
        <p:nvSpPr>
          <p:cNvPr id="15" name="Shape 10"/>
          <p:cNvSpPr/>
          <p:nvPr/>
        </p:nvSpPr>
        <p:spPr>
          <a:xfrm>
            <a:off x="381305" y="2819095"/>
            <a:ext cx="5248656" cy="590702"/>
          </a:xfrm>
          <a:prstGeom prst="roundRect">
            <a:avLst>
              <a:gd name="adj" fmla="val 2996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381305" y="2819095"/>
            <a:ext cx="47549" cy="590702"/>
          </a:xfrm>
          <a:prstGeom prst="roundRect">
            <a:avLst>
              <a:gd name="adj" fmla="val 372207"/>
            </a:avLst>
          </a:prstGeom>
          <a:solidFill>
            <a:srgbClr val="E53E3E"/>
          </a:solidFill>
          <a:ln w="12700">
            <a:solidFill>
              <a:srgbClr val="E53E3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2"/>
          <p:cNvSpPr/>
          <p:nvPr/>
        </p:nvSpPr>
        <p:spPr>
          <a:xfrm>
            <a:off x="619049" y="2962656"/>
            <a:ext cx="304495" cy="304495"/>
          </a:xfrm>
          <a:prstGeom prst="ellipse">
            <a:avLst/>
          </a:prstGeom>
          <a:solidFill>
            <a:srgbClr val="FED7D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4944" y="3038551"/>
            <a:ext cx="152705" cy="152705"/>
          </a:xfrm>
          <a:prstGeom prst="rect">
            <a:avLst/>
          </a:prstGeom>
        </p:spPr>
      </p:pic>
      <p:sp>
        <p:nvSpPr>
          <p:cNvPr id="19" name="Text 13"/>
          <p:cNvSpPr txBox="1"/>
          <p:nvPr/>
        </p:nvSpPr>
        <p:spPr>
          <a:xfrm>
            <a:off x="1037844" y="3000146"/>
            <a:ext cx="11740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C5303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"Calm down."</a:t>
            </a:r>
            <a:endParaRPr lang="en-US" sz="1200" dirty="0"/>
          </a:p>
        </p:txBody>
      </p:sp>
      <p:sp>
        <p:nvSpPr>
          <p:cNvPr id="20" name="Shape 14"/>
          <p:cNvSpPr/>
          <p:nvPr/>
        </p:nvSpPr>
        <p:spPr>
          <a:xfrm>
            <a:off x="381305" y="3562502"/>
            <a:ext cx="5248656" cy="590702"/>
          </a:xfrm>
          <a:prstGeom prst="roundRect">
            <a:avLst>
              <a:gd name="adj" fmla="val 2996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381305" y="3562502"/>
            <a:ext cx="47549" cy="590702"/>
          </a:xfrm>
          <a:prstGeom prst="roundRect">
            <a:avLst>
              <a:gd name="adj" fmla="val 372207"/>
            </a:avLst>
          </a:prstGeom>
          <a:solidFill>
            <a:srgbClr val="E53E3E"/>
          </a:solidFill>
          <a:ln w="12700">
            <a:solidFill>
              <a:srgbClr val="E53E3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6"/>
          <p:cNvSpPr/>
          <p:nvPr/>
        </p:nvSpPr>
        <p:spPr>
          <a:xfrm>
            <a:off x="619049" y="3705149"/>
            <a:ext cx="304495" cy="304495"/>
          </a:xfrm>
          <a:prstGeom prst="ellipse">
            <a:avLst/>
          </a:prstGeom>
          <a:solidFill>
            <a:srgbClr val="FED7D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rcRect t="-180" b="-180"/>
          <a:stretch/>
        </p:blipFill>
        <p:spPr>
          <a:xfrm>
            <a:off x="676656" y="3781044"/>
            <a:ext cx="190195" cy="152705"/>
          </a:xfrm>
          <a:prstGeom prst="rect">
            <a:avLst/>
          </a:prstGeom>
        </p:spPr>
      </p:pic>
      <p:sp>
        <p:nvSpPr>
          <p:cNvPr id="24" name="Text 17"/>
          <p:cNvSpPr txBox="1"/>
          <p:nvPr/>
        </p:nvSpPr>
        <p:spPr>
          <a:xfrm>
            <a:off x="1037844" y="3743554"/>
            <a:ext cx="192755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C5303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"It's not my problem."</a:t>
            </a:r>
            <a:endParaRPr lang="en-US" sz="1200" dirty="0"/>
          </a:p>
        </p:txBody>
      </p:sp>
      <p:sp>
        <p:nvSpPr>
          <p:cNvPr id="25" name="Shape 18"/>
          <p:cNvSpPr/>
          <p:nvPr/>
        </p:nvSpPr>
        <p:spPr>
          <a:xfrm>
            <a:off x="381305" y="4304995"/>
            <a:ext cx="5248656" cy="590702"/>
          </a:xfrm>
          <a:prstGeom prst="roundRect">
            <a:avLst>
              <a:gd name="adj" fmla="val 2996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19"/>
          <p:cNvSpPr/>
          <p:nvPr/>
        </p:nvSpPr>
        <p:spPr>
          <a:xfrm>
            <a:off x="381305" y="4304995"/>
            <a:ext cx="47549" cy="590702"/>
          </a:xfrm>
          <a:prstGeom prst="roundRect">
            <a:avLst>
              <a:gd name="adj" fmla="val 372207"/>
            </a:avLst>
          </a:prstGeom>
          <a:solidFill>
            <a:srgbClr val="E53E3E"/>
          </a:solidFill>
          <a:ln w="12700">
            <a:solidFill>
              <a:srgbClr val="E53E3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0"/>
          <p:cNvSpPr/>
          <p:nvPr/>
        </p:nvSpPr>
        <p:spPr>
          <a:xfrm>
            <a:off x="619049" y="4448556"/>
            <a:ext cx="304495" cy="304495"/>
          </a:xfrm>
          <a:prstGeom prst="ellipse">
            <a:avLst/>
          </a:prstGeom>
          <a:solidFill>
            <a:srgbClr val="FED7D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94944" y="4524451"/>
            <a:ext cx="152705" cy="152705"/>
          </a:xfrm>
          <a:prstGeom prst="rect">
            <a:avLst/>
          </a:prstGeom>
        </p:spPr>
      </p:pic>
      <p:sp>
        <p:nvSpPr>
          <p:cNvPr id="29" name="Text 21"/>
          <p:cNvSpPr txBox="1"/>
          <p:nvPr/>
        </p:nvSpPr>
        <p:spPr>
          <a:xfrm>
            <a:off x="1037844" y="4486046"/>
            <a:ext cx="175747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C5303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"You should have..."</a:t>
            </a:r>
            <a:endParaRPr lang="en-US" sz="1200" dirty="0"/>
          </a:p>
        </p:txBody>
      </p:sp>
      <p:sp>
        <p:nvSpPr>
          <p:cNvPr id="30" name="Shape 22"/>
          <p:cNvSpPr/>
          <p:nvPr/>
        </p:nvSpPr>
        <p:spPr>
          <a:xfrm>
            <a:off x="381305" y="5177333"/>
            <a:ext cx="5324551" cy="1304849"/>
          </a:xfrm>
          <a:prstGeom prst="roundRect">
            <a:avLst>
              <a:gd name="adj" fmla="val 4092"/>
            </a:avLst>
          </a:prstGeom>
          <a:solidFill>
            <a:srgbClr val="FFFFFF">
              <a:alpha val="70000"/>
            </a:srgbClr>
          </a:solidFill>
          <a:ln w="12700">
            <a:solidFill>
              <a:srgbClr val="FECAC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3"/>
          <p:cNvSpPr txBox="1"/>
          <p:nvPr/>
        </p:nvSpPr>
        <p:spPr>
          <a:xfrm>
            <a:off x="533095" y="5330038"/>
            <a:ext cx="51343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1" dirty="0">
                <a:solidFill>
                  <a:srgbClr val="DC262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Why they harm:</a:t>
            </a:r>
            <a:endParaRPr lang="en-US" sz="1000" dirty="0"/>
          </a:p>
        </p:txBody>
      </p:sp>
      <p:sp>
        <p:nvSpPr>
          <p:cNvPr id="32" name="Text 24"/>
          <p:cNvSpPr txBox="1"/>
          <p:nvPr/>
        </p:nvSpPr>
        <p:spPr>
          <a:xfrm>
            <a:off x="723290" y="5600700"/>
            <a:ext cx="49441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Absolute Language: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"Always/Never" invites defensive arguments.</a:t>
            </a:r>
            <a:endParaRPr lang="en-US" sz="1000" dirty="0"/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rcRect t="-1100" b="-1100"/>
          <a:stretch/>
        </p:blipFill>
        <p:spPr>
          <a:xfrm>
            <a:off x="533095" y="5627218"/>
            <a:ext cx="114300" cy="133502"/>
          </a:xfrm>
          <a:prstGeom prst="rect">
            <a:avLst/>
          </a:prstGeom>
        </p:spPr>
      </p:pic>
      <p:sp>
        <p:nvSpPr>
          <p:cNvPr id="34" name="Text 25"/>
          <p:cNvSpPr txBox="1"/>
          <p:nvPr/>
        </p:nvSpPr>
        <p:spPr>
          <a:xfrm>
            <a:off x="723290" y="5867705"/>
            <a:ext cx="49441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Commands: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"Calm down" feels patronizing and invalidating.</a:t>
            </a:r>
            <a:endParaRPr lang="en-US" sz="1000" dirty="0"/>
          </a:p>
        </p:txBody>
      </p:sp>
      <p:pic>
        <p:nvPicPr>
          <p:cNvPr id="35" name="Image 7" descr="preencoded.png"/>
          <p:cNvPicPr>
            <a:picLocks noChangeAspect="1"/>
          </p:cNvPicPr>
          <p:nvPr/>
        </p:nvPicPr>
        <p:blipFill>
          <a:blip r:embed="rId9"/>
          <a:srcRect t="-1100" b="-1100"/>
          <a:stretch/>
        </p:blipFill>
        <p:spPr>
          <a:xfrm>
            <a:off x="533095" y="5893308"/>
            <a:ext cx="114300" cy="133502"/>
          </a:xfrm>
          <a:prstGeom prst="rect">
            <a:avLst/>
          </a:prstGeom>
        </p:spPr>
      </p:pic>
      <p:sp>
        <p:nvSpPr>
          <p:cNvPr id="36" name="Text 26"/>
          <p:cNvSpPr txBox="1"/>
          <p:nvPr/>
        </p:nvSpPr>
        <p:spPr>
          <a:xfrm>
            <a:off x="723290" y="6133795"/>
            <a:ext cx="51252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Blame: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"You should have" focuses on past mistakes, not solutions.</a:t>
            </a:r>
            <a:endParaRPr lang="en-US" sz="1000" dirty="0"/>
          </a:p>
        </p:txBody>
      </p:sp>
      <p:pic>
        <p:nvPicPr>
          <p:cNvPr id="37" name="Image 8" descr="preencoded.png"/>
          <p:cNvPicPr>
            <a:picLocks noChangeAspect="1"/>
          </p:cNvPicPr>
          <p:nvPr/>
        </p:nvPicPr>
        <p:blipFill>
          <a:blip r:embed="rId9"/>
          <a:srcRect t="-1100" b="-1100"/>
          <a:stretch/>
        </p:blipFill>
        <p:spPr>
          <a:xfrm>
            <a:off x="533095" y="6160313"/>
            <a:ext cx="114300" cy="133502"/>
          </a:xfrm>
          <a:prstGeom prst="rect">
            <a:avLst/>
          </a:prstGeom>
        </p:spPr>
      </p:pic>
      <p:pic>
        <p:nvPicPr>
          <p:cNvPr id="38" name="Image 9" descr="preencoded.png"/>
          <p:cNvPicPr>
            <a:picLocks noChangeAspect="1"/>
          </p:cNvPicPr>
          <p:nvPr/>
        </p:nvPicPr>
        <p:blipFill>
          <a:blip r:embed="rId10"/>
          <a:srcRect l="-2" r="-2"/>
          <a:stretch/>
        </p:blipFill>
        <p:spPr>
          <a:xfrm>
            <a:off x="6096305" y="914400"/>
            <a:ext cx="6096305" cy="5943600"/>
          </a:xfrm>
          <a:prstGeom prst="rect">
            <a:avLst/>
          </a:prstGeom>
        </p:spPr>
      </p:pic>
      <p:pic>
        <p:nvPicPr>
          <p:cNvPr id="39" name="Image 10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476695" y="1304849"/>
            <a:ext cx="457200" cy="457200"/>
          </a:xfrm>
          <a:prstGeom prst="rect">
            <a:avLst/>
          </a:prstGeom>
        </p:spPr>
      </p:pic>
      <p:pic>
        <p:nvPicPr>
          <p:cNvPr id="40" name="Image 11" descr="preencoded.png"/>
          <p:cNvPicPr>
            <a:picLocks noChangeAspect="1"/>
          </p:cNvPicPr>
          <p:nvPr/>
        </p:nvPicPr>
        <p:blipFill>
          <a:blip r:embed="rId12"/>
          <a:srcRect t="-45" b="-45"/>
          <a:stretch/>
        </p:blipFill>
        <p:spPr>
          <a:xfrm>
            <a:off x="6577279" y="1419149"/>
            <a:ext cx="256946" cy="228600"/>
          </a:xfrm>
          <a:prstGeom prst="rect">
            <a:avLst/>
          </a:prstGeom>
        </p:spPr>
      </p:pic>
      <p:sp>
        <p:nvSpPr>
          <p:cNvPr id="41" name="Text 27"/>
          <p:cNvSpPr txBox="1"/>
          <p:nvPr/>
        </p:nvSpPr>
        <p:spPr>
          <a:xfrm>
            <a:off x="7086600" y="1295705"/>
            <a:ext cx="323240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Words That De-escalate</a:t>
            </a:r>
            <a:endParaRPr lang="en-US" sz="1800" dirty="0"/>
          </a:p>
        </p:txBody>
      </p:sp>
      <p:sp>
        <p:nvSpPr>
          <p:cNvPr id="42" name="Text 28"/>
          <p:cNvSpPr txBox="1"/>
          <p:nvPr/>
        </p:nvSpPr>
        <p:spPr>
          <a:xfrm>
            <a:off x="7086600" y="1580998"/>
            <a:ext cx="29818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These Tools</a:t>
            </a:r>
            <a:endParaRPr lang="en-US" sz="1000" dirty="0"/>
          </a:p>
        </p:txBody>
      </p:sp>
      <p:sp>
        <p:nvSpPr>
          <p:cNvPr id="43" name="Shape 29"/>
          <p:cNvSpPr/>
          <p:nvPr/>
        </p:nvSpPr>
        <p:spPr>
          <a:xfrm>
            <a:off x="6476695" y="2076602"/>
            <a:ext cx="5257800" cy="590702"/>
          </a:xfrm>
          <a:prstGeom prst="roundRect">
            <a:avLst>
              <a:gd name="adj" fmla="val 2996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Shape 30"/>
          <p:cNvSpPr/>
          <p:nvPr/>
        </p:nvSpPr>
        <p:spPr>
          <a:xfrm>
            <a:off x="6476695" y="2076602"/>
            <a:ext cx="47549" cy="590702"/>
          </a:xfrm>
          <a:prstGeom prst="roundRect">
            <a:avLst>
              <a:gd name="adj" fmla="val 372207"/>
            </a:avLst>
          </a:prstGeom>
          <a:solidFill>
            <a:srgbClr val="38A169"/>
          </a:solidFill>
          <a:ln w="12700">
            <a:solidFill>
              <a:srgbClr val="38A1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31"/>
          <p:cNvSpPr/>
          <p:nvPr/>
        </p:nvSpPr>
        <p:spPr>
          <a:xfrm>
            <a:off x="6715354" y="2219249"/>
            <a:ext cx="304495" cy="304495"/>
          </a:xfrm>
          <a:prstGeom prst="ellipse">
            <a:avLst/>
          </a:prstGeom>
          <a:solidFill>
            <a:srgbClr val="C6F6D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6" name="Image 12" descr="preencoded.png"/>
          <p:cNvPicPr>
            <a:picLocks noChangeAspect="1"/>
          </p:cNvPicPr>
          <p:nvPr/>
        </p:nvPicPr>
        <p:blipFill>
          <a:blip r:embed="rId13"/>
          <a:srcRect t="-43" b="-43"/>
          <a:stretch/>
        </p:blipFill>
        <p:spPr>
          <a:xfrm>
            <a:off x="6801307" y="2295144"/>
            <a:ext cx="133502" cy="152705"/>
          </a:xfrm>
          <a:prstGeom prst="rect">
            <a:avLst/>
          </a:prstGeom>
        </p:spPr>
      </p:pic>
      <p:sp>
        <p:nvSpPr>
          <p:cNvPr id="47" name="Text 32"/>
          <p:cNvSpPr txBox="1"/>
          <p:nvPr/>
        </p:nvSpPr>
        <p:spPr>
          <a:xfrm>
            <a:off x="7134149" y="2257654"/>
            <a:ext cx="16669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F85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see your point..."</a:t>
            </a:r>
            <a:endParaRPr lang="en-US" sz="1200" dirty="0"/>
          </a:p>
        </p:txBody>
      </p:sp>
      <p:sp>
        <p:nvSpPr>
          <p:cNvPr id="48" name="Shape 33"/>
          <p:cNvSpPr/>
          <p:nvPr/>
        </p:nvSpPr>
        <p:spPr>
          <a:xfrm>
            <a:off x="6476695" y="2819095"/>
            <a:ext cx="5257800" cy="590702"/>
          </a:xfrm>
          <a:prstGeom prst="roundRect">
            <a:avLst>
              <a:gd name="adj" fmla="val 2996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Shape 34"/>
          <p:cNvSpPr/>
          <p:nvPr/>
        </p:nvSpPr>
        <p:spPr>
          <a:xfrm>
            <a:off x="6476695" y="2819095"/>
            <a:ext cx="47549" cy="590702"/>
          </a:xfrm>
          <a:prstGeom prst="roundRect">
            <a:avLst>
              <a:gd name="adj" fmla="val 372207"/>
            </a:avLst>
          </a:prstGeom>
          <a:solidFill>
            <a:srgbClr val="38A169"/>
          </a:solidFill>
          <a:ln w="12700">
            <a:solidFill>
              <a:srgbClr val="38A1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35"/>
          <p:cNvSpPr/>
          <p:nvPr/>
        </p:nvSpPr>
        <p:spPr>
          <a:xfrm>
            <a:off x="6715354" y="2962656"/>
            <a:ext cx="304495" cy="304495"/>
          </a:xfrm>
          <a:prstGeom prst="ellipse">
            <a:avLst/>
          </a:prstGeom>
          <a:solidFill>
            <a:srgbClr val="C6F6D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1" name="Image 13" descr="preencoded.png"/>
          <p:cNvPicPr>
            <a:picLocks noChangeAspect="1"/>
          </p:cNvPicPr>
          <p:nvPr/>
        </p:nvPicPr>
        <p:blipFill>
          <a:blip r:embed="rId14"/>
          <a:srcRect t="-180" b="-180"/>
          <a:stretch/>
        </p:blipFill>
        <p:spPr>
          <a:xfrm>
            <a:off x="6772046" y="3038551"/>
            <a:ext cx="190195" cy="152705"/>
          </a:xfrm>
          <a:prstGeom prst="rect">
            <a:avLst/>
          </a:prstGeom>
        </p:spPr>
      </p:pic>
      <p:sp>
        <p:nvSpPr>
          <p:cNvPr id="52" name="Text 36"/>
          <p:cNvSpPr txBox="1"/>
          <p:nvPr/>
        </p:nvSpPr>
        <p:spPr>
          <a:xfrm>
            <a:off x="7134149" y="3000146"/>
            <a:ext cx="29132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F85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"Let's see how we can solve this."</a:t>
            </a:r>
            <a:endParaRPr lang="en-US" sz="1200" dirty="0"/>
          </a:p>
        </p:txBody>
      </p:sp>
      <p:sp>
        <p:nvSpPr>
          <p:cNvPr id="53" name="Shape 37"/>
          <p:cNvSpPr/>
          <p:nvPr/>
        </p:nvSpPr>
        <p:spPr>
          <a:xfrm>
            <a:off x="6476695" y="3562502"/>
            <a:ext cx="5257800" cy="590702"/>
          </a:xfrm>
          <a:prstGeom prst="roundRect">
            <a:avLst>
              <a:gd name="adj" fmla="val 2996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Shape 38"/>
          <p:cNvSpPr/>
          <p:nvPr/>
        </p:nvSpPr>
        <p:spPr>
          <a:xfrm>
            <a:off x="6476695" y="3562502"/>
            <a:ext cx="47549" cy="590702"/>
          </a:xfrm>
          <a:prstGeom prst="roundRect">
            <a:avLst>
              <a:gd name="adj" fmla="val 372207"/>
            </a:avLst>
          </a:prstGeom>
          <a:solidFill>
            <a:srgbClr val="38A169"/>
          </a:solidFill>
          <a:ln w="12700">
            <a:solidFill>
              <a:srgbClr val="38A1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Shape 39"/>
          <p:cNvSpPr/>
          <p:nvPr/>
        </p:nvSpPr>
        <p:spPr>
          <a:xfrm>
            <a:off x="6715354" y="3705149"/>
            <a:ext cx="304495" cy="304495"/>
          </a:xfrm>
          <a:prstGeom prst="ellipse">
            <a:avLst/>
          </a:prstGeom>
          <a:solidFill>
            <a:srgbClr val="C6F6D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6" name="Image 14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791249" y="3781044"/>
            <a:ext cx="152705" cy="152705"/>
          </a:xfrm>
          <a:prstGeom prst="rect">
            <a:avLst/>
          </a:prstGeom>
        </p:spPr>
      </p:pic>
      <p:sp>
        <p:nvSpPr>
          <p:cNvPr id="57" name="Text 40"/>
          <p:cNvSpPr txBox="1"/>
          <p:nvPr/>
        </p:nvSpPr>
        <p:spPr>
          <a:xfrm>
            <a:off x="7134149" y="3743554"/>
            <a:ext cx="210860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F85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"Help me understand..."</a:t>
            </a:r>
            <a:endParaRPr lang="en-US" sz="1200" dirty="0"/>
          </a:p>
        </p:txBody>
      </p:sp>
      <p:sp>
        <p:nvSpPr>
          <p:cNvPr id="58" name="Shape 41"/>
          <p:cNvSpPr/>
          <p:nvPr/>
        </p:nvSpPr>
        <p:spPr>
          <a:xfrm>
            <a:off x="6476695" y="4304995"/>
            <a:ext cx="5257800" cy="590702"/>
          </a:xfrm>
          <a:prstGeom prst="roundRect">
            <a:avLst>
              <a:gd name="adj" fmla="val 2996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9" name="Shape 42"/>
          <p:cNvSpPr/>
          <p:nvPr/>
        </p:nvSpPr>
        <p:spPr>
          <a:xfrm>
            <a:off x="6476695" y="4304995"/>
            <a:ext cx="47549" cy="590702"/>
          </a:xfrm>
          <a:prstGeom prst="roundRect">
            <a:avLst>
              <a:gd name="adj" fmla="val 372207"/>
            </a:avLst>
          </a:prstGeom>
          <a:solidFill>
            <a:srgbClr val="38A169"/>
          </a:solidFill>
          <a:ln w="12700">
            <a:solidFill>
              <a:srgbClr val="38A1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Shape 43"/>
          <p:cNvSpPr/>
          <p:nvPr/>
        </p:nvSpPr>
        <p:spPr>
          <a:xfrm>
            <a:off x="6715354" y="4448556"/>
            <a:ext cx="304495" cy="304495"/>
          </a:xfrm>
          <a:prstGeom prst="ellipse">
            <a:avLst/>
          </a:prstGeom>
          <a:solidFill>
            <a:srgbClr val="C6F6D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1" name="Image 15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791249" y="4524451"/>
            <a:ext cx="152705" cy="152705"/>
          </a:xfrm>
          <a:prstGeom prst="rect">
            <a:avLst/>
          </a:prstGeom>
        </p:spPr>
      </p:pic>
      <p:sp>
        <p:nvSpPr>
          <p:cNvPr id="62" name="Text 44"/>
          <p:cNvSpPr txBox="1"/>
          <p:nvPr/>
        </p:nvSpPr>
        <p:spPr>
          <a:xfrm>
            <a:off x="7134149" y="4486046"/>
            <a:ext cx="168889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F85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"What I can do is..."</a:t>
            </a:r>
            <a:endParaRPr lang="en-US" sz="1200" dirty="0"/>
          </a:p>
        </p:txBody>
      </p:sp>
      <p:sp>
        <p:nvSpPr>
          <p:cNvPr id="63" name="Shape 45"/>
          <p:cNvSpPr/>
          <p:nvPr/>
        </p:nvSpPr>
        <p:spPr>
          <a:xfrm>
            <a:off x="6476695" y="5177333"/>
            <a:ext cx="5333695" cy="1304849"/>
          </a:xfrm>
          <a:prstGeom prst="roundRect">
            <a:avLst>
              <a:gd name="adj" fmla="val 4092"/>
            </a:avLst>
          </a:prstGeom>
          <a:solidFill>
            <a:srgbClr val="FFFFFF">
              <a:alpha val="70000"/>
            </a:srgbClr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46"/>
          <p:cNvSpPr txBox="1"/>
          <p:nvPr/>
        </p:nvSpPr>
        <p:spPr>
          <a:xfrm>
            <a:off x="6629400" y="5330038"/>
            <a:ext cx="51435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Why they help:</a:t>
            </a:r>
            <a:endParaRPr lang="en-US" sz="1000" dirty="0"/>
          </a:p>
        </p:txBody>
      </p:sp>
      <p:sp>
        <p:nvSpPr>
          <p:cNvPr id="65" name="Text 47"/>
          <p:cNvSpPr txBox="1"/>
          <p:nvPr/>
        </p:nvSpPr>
        <p:spPr>
          <a:xfrm>
            <a:off x="6819595" y="5600700"/>
            <a:ext cx="49533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Validation: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Acknowledges the other person's perspective.</a:t>
            </a:r>
            <a:endParaRPr lang="en-US" sz="1000" dirty="0"/>
          </a:p>
        </p:txBody>
      </p:sp>
      <p:pic>
        <p:nvPicPr>
          <p:cNvPr id="66" name="Image 16" descr="preencoded.png"/>
          <p:cNvPicPr>
            <a:picLocks noChangeAspect="1"/>
          </p:cNvPicPr>
          <p:nvPr/>
        </p:nvPicPr>
        <p:blipFill>
          <a:blip r:embed="rId17"/>
          <a:srcRect t="-1100" b="-1100"/>
          <a:stretch/>
        </p:blipFill>
        <p:spPr>
          <a:xfrm>
            <a:off x="6629400" y="5627218"/>
            <a:ext cx="114300" cy="133502"/>
          </a:xfrm>
          <a:prstGeom prst="rect">
            <a:avLst/>
          </a:prstGeom>
        </p:spPr>
      </p:pic>
      <p:sp>
        <p:nvSpPr>
          <p:cNvPr id="67" name="Text 48"/>
          <p:cNvSpPr txBox="1"/>
          <p:nvPr/>
        </p:nvSpPr>
        <p:spPr>
          <a:xfrm>
            <a:off x="6819595" y="5867705"/>
            <a:ext cx="49533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Collaboration: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"Let's" and "We" create a partnership.</a:t>
            </a:r>
            <a:endParaRPr lang="en-US" sz="1000" dirty="0"/>
          </a:p>
        </p:txBody>
      </p:sp>
      <p:pic>
        <p:nvPicPr>
          <p:cNvPr id="68" name="Image 17" descr="preencoded.png"/>
          <p:cNvPicPr>
            <a:picLocks noChangeAspect="1"/>
          </p:cNvPicPr>
          <p:nvPr/>
        </p:nvPicPr>
        <p:blipFill>
          <a:blip r:embed="rId17"/>
          <a:srcRect t="-1100" b="-1100"/>
          <a:stretch/>
        </p:blipFill>
        <p:spPr>
          <a:xfrm>
            <a:off x="6629400" y="5893308"/>
            <a:ext cx="114300" cy="133502"/>
          </a:xfrm>
          <a:prstGeom prst="rect">
            <a:avLst/>
          </a:prstGeom>
        </p:spPr>
      </p:pic>
      <p:sp>
        <p:nvSpPr>
          <p:cNvPr id="69" name="Text 49"/>
          <p:cNvSpPr txBox="1"/>
          <p:nvPr/>
        </p:nvSpPr>
        <p:spPr>
          <a:xfrm>
            <a:off x="6819595" y="6133795"/>
            <a:ext cx="496519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Solution Focus: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Moves conversation from the problem to the fix.</a:t>
            </a:r>
            <a:endParaRPr lang="en-US" sz="1000" dirty="0"/>
          </a:p>
        </p:txBody>
      </p:sp>
      <p:pic>
        <p:nvPicPr>
          <p:cNvPr id="70" name="Image 18" descr="preencoded.png"/>
          <p:cNvPicPr>
            <a:picLocks noChangeAspect="1"/>
          </p:cNvPicPr>
          <p:nvPr/>
        </p:nvPicPr>
        <p:blipFill>
          <a:blip r:embed="rId17"/>
          <a:srcRect t="-1100" b="-1100"/>
          <a:stretch/>
        </p:blipFill>
        <p:spPr>
          <a:xfrm>
            <a:off x="6629400" y="6160313"/>
            <a:ext cx="114300" cy="133502"/>
          </a:xfrm>
          <a:prstGeom prst="rect">
            <a:avLst/>
          </a:prstGeom>
        </p:spPr>
      </p:pic>
      <p:pic>
        <p:nvPicPr>
          <p:cNvPr id="71" name="Image 19" descr="preencoded.png"/>
          <p:cNvPicPr>
            <a:picLocks noChangeAspect="1"/>
          </p:cNvPicPr>
          <p:nvPr/>
        </p:nvPicPr>
        <p:blipFill>
          <a:blip r:embed="rId18"/>
          <a:srcRect t="-1" b="-1"/>
          <a:stretch/>
        </p:blipFill>
        <p:spPr>
          <a:xfrm>
            <a:off x="0" y="0"/>
            <a:ext cx="12191695" cy="914400"/>
          </a:xfrm>
          <a:prstGeom prst="rect">
            <a:avLst/>
          </a:prstGeom>
        </p:spPr>
      </p:pic>
      <p:pic>
        <p:nvPicPr>
          <p:cNvPr id="72" name="Image 20" descr="preencoded.png"/>
          <p:cNvPicPr>
            <a:picLocks noChangeAspect="1"/>
          </p:cNvPicPr>
          <p:nvPr/>
        </p:nvPicPr>
        <p:blipFill>
          <a:blip r:embed="rId19"/>
          <a:srcRect t="-2029" b="-2029"/>
          <a:stretch/>
        </p:blipFill>
        <p:spPr>
          <a:xfrm>
            <a:off x="1143000" y="304495"/>
            <a:ext cx="9144" cy="304495"/>
          </a:xfrm>
          <a:prstGeom prst="rect">
            <a:avLst/>
          </a:prstGeom>
        </p:spPr>
      </p:pic>
      <p:sp>
        <p:nvSpPr>
          <p:cNvPr id="73" name="Text 50"/>
          <p:cNvSpPr txBox="1"/>
          <p:nvPr/>
        </p:nvSpPr>
        <p:spPr>
          <a:xfrm>
            <a:off x="9890150" y="267005"/>
            <a:ext cx="184800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9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Language Choice</a:t>
            </a:r>
            <a:endParaRPr lang="en-US" sz="900" dirty="0"/>
          </a:p>
        </p:txBody>
      </p:sp>
      <p:sp>
        <p:nvSpPr>
          <p:cNvPr id="74" name="Text 51"/>
          <p:cNvSpPr txBox="1"/>
          <p:nvPr/>
        </p:nvSpPr>
        <p:spPr>
          <a:xfrm>
            <a:off x="9629546" y="457200"/>
            <a:ext cx="210860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Escalation vs. De-escalation</a:t>
            </a:r>
            <a:endParaRPr lang="en-US" sz="1000" dirty="0"/>
          </a:p>
        </p:txBody>
      </p:sp>
      <p:sp>
        <p:nvSpPr>
          <p:cNvPr id="75" name="Shape 52"/>
          <p:cNvSpPr/>
          <p:nvPr/>
        </p:nvSpPr>
        <p:spPr>
          <a:xfrm>
            <a:off x="457200" y="267005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 53"/>
          <p:cNvSpPr txBox="1"/>
          <p:nvPr/>
        </p:nvSpPr>
        <p:spPr>
          <a:xfrm>
            <a:off x="560527" y="342900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77" name="Text 54"/>
          <p:cNvSpPr txBox="1"/>
          <p:nvPr/>
        </p:nvSpPr>
        <p:spPr>
          <a:xfrm>
            <a:off x="1304849" y="362102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-1" r="-1"/>
          <a:stretch/>
        </p:blipFill>
        <p:spPr>
          <a:xfrm>
            <a:off x="0" y="914400"/>
            <a:ext cx="12191695" cy="55622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3" r="-3"/>
          <a:stretch/>
        </p:blipFill>
        <p:spPr>
          <a:xfrm>
            <a:off x="457200" y="1371600"/>
            <a:ext cx="5486400" cy="464789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466344" y="1380744"/>
            <a:ext cx="5467198" cy="1000354"/>
          </a:xfrm>
          <a:prstGeom prst="roundRect">
            <a:avLst>
              <a:gd name="adj" fmla="val 10447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466344" y="2371954"/>
            <a:ext cx="5467198" cy="9144"/>
          </a:xfrm>
          <a:prstGeom prst="roundRect">
            <a:avLst>
              <a:gd name="adj" fmla="val 1142857"/>
            </a:avLst>
          </a:prstGeom>
          <a:solidFill>
            <a:srgbClr val="DBEAFE"/>
          </a:solidFill>
          <a:ln w="12700">
            <a:solidFill>
              <a:srgbClr val="DBEA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4" y="1609344"/>
            <a:ext cx="790956" cy="19019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94944" y="1609344"/>
            <a:ext cx="790956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Activity 1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1552651" y="1628546"/>
            <a:ext cx="134416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Indirect Strategy</a:t>
            </a:r>
            <a:endParaRPr lang="en-US" sz="900" dirty="0"/>
          </a:p>
        </p:txBody>
      </p:sp>
      <p:sp>
        <p:nvSpPr>
          <p:cNvPr id="11" name="Text 6"/>
          <p:cNvSpPr txBox="1"/>
          <p:nvPr/>
        </p:nvSpPr>
        <p:spPr>
          <a:xfrm>
            <a:off x="694944" y="1837944"/>
            <a:ext cx="213969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Refusal</a:t>
            </a:r>
            <a:endParaRPr lang="en-US" sz="18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48656" y="1647749"/>
            <a:ext cx="457200" cy="457200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81244" y="1781251"/>
            <a:ext cx="190195" cy="190195"/>
          </a:xfrm>
          <a:prstGeom prst="rect">
            <a:avLst/>
          </a:prstGeom>
        </p:spPr>
      </p:pic>
      <p:sp>
        <p:nvSpPr>
          <p:cNvPr id="14" name="Shape 7"/>
          <p:cNvSpPr/>
          <p:nvPr/>
        </p:nvSpPr>
        <p:spPr>
          <a:xfrm>
            <a:off x="771754" y="2686507"/>
            <a:ext cx="4858207" cy="1190549"/>
          </a:xfrm>
          <a:prstGeom prst="roundRect">
            <a:avLst>
              <a:gd name="adj" fmla="val 4916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8"/>
          <p:cNvSpPr/>
          <p:nvPr/>
        </p:nvSpPr>
        <p:spPr>
          <a:xfrm>
            <a:off x="771754" y="2686507"/>
            <a:ext cx="38405" cy="1190549"/>
          </a:xfrm>
          <a:prstGeom prst="roundRect">
            <a:avLst>
              <a:gd name="adj" fmla="val 152380"/>
            </a:avLst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9"/>
          <p:cNvSpPr txBox="1"/>
          <p:nvPr/>
        </p:nvSpPr>
        <p:spPr>
          <a:xfrm>
            <a:off x="961949" y="2838298"/>
            <a:ext cx="46296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Scenario</a:t>
            </a:r>
            <a:endParaRPr lang="en-US" sz="900" dirty="0"/>
          </a:p>
        </p:txBody>
      </p:sp>
      <p:sp>
        <p:nvSpPr>
          <p:cNvPr id="17" name="Text 10"/>
          <p:cNvSpPr txBox="1"/>
          <p:nvPr/>
        </p:nvSpPr>
        <p:spPr>
          <a:xfrm>
            <a:off x="961949" y="3066898"/>
            <a:ext cx="4591202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 student organization has formally asked your company for a </a:t>
            </a: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$1,000 donation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However, your department's annual charity budget is already fully committed for the year. </a:t>
            </a:r>
            <a:endParaRPr lang="en-US" sz="1000" dirty="0"/>
          </a:p>
        </p:txBody>
      </p:sp>
      <p:sp>
        <p:nvSpPr>
          <p:cNvPr id="18" name="Text 11"/>
          <p:cNvSpPr txBox="1"/>
          <p:nvPr/>
        </p:nvSpPr>
        <p:spPr>
          <a:xfrm>
            <a:off x="771754" y="4098341"/>
            <a:ext cx="49725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Your Challenge: Draft a Response</a:t>
            </a:r>
            <a:endParaRPr lang="en-US" sz="9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649" y="4364431"/>
            <a:ext cx="733349" cy="323698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847649" y="4364431"/>
            <a:ext cx="734263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Buffer</a:t>
            </a:r>
            <a:endParaRPr lang="en-US" sz="9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5571" y="4364431"/>
            <a:ext cx="838505" cy="323698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2055571" y="4364431"/>
            <a:ext cx="838505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Reasons</a:t>
            </a:r>
            <a:endParaRPr lang="en-US" sz="9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3163" y="4364431"/>
            <a:ext cx="914400" cy="323698"/>
          </a:xfrm>
          <a:prstGeom prst="rect">
            <a:avLst/>
          </a:prstGeom>
        </p:spPr>
      </p:pic>
      <p:sp>
        <p:nvSpPr>
          <p:cNvPr id="24" name="Text 14"/>
          <p:cNvSpPr/>
          <p:nvPr/>
        </p:nvSpPr>
        <p:spPr>
          <a:xfrm>
            <a:off x="3363163" y="4364431"/>
            <a:ext cx="914400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Bad News</a:t>
            </a:r>
            <a:endParaRPr lang="en-US" sz="90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2993" y="4364431"/>
            <a:ext cx="819302" cy="323698"/>
          </a:xfrm>
          <a:prstGeom prst="rect">
            <a:avLst/>
          </a:prstGeom>
        </p:spPr>
      </p:pic>
      <p:sp>
        <p:nvSpPr>
          <p:cNvPr id="26" name="Text 15"/>
          <p:cNvSpPr/>
          <p:nvPr/>
        </p:nvSpPr>
        <p:spPr>
          <a:xfrm>
            <a:off x="4742993" y="4364431"/>
            <a:ext cx="819302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Closing</a:t>
            </a:r>
            <a:endParaRPr lang="en-US" sz="900" dirty="0"/>
          </a:p>
        </p:txBody>
      </p:sp>
      <p:sp>
        <p:nvSpPr>
          <p:cNvPr id="27" name="Shape 16"/>
          <p:cNvSpPr/>
          <p:nvPr/>
        </p:nvSpPr>
        <p:spPr>
          <a:xfrm>
            <a:off x="771754" y="4993538"/>
            <a:ext cx="4858207" cy="714146"/>
          </a:xfrm>
          <a:prstGeom prst="roundRect">
            <a:avLst>
              <a:gd name="adj" fmla="val 13658"/>
            </a:avLst>
          </a:prstGeom>
          <a:solidFill>
            <a:srgbClr val="FFFFFF"/>
          </a:solidFill>
          <a:ln w="254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305349" y="5164531"/>
            <a:ext cx="152705" cy="152705"/>
          </a:xfrm>
          <a:prstGeom prst="rect">
            <a:avLst/>
          </a:prstGeom>
        </p:spPr>
      </p:pic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13">
            <a:alphaModFix amt="60000"/>
          </a:blip>
          <a:srcRect t="-39" b="-39"/>
          <a:stretch/>
        </p:blipFill>
        <p:spPr>
          <a:xfrm>
            <a:off x="942746" y="5164531"/>
            <a:ext cx="4515307" cy="369418"/>
          </a:xfrm>
          <a:prstGeom prst="rect">
            <a:avLst/>
          </a:prstGeom>
        </p:spPr>
      </p:pic>
      <p:sp>
        <p:nvSpPr>
          <p:cNvPr id="30" name="Text 17"/>
          <p:cNvSpPr txBox="1"/>
          <p:nvPr/>
        </p:nvSpPr>
        <p:spPr>
          <a:xfrm>
            <a:off x="2141525" y="5254142"/>
            <a:ext cx="252831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[Draft your indirect refusal here...]</a:t>
            </a:r>
            <a:endParaRPr lang="en-US" sz="1000" dirty="0"/>
          </a:p>
        </p:txBody>
      </p:sp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4"/>
          <a:srcRect l="-3" r="-3"/>
          <a:stretch/>
        </p:blipFill>
        <p:spPr>
          <a:xfrm>
            <a:off x="6248095" y="1371600"/>
            <a:ext cx="5486400" cy="4647895"/>
          </a:xfrm>
          <a:prstGeom prst="rect">
            <a:avLst/>
          </a:prstGeom>
        </p:spPr>
      </p:pic>
      <p:sp>
        <p:nvSpPr>
          <p:cNvPr id="32" name="Shape 18"/>
          <p:cNvSpPr/>
          <p:nvPr/>
        </p:nvSpPr>
        <p:spPr>
          <a:xfrm>
            <a:off x="6258154" y="2371954"/>
            <a:ext cx="5467198" cy="9144"/>
          </a:xfrm>
          <a:prstGeom prst="roundRect">
            <a:avLst>
              <a:gd name="adj" fmla="val 1142857"/>
            </a:avLst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19"/>
          <p:cNvSpPr txBox="1"/>
          <p:nvPr/>
        </p:nvSpPr>
        <p:spPr>
          <a:xfrm>
            <a:off x="6486754" y="1609344"/>
            <a:ext cx="8668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Activity 2</a:t>
            </a:r>
            <a:endParaRPr lang="en-US" sz="900" dirty="0"/>
          </a:p>
        </p:txBody>
      </p:sp>
      <p:sp>
        <p:nvSpPr>
          <p:cNvPr id="34" name="Text 20"/>
          <p:cNvSpPr txBox="1"/>
          <p:nvPr/>
        </p:nvSpPr>
        <p:spPr>
          <a:xfrm>
            <a:off x="7344461" y="1628546"/>
            <a:ext cx="15819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Conflict Management</a:t>
            </a:r>
            <a:endParaRPr lang="en-US" sz="900" dirty="0"/>
          </a:p>
        </p:txBody>
      </p:sp>
      <p:sp>
        <p:nvSpPr>
          <p:cNvPr id="35" name="Text 21"/>
          <p:cNvSpPr txBox="1"/>
          <p:nvPr/>
        </p:nvSpPr>
        <p:spPr>
          <a:xfrm>
            <a:off x="6486754" y="1837944"/>
            <a:ext cx="245699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De-escalation</a:t>
            </a:r>
            <a:endParaRPr lang="en-US" sz="1800" dirty="0"/>
          </a:p>
        </p:txBody>
      </p:sp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1039551" y="1647749"/>
            <a:ext cx="457200" cy="457200"/>
          </a:xfrm>
          <a:prstGeom prst="rect">
            <a:avLst/>
          </a:prstGeom>
        </p:spPr>
      </p:pic>
      <p:pic>
        <p:nvPicPr>
          <p:cNvPr id="37" name="Image 13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1173054" y="1781251"/>
            <a:ext cx="190195" cy="190195"/>
          </a:xfrm>
          <a:prstGeom prst="rect">
            <a:avLst/>
          </a:prstGeom>
        </p:spPr>
      </p:pic>
      <p:sp>
        <p:nvSpPr>
          <p:cNvPr id="38" name="Shape 22"/>
          <p:cNvSpPr/>
          <p:nvPr/>
        </p:nvSpPr>
        <p:spPr>
          <a:xfrm>
            <a:off x="6562649" y="2686507"/>
            <a:ext cx="4858207" cy="800100"/>
          </a:xfrm>
          <a:prstGeom prst="roundRect">
            <a:avLst>
              <a:gd name="adj" fmla="val 10884"/>
            </a:avLst>
          </a:prstGeom>
          <a:solidFill>
            <a:srgbClr val="FEF2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Shape 23"/>
          <p:cNvSpPr/>
          <p:nvPr/>
        </p:nvSpPr>
        <p:spPr>
          <a:xfrm>
            <a:off x="6562649" y="2686507"/>
            <a:ext cx="38405" cy="800100"/>
          </a:xfrm>
          <a:prstGeom prst="roundRect">
            <a:avLst>
              <a:gd name="adj" fmla="val 226756"/>
            </a:avLst>
          </a:prstGeom>
          <a:solidFill>
            <a:srgbClr val="F87171"/>
          </a:solidFill>
          <a:ln w="12700">
            <a:solidFill>
              <a:srgbClr val="F8717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24"/>
          <p:cNvSpPr txBox="1"/>
          <p:nvPr/>
        </p:nvSpPr>
        <p:spPr>
          <a:xfrm>
            <a:off x="6752844" y="2838298"/>
            <a:ext cx="46296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F8717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Original Defensive Message</a:t>
            </a:r>
            <a:endParaRPr lang="en-US" sz="900" dirty="0"/>
          </a:p>
        </p:txBody>
      </p:sp>
      <p:sp>
        <p:nvSpPr>
          <p:cNvPr id="41" name="Text 25"/>
          <p:cNvSpPr txBox="1"/>
          <p:nvPr/>
        </p:nvSpPr>
        <p:spPr>
          <a:xfrm>
            <a:off x="6752844" y="3066898"/>
            <a:ext cx="494964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991B1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"It's not my fault you didn't read the manual."</a:t>
            </a:r>
            <a:endParaRPr lang="en-US" sz="1300" dirty="0"/>
          </a:p>
        </p:txBody>
      </p:sp>
      <p:sp>
        <p:nvSpPr>
          <p:cNvPr id="42" name="Text 26"/>
          <p:cNvSpPr txBox="1"/>
          <p:nvPr/>
        </p:nvSpPr>
        <p:spPr>
          <a:xfrm>
            <a:off x="6562649" y="3715207"/>
            <a:ext cx="49725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Rewrite Goals</a:t>
            </a:r>
            <a:endParaRPr lang="en-US" sz="900" dirty="0"/>
          </a:p>
        </p:txBody>
      </p:sp>
      <p:sp>
        <p:nvSpPr>
          <p:cNvPr id="43" name="Text 27"/>
          <p:cNvSpPr txBox="1"/>
          <p:nvPr/>
        </p:nvSpPr>
        <p:spPr>
          <a:xfrm>
            <a:off x="6772046" y="3981298"/>
            <a:ext cx="4763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Remove blame (avoid "you", "fault") </a:t>
            </a:r>
            <a:endParaRPr lang="en-US" sz="1000" dirty="0"/>
          </a:p>
        </p:txBody>
      </p:sp>
      <p:pic>
        <p:nvPicPr>
          <p:cNvPr id="44" name="Image 14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562649" y="4009644"/>
            <a:ext cx="133502" cy="133502"/>
          </a:xfrm>
          <a:prstGeom prst="rect">
            <a:avLst/>
          </a:prstGeom>
        </p:spPr>
      </p:pic>
      <p:sp>
        <p:nvSpPr>
          <p:cNvPr id="45" name="Text 28"/>
          <p:cNvSpPr txBox="1"/>
          <p:nvPr/>
        </p:nvSpPr>
        <p:spPr>
          <a:xfrm>
            <a:off x="6772046" y="4248302"/>
            <a:ext cx="4763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State the facts neutrally </a:t>
            </a:r>
            <a:endParaRPr lang="en-US" sz="1000" dirty="0"/>
          </a:p>
        </p:txBody>
      </p:sp>
      <p:pic>
        <p:nvPicPr>
          <p:cNvPr id="46" name="Image 15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562649" y="4276649"/>
            <a:ext cx="133502" cy="133502"/>
          </a:xfrm>
          <a:prstGeom prst="rect">
            <a:avLst/>
          </a:prstGeom>
        </p:spPr>
      </p:pic>
      <p:sp>
        <p:nvSpPr>
          <p:cNvPr id="47" name="Text 29"/>
          <p:cNvSpPr txBox="1"/>
          <p:nvPr/>
        </p:nvSpPr>
        <p:spPr>
          <a:xfrm>
            <a:off x="6772046" y="4515307"/>
            <a:ext cx="4763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Offer a helpful next step </a:t>
            </a:r>
            <a:endParaRPr lang="en-US" sz="1000" dirty="0"/>
          </a:p>
        </p:txBody>
      </p:sp>
      <p:pic>
        <p:nvPicPr>
          <p:cNvPr id="48" name="Image 16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562649" y="4543654"/>
            <a:ext cx="133502" cy="133502"/>
          </a:xfrm>
          <a:prstGeom prst="rect">
            <a:avLst/>
          </a:prstGeom>
        </p:spPr>
      </p:pic>
      <p:sp>
        <p:nvSpPr>
          <p:cNvPr id="49" name="Shape 30"/>
          <p:cNvSpPr/>
          <p:nvPr/>
        </p:nvSpPr>
        <p:spPr>
          <a:xfrm>
            <a:off x="6562649" y="4934102"/>
            <a:ext cx="4858207" cy="771754"/>
          </a:xfrm>
          <a:prstGeom prst="roundRect">
            <a:avLst>
              <a:gd name="adj" fmla="val 11702"/>
            </a:avLst>
          </a:prstGeom>
          <a:solidFill>
            <a:srgbClr val="FFFFFF"/>
          </a:solidFill>
          <a:ln w="254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0" name="Image 17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096244" y="5105095"/>
            <a:ext cx="152705" cy="152705"/>
          </a:xfrm>
          <a:prstGeom prst="rect">
            <a:avLst/>
          </a:prstGeom>
        </p:spPr>
      </p:pic>
      <p:pic>
        <p:nvPicPr>
          <p:cNvPr id="51" name="Image 18" descr="preencoded.png"/>
          <p:cNvPicPr>
            <a:picLocks noChangeAspect="1"/>
          </p:cNvPicPr>
          <p:nvPr/>
        </p:nvPicPr>
        <p:blipFill>
          <a:blip r:embed="rId17">
            <a:alphaModFix amt="60000"/>
          </a:blip>
          <a:srcRect t="-22" b="-22"/>
          <a:stretch/>
        </p:blipFill>
        <p:spPr>
          <a:xfrm>
            <a:off x="6734556" y="5105095"/>
            <a:ext cx="4515307" cy="428854"/>
          </a:xfrm>
          <a:prstGeom prst="rect">
            <a:avLst/>
          </a:prstGeom>
        </p:spPr>
      </p:pic>
      <p:sp>
        <p:nvSpPr>
          <p:cNvPr id="52" name="Text 31"/>
          <p:cNvSpPr txBox="1"/>
          <p:nvPr/>
        </p:nvSpPr>
        <p:spPr>
          <a:xfrm>
            <a:off x="7787030" y="5128870"/>
            <a:ext cx="24862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[Rewrite the professional version here...]</a:t>
            </a:r>
            <a:endParaRPr lang="en-US" sz="1000" dirty="0"/>
          </a:p>
        </p:txBody>
      </p:sp>
      <p:sp>
        <p:nvSpPr>
          <p:cNvPr id="53" name="Shape 32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Shape 33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34"/>
          <p:cNvSpPr txBox="1"/>
          <p:nvPr/>
        </p:nvSpPr>
        <p:spPr>
          <a:xfrm>
            <a:off x="457200" y="6596482"/>
            <a:ext cx="18818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5: Negative Messages</a:t>
            </a:r>
            <a:endParaRPr lang="en-US" sz="900" dirty="0"/>
          </a:p>
        </p:txBody>
      </p:sp>
      <p:sp>
        <p:nvSpPr>
          <p:cNvPr id="56" name="Text 35"/>
          <p:cNvSpPr txBox="1"/>
          <p:nvPr/>
        </p:nvSpPr>
        <p:spPr>
          <a:xfrm>
            <a:off x="11315700" y="6596482"/>
            <a:ext cx="49743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Page 14</a:t>
            </a:r>
            <a:endParaRPr lang="en-US" sz="900" dirty="0"/>
          </a:p>
        </p:txBody>
      </p:sp>
      <p:pic>
        <p:nvPicPr>
          <p:cNvPr id="57" name="Image 19" descr="preencoded.png"/>
          <p:cNvPicPr>
            <a:picLocks noChangeAspect="1"/>
          </p:cNvPicPr>
          <p:nvPr/>
        </p:nvPicPr>
        <p:blipFill>
          <a:blip r:embed="rId18"/>
          <a:srcRect t="-1" b="-1"/>
          <a:stretch/>
        </p:blipFill>
        <p:spPr>
          <a:xfrm>
            <a:off x="0" y="0"/>
            <a:ext cx="12191695" cy="914400"/>
          </a:xfrm>
          <a:prstGeom prst="rect">
            <a:avLst/>
          </a:prstGeom>
        </p:spPr>
      </p:pic>
      <p:pic>
        <p:nvPicPr>
          <p:cNvPr id="58" name="Image 20" descr="preencoded.png"/>
          <p:cNvPicPr>
            <a:picLocks noChangeAspect="1"/>
          </p:cNvPicPr>
          <p:nvPr/>
        </p:nvPicPr>
        <p:blipFill>
          <a:blip r:embed="rId19"/>
          <a:srcRect t="-2029" b="-2029"/>
          <a:stretch/>
        </p:blipFill>
        <p:spPr>
          <a:xfrm>
            <a:off x="1143000" y="304495"/>
            <a:ext cx="9144" cy="304495"/>
          </a:xfrm>
          <a:prstGeom prst="rect">
            <a:avLst/>
          </a:prstGeom>
        </p:spPr>
      </p:pic>
      <p:sp>
        <p:nvSpPr>
          <p:cNvPr id="59" name="Text 36"/>
          <p:cNvSpPr txBox="1"/>
          <p:nvPr/>
        </p:nvSpPr>
        <p:spPr>
          <a:xfrm>
            <a:off x="10523830" y="267005"/>
            <a:ext cx="12198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9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Workbook</a:t>
            </a:r>
            <a:endParaRPr lang="en-US" sz="900" dirty="0"/>
          </a:p>
        </p:txBody>
      </p:sp>
      <p:sp>
        <p:nvSpPr>
          <p:cNvPr id="60" name="Text 37"/>
          <p:cNvSpPr txBox="1"/>
          <p:nvPr/>
        </p:nvSpPr>
        <p:spPr>
          <a:xfrm>
            <a:off x="10382098" y="457200"/>
            <a:ext cx="136062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Practice Activities</a:t>
            </a:r>
            <a:endParaRPr lang="en-US" sz="1000" dirty="0"/>
          </a:p>
        </p:txBody>
      </p:sp>
      <p:sp>
        <p:nvSpPr>
          <p:cNvPr id="61" name="Shape 38"/>
          <p:cNvSpPr/>
          <p:nvPr/>
        </p:nvSpPr>
        <p:spPr>
          <a:xfrm>
            <a:off x="457200" y="267005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 39"/>
          <p:cNvSpPr txBox="1"/>
          <p:nvPr/>
        </p:nvSpPr>
        <p:spPr>
          <a:xfrm>
            <a:off x="560527" y="342900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63" name="Text 40"/>
          <p:cNvSpPr txBox="1"/>
          <p:nvPr/>
        </p:nvSpPr>
        <p:spPr>
          <a:xfrm>
            <a:off x="1304849" y="362102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761695"/>
            <a:ext cx="63249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Summary</a:t>
            </a:r>
            <a:endParaRPr lang="en-US" sz="27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1218895"/>
            <a:ext cx="62490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concepts to apply in your next difficult conversation.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609905" y="1714500"/>
            <a:ext cx="6133795" cy="838505"/>
          </a:xfrm>
          <a:prstGeom prst="roundRect">
            <a:avLst>
              <a:gd name="adj" fmla="val 991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609905" y="1714500"/>
            <a:ext cx="47549" cy="838505"/>
          </a:xfrm>
          <a:prstGeom prst="roundRect">
            <a:avLst>
              <a:gd name="adj" fmla="val 174824"/>
            </a:avLst>
          </a:prstGeom>
          <a:solidFill>
            <a:srgbClr val="1565C0"/>
          </a:solidFill>
          <a:ln w="12700">
            <a:solidFill>
              <a:srgbClr val="1565C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t="-18" b="-18"/>
          <a:stretch/>
        </p:blipFill>
        <p:spPr>
          <a:xfrm>
            <a:off x="657454" y="1714500"/>
            <a:ext cx="571500" cy="838505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8446" y="2018995"/>
            <a:ext cx="228600" cy="2286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419149" y="1809598"/>
            <a:ext cx="52486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the Indirect Strategy</a:t>
            </a:r>
            <a:endParaRPr lang="en-US" sz="1300" dirty="0"/>
          </a:p>
        </p:txBody>
      </p:sp>
      <p:sp>
        <p:nvSpPr>
          <p:cNvPr id="11" name="Text 7"/>
          <p:cNvSpPr txBox="1"/>
          <p:nvPr/>
        </p:nvSpPr>
        <p:spPr>
          <a:xfrm>
            <a:off x="1419149" y="2076602"/>
            <a:ext cx="521025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Buffer → Reasons → Bad News → Closing. This structure prepares the reader and reduces defensiveness.</a:t>
            </a:r>
            <a:endParaRPr lang="en-US" sz="1000" dirty="0"/>
          </a:p>
        </p:txBody>
      </p:sp>
      <p:sp>
        <p:nvSpPr>
          <p:cNvPr id="12" name="Shape 8"/>
          <p:cNvSpPr/>
          <p:nvPr/>
        </p:nvSpPr>
        <p:spPr>
          <a:xfrm>
            <a:off x="609905" y="2743200"/>
            <a:ext cx="6133795" cy="838505"/>
          </a:xfrm>
          <a:prstGeom prst="roundRect">
            <a:avLst>
              <a:gd name="adj" fmla="val 991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609905" y="2743200"/>
            <a:ext cx="47549" cy="838505"/>
          </a:xfrm>
          <a:prstGeom prst="roundRect">
            <a:avLst>
              <a:gd name="adj" fmla="val 174824"/>
            </a:avLst>
          </a:prstGeom>
          <a:solidFill>
            <a:srgbClr val="C62828"/>
          </a:solidFill>
          <a:ln w="12700">
            <a:solidFill>
              <a:srgbClr val="C6282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 t="-18" b="-18"/>
          <a:stretch/>
        </p:blipFill>
        <p:spPr>
          <a:xfrm>
            <a:off x="657454" y="2743200"/>
            <a:ext cx="571500" cy="838505"/>
          </a:xfrm>
          <a:prstGeom prst="rect">
            <a:avLst/>
          </a:prstGeom>
        </p:spPr>
      </p:pic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8446" y="3047695"/>
            <a:ext cx="228600" cy="228600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419149" y="2933395"/>
            <a:ext cx="52486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Avoid the "Sandwich"</a:t>
            </a:r>
            <a:endParaRPr lang="en-US" sz="1300" dirty="0"/>
          </a:p>
        </p:txBody>
      </p:sp>
      <p:sp>
        <p:nvSpPr>
          <p:cNvPr id="17" name="Text 11"/>
          <p:cNvSpPr txBox="1"/>
          <p:nvPr/>
        </p:nvSpPr>
        <p:spPr>
          <a:xfrm>
            <a:off x="1419149" y="3200400"/>
            <a:ext cx="58201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Replace insincere compliments with a genuine buffer and clear, objective reasons.</a:t>
            </a:r>
            <a:endParaRPr lang="en-US" sz="1000" dirty="0"/>
          </a:p>
        </p:txBody>
      </p:sp>
      <p:sp>
        <p:nvSpPr>
          <p:cNvPr id="18" name="Shape 12"/>
          <p:cNvSpPr/>
          <p:nvPr/>
        </p:nvSpPr>
        <p:spPr>
          <a:xfrm>
            <a:off x="609905" y="3771900"/>
            <a:ext cx="6133795" cy="838505"/>
          </a:xfrm>
          <a:prstGeom prst="roundRect">
            <a:avLst>
              <a:gd name="adj" fmla="val 991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3"/>
          <p:cNvSpPr/>
          <p:nvPr/>
        </p:nvSpPr>
        <p:spPr>
          <a:xfrm>
            <a:off x="609905" y="3771900"/>
            <a:ext cx="47549" cy="838505"/>
          </a:xfrm>
          <a:prstGeom prst="roundRect">
            <a:avLst>
              <a:gd name="adj" fmla="val 174824"/>
            </a:avLst>
          </a:prstGeom>
          <a:solidFill>
            <a:srgbClr val="2E7D32"/>
          </a:solidFill>
          <a:ln w="12700">
            <a:solidFill>
              <a:srgbClr val="2E7D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rcRect t="-18" b="-18"/>
          <a:stretch/>
        </p:blipFill>
        <p:spPr>
          <a:xfrm>
            <a:off x="657454" y="3771900"/>
            <a:ext cx="571500" cy="838505"/>
          </a:xfrm>
          <a:prstGeom prst="rect">
            <a:avLst/>
          </a:prstGeom>
        </p:spPr>
      </p:pic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8446" y="4076395"/>
            <a:ext cx="228600" cy="228600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1419149" y="3962095"/>
            <a:ext cx="52486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Validate Complaints</a:t>
            </a:r>
            <a:endParaRPr lang="en-US" sz="1300" dirty="0"/>
          </a:p>
        </p:txBody>
      </p:sp>
      <p:sp>
        <p:nvSpPr>
          <p:cNvPr id="23" name="Text 15"/>
          <p:cNvSpPr txBox="1"/>
          <p:nvPr/>
        </p:nvSpPr>
        <p:spPr>
          <a:xfrm>
            <a:off x="1419149" y="4229100"/>
            <a:ext cx="58201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Acknowledge feelings, avoid excuses, and pivot quickly to solutions and next steps.</a:t>
            </a:r>
            <a:endParaRPr lang="en-US" sz="1000" dirty="0"/>
          </a:p>
        </p:txBody>
      </p:sp>
      <p:sp>
        <p:nvSpPr>
          <p:cNvPr id="24" name="Shape 16"/>
          <p:cNvSpPr/>
          <p:nvPr/>
        </p:nvSpPr>
        <p:spPr>
          <a:xfrm>
            <a:off x="609905" y="4800600"/>
            <a:ext cx="6133795" cy="838505"/>
          </a:xfrm>
          <a:prstGeom prst="roundRect">
            <a:avLst>
              <a:gd name="adj" fmla="val 991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17"/>
          <p:cNvSpPr/>
          <p:nvPr/>
        </p:nvSpPr>
        <p:spPr>
          <a:xfrm>
            <a:off x="609905" y="4800600"/>
            <a:ext cx="47549" cy="838505"/>
          </a:xfrm>
          <a:prstGeom prst="roundRect">
            <a:avLst>
              <a:gd name="adj" fmla="val 174824"/>
            </a:avLst>
          </a:prstGeom>
          <a:solidFill>
            <a:srgbClr val="EF6C00"/>
          </a:solidFill>
          <a:ln w="12700">
            <a:solidFill>
              <a:srgbClr val="EF6C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rcRect t="-18" b="-18"/>
          <a:stretch/>
        </p:blipFill>
        <p:spPr>
          <a:xfrm>
            <a:off x="657454" y="4800600"/>
            <a:ext cx="571500" cy="838505"/>
          </a:xfrm>
          <a:prstGeom prst="rect">
            <a:avLst/>
          </a:prstGeom>
        </p:spPr>
      </p:pic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10"/>
          <a:srcRect l="-80" r="-80"/>
          <a:stretch/>
        </p:blipFill>
        <p:spPr>
          <a:xfrm>
            <a:off x="800100" y="5105095"/>
            <a:ext cx="286207" cy="228600"/>
          </a:xfrm>
          <a:prstGeom prst="rect">
            <a:avLst/>
          </a:prstGeom>
        </p:spPr>
      </p:pic>
      <p:sp>
        <p:nvSpPr>
          <p:cNvPr id="28" name="Text 18"/>
          <p:cNvSpPr txBox="1"/>
          <p:nvPr/>
        </p:nvSpPr>
        <p:spPr>
          <a:xfrm>
            <a:off x="1419149" y="4895698"/>
            <a:ext cx="52486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Watch Your Words</a:t>
            </a:r>
            <a:endParaRPr lang="en-US" sz="1300" dirty="0"/>
          </a:p>
        </p:txBody>
      </p:sp>
      <p:sp>
        <p:nvSpPr>
          <p:cNvPr id="29" name="Text 19"/>
          <p:cNvSpPr txBox="1"/>
          <p:nvPr/>
        </p:nvSpPr>
        <p:spPr>
          <a:xfrm>
            <a:off x="1419149" y="5162702"/>
            <a:ext cx="521025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Swap escalating language ("You always", "Calm down") for neutral, problem-solving phrases.</a:t>
            </a:r>
            <a:endParaRPr lang="en-US" sz="1000" dirty="0"/>
          </a:p>
        </p:txBody>
      </p:sp>
      <p:sp>
        <p:nvSpPr>
          <p:cNvPr id="30" name="Shape 20"/>
          <p:cNvSpPr/>
          <p:nvPr/>
        </p:nvSpPr>
        <p:spPr>
          <a:xfrm>
            <a:off x="609905" y="5829300"/>
            <a:ext cx="6133795" cy="838505"/>
          </a:xfrm>
          <a:prstGeom prst="roundRect">
            <a:avLst>
              <a:gd name="adj" fmla="val 991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1"/>
          <p:cNvSpPr/>
          <p:nvPr/>
        </p:nvSpPr>
        <p:spPr>
          <a:xfrm>
            <a:off x="609905" y="5829300"/>
            <a:ext cx="47549" cy="838505"/>
          </a:xfrm>
          <a:prstGeom prst="roundRect">
            <a:avLst>
              <a:gd name="adj" fmla="val 174824"/>
            </a:avLst>
          </a:prstGeom>
          <a:solidFill>
            <a:srgbClr val="7B1FA2"/>
          </a:solidFill>
          <a:ln w="12700">
            <a:solidFill>
              <a:srgbClr val="7B1FA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8" descr="preencoded.png"/>
          <p:cNvPicPr>
            <a:picLocks noChangeAspect="1"/>
          </p:cNvPicPr>
          <p:nvPr/>
        </p:nvPicPr>
        <p:blipFill>
          <a:blip r:embed="rId11"/>
          <a:srcRect t="-18" b="-18"/>
          <a:stretch/>
        </p:blipFill>
        <p:spPr>
          <a:xfrm>
            <a:off x="657454" y="5829300"/>
            <a:ext cx="571500" cy="838505"/>
          </a:xfrm>
          <a:prstGeom prst="rect">
            <a:avLst/>
          </a:prstGeom>
        </p:spPr>
      </p:pic>
      <p:pic>
        <p:nvPicPr>
          <p:cNvPr id="33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28446" y="6133795"/>
            <a:ext cx="228600" cy="228600"/>
          </a:xfrm>
          <a:prstGeom prst="rect">
            <a:avLst/>
          </a:prstGeom>
        </p:spPr>
      </p:pic>
      <p:sp>
        <p:nvSpPr>
          <p:cNvPr id="34" name="Text 22"/>
          <p:cNvSpPr txBox="1"/>
          <p:nvPr/>
        </p:nvSpPr>
        <p:spPr>
          <a:xfrm>
            <a:off x="1419149" y="5924398"/>
            <a:ext cx="52486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Practice Builds Confidence</a:t>
            </a:r>
            <a:endParaRPr lang="en-US" sz="1300" dirty="0"/>
          </a:p>
        </p:txBody>
      </p:sp>
      <p:sp>
        <p:nvSpPr>
          <p:cNvPr id="35" name="Text 23"/>
          <p:cNvSpPr txBox="1"/>
          <p:nvPr/>
        </p:nvSpPr>
        <p:spPr>
          <a:xfrm>
            <a:off x="1419149" y="6191402"/>
            <a:ext cx="521025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Rehearsing difficult messages beforehand ensures tone consistency and professionalism.</a:t>
            </a:r>
            <a:endParaRPr lang="en-US" sz="1000" dirty="0"/>
          </a:p>
        </p:txBody>
      </p:sp>
      <p:pic>
        <p:nvPicPr>
          <p:cNvPr id="36" name="Image 10" descr="preencoded.png"/>
          <p:cNvPicPr>
            <a:picLocks noChangeAspect="1"/>
          </p:cNvPicPr>
          <p:nvPr/>
        </p:nvPicPr>
        <p:blipFill>
          <a:blip r:embed="rId13"/>
          <a:srcRect l="-6" r="-6"/>
          <a:stretch/>
        </p:blipFill>
        <p:spPr>
          <a:xfrm>
            <a:off x="7200900" y="761695"/>
            <a:ext cx="4381805" cy="5905195"/>
          </a:xfrm>
          <a:prstGeom prst="rect">
            <a:avLst/>
          </a:prstGeom>
        </p:spPr>
      </p:pic>
      <p:sp>
        <p:nvSpPr>
          <p:cNvPr id="37" name="Shape 24"/>
          <p:cNvSpPr/>
          <p:nvPr/>
        </p:nvSpPr>
        <p:spPr>
          <a:xfrm>
            <a:off x="8820302" y="1580998"/>
            <a:ext cx="1143000" cy="1143000"/>
          </a:xfrm>
          <a:prstGeom prst="ellipse">
            <a:avLst/>
          </a:prstGeom>
          <a:solidFill>
            <a:srgbClr val="DBEAFE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25"/>
          <p:cNvSpPr txBox="1"/>
          <p:nvPr/>
        </p:nvSpPr>
        <p:spPr>
          <a:xfrm>
            <a:off x="8290865" y="3029407"/>
            <a:ext cx="220461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Ready to Apply?</a:t>
            </a:r>
            <a:endParaRPr lang="en-US" sz="1800" dirty="0"/>
          </a:p>
        </p:txBody>
      </p:sp>
      <p:sp>
        <p:nvSpPr>
          <p:cNvPr id="39" name="Text 26"/>
          <p:cNvSpPr txBox="1"/>
          <p:nvPr/>
        </p:nvSpPr>
        <p:spPr>
          <a:xfrm>
            <a:off x="7477049" y="3486607"/>
            <a:ext cx="3829507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"The goal of professional communication is not just to deliver the message, but to preserve the relationship for the future."</a:t>
            </a:r>
            <a:endParaRPr lang="en-US" sz="1200" dirty="0"/>
          </a:p>
        </p:txBody>
      </p:sp>
      <p:pic>
        <p:nvPicPr>
          <p:cNvPr id="40" name="Image 11" descr="preencoded.png"/>
          <p:cNvPicPr>
            <a:picLocks noChangeAspect="1"/>
          </p:cNvPicPr>
          <p:nvPr/>
        </p:nvPicPr>
        <p:blipFill>
          <a:blip r:embed="rId14"/>
          <a:srcRect t="-19" b="-19"/>
          <a:stretch/>
        </p:blipFill>
        <p:spPr>
          <a:xfrm>
            <a:off x="7515454" y="4533595"/>
            <a:ext cx="3752698" cy="1314907"/>
          </a:xfrm>
          <a:prstGeom prst="rect">
            <a:avLst/>
          </a:prstGeom>
        </p:spPr>
      </p:pic>
      <p:sp>
        <p:nvSpPr>
          <p:cNvPr id="41" name="Text 27"/>
          <p:cNvSpPr txBox="1"/>
          <p:nvPr/>
        </p:nvSpPr>
        <p:spPr>
          <a:xfrm>
            <a:off x="7753198" y="4772254"/>
            <a:ext cx="33915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Next Action</a:t>
            </a:r>
            <a:endParaRPr lang="en-US" sz="900" dirty="0"/>
          </a:p>
        </p:txBody>
      </p:sp>
      <p:pic>
        <p:nvPicPr>
          <p:cNvPr id="42" name="Image 12" descr="preencoded.png"/>
          <p:cNvPicPr>
            <a:picLocks noChangeAspect="1"/>
          </p:cNvPicPr>
          <p:nvPr/>
        </p:nvPicPr>
        <p:blipFill>
          <a:blip r:embed="rId15"/>
          <a:srcRect t="-43" b="-43"/>
          <a:stretch/>
        </p:blipFill>
        <p:spPr>
          <a:xfrm>
            <a:off x="7753198" y="5076749"/>
            <a:ext cx="133502" cy="152705"/>
          </a:xfrm>
          <a:prstGeom prst="rect">
            <a:avLst/>
          </a:prstGeom>
        </p:spPr>
      </p:pic>
      <p:sp>
        <p:nvSpPr>
          <p:cNvPr id="43" name="Text 28"/>
          <p:cNvSpPr txBox="1"/>
          <p:nvPr/>
        </p:nvSpPr>
        <p:spPr>
          <a:xfrm>
            <a:off x="8001000" y="5038344"/>
            <a:ext cx="310530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Review your last "bad news" email. Could you have used the Indirect Strategy to soften the blow?</a:t>
            </a:r>
            <a:endParaRPr lang="en-US" sz="1000" dirty="0"/>
          </a:p>
        </p:txBody>
      </p:sp>
      <p:pic>
        <p:nvPicPr>
          <p:cNvPr id="48" name="Image 13" descr="preencoded.png"/>
          <p:cNvPicPr>
            <a:picLocks noChangeAspect="1"/>
          </p:cNvPicPr>
          <p:nvPr/>
        </p:nvPicPr>
        <p:blipFill>
          <a:blip r:embed="rId16"/>
          <a:srcRect t="-41" b="-41"/>
          <a:stretch/>
        </p:blipFill>
        <p:spPr>
          <a:xfrm>
            <a:off x="0" y="0"/>
            <a:ext cx="12191695" cy="381305"/>
          </a:xfrm>
          <a:prstGeom prst="rect">
            <a:avLst/>
          </a:prstGeom>
        </p:spPr>
      </p:pic>
      <p:pic>
        <p:nvPicPr>
          <p:cNvPr id="49" name="Image 14" descr="preencoded.png"/>
          <p:cNvPicPr>
            <a:picLocks noChangeAspect="1"/>
          </p:cNvPicPr>
          <p:nvPr/>
        </p:nvPicPr>
        <p:blipFill>
          <a:blip r:embed="rId17"/>
          <a:srcRect t="-2029" b="-2029"/>
          <a:stretch/>
        </p:blipFill>
        <p:spPr>
          <a:xfrm>
            <a:off x="1143000" y="38405"/>
            <a:ext cx="9144" cy="304495"/>
          </a:xfrm>
          <a:prstGeom prst="rect">
            <a:avLst/>
          </a:prstGeom>
        </p:spPr>
      </p:pic>
      <p:sp>
        <p:nvSpPr>
          <p:cNvPr id="50" name="Text 33"/>
          <p:cNvSpPr txBox="1"/>
          <p:nvPr/>
        </p:nvSpPr>
        <p:spPr>
          <a:xfrm>
            <a:off x="10684764" y="0"/>
            <a:ext cx="10579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9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Summary</a:t>
            </a:r>
            <a:endParaRPr lang="en-US" sz="900" dirty="0"/>
          </a:p>
        </p:txBody>
      </p:sp>
      <p:sp>
        <p:nvSpPr>
          <p:cNvPr id="51" name="Text 34"/>
          <p:cNvSpPr txBox="1"/>
          <p:nvPr/>
        </p:nvSpPr>
        <p:spPr>
          <a:xfrm>
            <a:off x="10628071" y="190195"/>
            <a:ext cx="11146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Takeaways</a:t>
            </a:r>
            <a:endParaRPr lang="en-US" sz="1000" dirty="0"/>
          </a:p>
        </p:txBody>
      </p:sp>
      <p:sp>
        <p:nvSpPr>
          <p:cNvPr id="52" name="Shape 35"/>
          <p:cNvSpPr/>
          <p:nvPr/>
        </p:nvSpPr>
        <p:spPr>
          <a:xfrm>
            <a:off x="457200" y="0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36"/>
          <p:cNvSpPr txBox="1"/>
          <p:nvPr/>
        </p:nvSpPr>
        <p:spPr>
          <a:xfrm>
            <a:off x="560527" y="75895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54" name="Text 37"/>
          <p:cNvSpPr txBox="1"/>
          <p:nvPr/>
        </p:nvSpPr>
        <p:spPr>
          <a:xfrm>
            <a:off x="1304849" y="95098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  <p:pic>
        <p:nvPicPr>
          <p:cNvPr id="55" name="Image 15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820302" y="1580998"/>
            <a:ext cx="1143000" cy="1143000"/>
          </a:xfrm>
          <a:prstGeom prst="rect">
            <a:avLst/>
          </a:prstGeom>
        </p:spPr>
      </p:pic>
      <p:pic>
        <p:nvPicPr>
          <p:cNvPr id="56" name="Image 16" descr="preencoded.png"/>
          <p:cNvPicPr>
            <a:picLocks noChangeAspect="1"/>
          </p:cNvPicPr>
          <p:nvPr/>
        </p:nvPicPr>
        <p:blipFill>
          <a:blip r:embed="rId19"/>
          <a:srcRect t="-54" b="-54"/>
          <a:stretch/>
        </p:blipFill>
        <p:spPr>
          <a:xfrm>
            <a:off x="9124798" y="1848002"/>
            <a:ext cx="533095" cy="609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886054"/>
            <a:ext cx="1114654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3498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Introduction</a:t>
            </a:r>
            <a:endParaRPr lang="en-US" sz="9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1143000"/>
            <a:ext cx="61347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Overview</a:t>
            </a:r>
            <a:endParaRPr lang="en-US" sz="36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1904695"/>
            <a:ext cx="6020410" cy="12390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module teaches one of the most valuable workplace skills: delivering bad news without burning bridges. You will learn strategies to handle difficult conversations with professionalism and empathy.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609905" y="3524098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4205" y="3638398"/>
            <a:ext cx="152705" cy="152705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1181405" y="3524098"/>
            <a:ext cx="5486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Master the art of "No"</a:t>
            </a:r>
            <a:endParaRPr lang="en-US" sz="1300" dirty="0"/>
          </a:p>
        </p:txBody>
      </p:sp>
      <p:sp>
        <p:nvSpPr>
          <p:cNvPr id="10" name="Text 7"/>
          <p:cNvSpPr txBox="1"/>
          <p:nvPr/>
        </p:nvSpPr>
        <p:spPr>
          <a:xfrm>
            <a:off x="1181405" y="3829507"/>
            <a:ext cx="5448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Communicate refusal and disappointment professionally without being abrasive.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609905" y="4515307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t="-180" b="-180"/>
          <a:stretch/>
        </p:blipFill>
        <p:spPr>
          <a:xfrm>
            <a:off x="705002" y="4629607"/>
            <a:ext cx="190195" cy="152705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1181405" y="4515307"/>
            <a:ext cx="50584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Protect Relationships</a:t>
            </a:r>
            <a:endParaRPr lang="en-US" sz="1300" dirty="0"/>
          </a:p>
        </p:txBody>
      </p:sp>
      <p:sp>
        <p:nvSpPr>
          <p:cNvPr id="14" name="Text 10"/>
          <p:cNvSpPr txBox="1"/>
          <p:nvPr/>
        </p:nvSpPr>
        <p:spPr>
          <a:xfrm>
            <a:off x="1181405" y="4819802"/>
            <a:ext cx="56299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credibility and goodwill even when delivering negative news.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609905" y="5277002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 t="-180" b="-180"/>
          <a:stretch/>
        </p:blipFill>
        <p:spPr>
          <a:xfrm>
            <a:off x="705002" y="5391302"/>
            <a:ext cx="190195" cy="152705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1181405" y="5277002"/>
            <a:ext cx="54489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Professional Responses</a:t>
            </a:r>
            <a:endParaRPr lang="en-US" sz="1300" dirty="0"/>
          </a:p>
        </p:txBody>
      </p:sp>
      <p:sp>
        <p:nvSpPr>
          <p:cNvPr id="18" name="Text 13"/>
          <p:cNvSpPr txBox="1"/>
          <p:nvPr/>
        </p:nvSpPr>
        <p:spPr>
          <a:xfrm>
            <a:off x="1181405" y="5581498"/>
            <a:ext cx="60204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Respond to complaints with empathy and clear, solution-focused language.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609905" y="6038698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rcRect t="-180" b="-180"/>
          <a:stretch/>
        </p:blipFill>
        <p:spPr>
          <a:xfrm>
            <a:off x="705002" y="6152998"/>
            <a:ext cx="190195" cy="152705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1181405" y="6038698"/>
            <a:ext cx="44010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De-escalate Conflict</a:t>
            </a:r>
            <a:endParaRPr lang="en-US" sz="1300" dirty="0"/>
          </a:p>
        </p:txBody>
      </p:sp>
      <p:sp>
        <p:nvSpPr>
          <p:cNvPr id="22" name="Text 16"/>
          <p:cNvSpPr txBox="1"/>
          <p:nvPr/>
        </p:nvSpPr>
        <p:spPr>
          <a:xfrm>
            <a:off x="1181405" y="6344107"/>
            <a:ext cx="49725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 tension using calm, neutral, and diplomatic wording.</a:t>
            </a:r>
            <a:endParaRPr lang="en-US" sz="1200" dirty="0"/>
          </a:p>
        </p:txBody>
      </p:sp>
      <p:sp>
        <p:nvSpPr>
          <p:cNvPr id="23" name="Shape 17"/>
          <p:cNvSpPr/>
          <p:nvPr/>
        </p:nvSpPr>
        <p:spPr>
          <a:xfrm>
            <a:off x="7467905" y="838505"/>
            <a:ext cx="3657600" cy="5734202"/>
          </a:xfrm>
          <a:prstGeom prst="roundRect">
            <a:avLst>
              <a:gd name="adj" fmla="val 25000"/>
            </a:avLst>
          </a:prstGeom>
          <a:solidFill>
            <a:srgbClr val="EFF6FF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>
            <a:alphaModFix amt="20000"/>
          </a:blip>
          <a:srcRect/>
          <a:stretch/>
        </p:blipFill>
        <p:spPr>
          <a:xfrm>
            <a:off x="10820095" y="5810098"/>
            <a:ext cx="800100" cy="914400"/>
          </a:xfrm>
          <a:prstGeom prst="rect">
            <a:avLst/>
          </a:prstGeom>
        </p:spPr>
      </p:pic>
      <p:sp>
        <p:nvSpPr>
          <p:cNvPr id="28" name="Shape 21"/>
          <p:cNvSpPr/>
          <p:nvPr/>
        </p:nvSpPr>
        <p:spPr>
          <a:xfrm>
            <a:off x="0" y="0"/>
            <a:ext cx="12191695" cy="381305"/>
          </a:xfrm>
          <a:prstGeom prst="rect">
            <a:avLst/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8"/>
          <a:srcRect t="-2029" b="-2029"/>
          <a:stretch/>
        </p:blipFill>
        <p:spPr>
          <a:xfrm>
            <a:off x="1143000" y="38405"/>
            <a:ext cx="9144" cy="304495"/>
          </a:xfrm>
          <a:prstGeom prst="rect">
            <a:avLst/>
          </a:prstGeom>
        </p:spPr>
      </p:pic>
      <p:sp>
        <p:nvSpPr>
          <p:cNvPr id="30" name="Shape 22"/>
          <p:cNvSpPr/>
          <p:nvPr/>
        </p:nvSpPr>
        <p:spPr>
          <a:xfrm>
            <a:off x="457200" y="0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3"/>
          <p:cNvSpPr txBox="1"/>
          <p:nvPr/>
        </p:nvSpPr>
        <p:spPr>
          <a:xfrm>
            <a:off x="560527" y="75895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32" name="Text 24"/>
          <p:cNvSpPr txBox="1"/>
          <p:nvPr/>
        </p:nvSpPr>
        <p:spPr>
          <a:xfrm>
            <a:off x="1304849" y="95098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  <p:sp>
        <p:nvSpPr>
          <p:cNvPr id="33" name="Shape 25"/>
          <p:cNvSpPr/>
          <p:nvPr/>
        </p:nvSpPr>
        <p:spPr>
          <a:xfrm>
            <a:off x="11354105" y="152705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26"/>
          <p:cNvSpPr/>
          <p:nvPr/>
        </p:nvSpPr>
        <p:spPr>
          <a:xfrm>
            <a:off x="11505895" y="152705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27"/>
          <p:cNvSpPr/>
          <p:nvPr/>
        </p:nvSpPr>
        <p:spPr>
          <a:xfrm>
            <a:off x="11658600" y="152705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010705" y="2333549"/>
            <a:ext cx="4572000" cy="2743200"/>
          </a:xfrm>
          <a:prstGeom prst="rect">
            <a:avLst/>
          </a:prstGeom>
        </p:spPr>
      </p:pic>
      <p:sp>
        <p:nvSpPr>
          <p:cNvPr id="37" name="Text 28"/>
          <p:cNvSpPr txBox="1"/>
          <p:nvPr/>
        </p:nvSpPr>
        <p:spPr>
          <a:xfrm>
            <a:off x="7295998" y="3781044"/>
            <a:ext cx="40389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Communication Goals</a:t>
            </a:r>
            <a:endParaRPr lang="en-US" sz="1500" dirty="0"/>
          </a:p>
        </p:txBody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10"/>
          <a:srcRect t="-375" b="-375"/>
          <a:stretch/>
        </p:blipFill>
        <p:spPr>
          <a:xfrm>
            <a:off x="9010498" y="4123944"/>
            <a:ext cx="609905" cy="38405"/>
          </a:xfrm>
          <a:prstGeom prst="rect">
            <a:avLst/>
          </a:prstGeom>
        </p:spPr>
      </p:pic>
      <p:sp>
        <p:nvSpPr>
          <p:cNvPr id="39" name="Text 29"/>
          <p:cNvSpPr txBox="1"/>
          <p:nvPr/>
        </p:nvSpPr>
        <p:spPr>
          <a:xfrm>
            <a:off x="7315200" y="4315054"/>
            <a:ext cx="4000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"The goal is not just to deliver the message, but to preserve the relationship."</a:t>
            </a:r>
            <a:endParaRPr lang="en-US" sz="1200" dirty="0"/>
          </a:p>
        </p:txBody>
      </p:sp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11">
            <a:alphaModFix amt="90000"/>
          </a:blip>
          <a:srcRect/>
          <a:stretch/>
        </p:blipFill>
        <p:spPr>
          <a:xfrm>
            <a:off x="8858707" y="263804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1006754"/>
            <a:ext cx="51480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3498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GOALS</a:t>
            </a:r>
            <a:endParaRPr lang="en-US" sz="9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1263701"/>
            <a:ext cx="61347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Learning Objectives</a:t>
            </a:r>
            <a:endParaRPr lang="en-US" sz="36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1949501"/>
            <a:ext cx="6020410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the end of this module, you will be equipped with the essential tools to navigate difficult professional interactions with confidence.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609905" y="2873045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4205" y="2987345"/>
            <a:ext cx="152705" cy="152705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1181405" y="2873045"/>
            <a:ext cx="5486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Structure Negative Messages</a:t>
            </a:r>
            <a:endParaRPr lang="en-US" sz="1300" dirty="0"/>
          </a:p>
        </p:txBody>
      </p:sp>
      <p:sp>
        <p:nvSpPr>
          <p:cNvPr id="10" name="Text 7"/>
          <p:cNvSpPr txBox="1"/>
          <p:nvPr/>
        </p:nvSpPr>
        <p:spPr>
          <a:xfrm>
            <a:off x="1181405" y="3178454"/>
            <a:ext cx="54489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Write refusals and bad-news messages using appropriate structure and tone to minimize negative impact.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609905" y="3749954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4205" y="3864254"/>
            <a:ext cx="152705" cy="152705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1181405" y="3749954"/>
            <a:ext cx="5486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Handle Complaints</a:t>
            </a:r>
            <a:endParaRPr lang="en-US" sz="1300" dirty="0"/>
          </a:p>
        </p:txBody>
      </p:sp>
      <p:sp>
        <p:nvSpPr>
          <p:cNvPr id="14" name="Text 10"/>
          <p:cNvSpPr txBox="1"/>
          <p:nvPr/>
        </p:nvSpPr>
        <p:spPr>
          <a:xfrm>
            <a:off x="1181405" y="4054450"/>
            <a:ext cx="54489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Respond to complaints with professionalism and problem-solving language rather than defensiveness.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609905" y="4625950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4205" y="4740250"/>
            <a:ext cx="152705" cy="152705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1181405" y="4625950"/>
            <a:ext cx="5486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Boundaries</a:t>
            </a:r>
            <a:endParaRPr lang="en-US" sz="1300" dirty="0"/>
          </a:p>
        </p:txBody>
      </p:sp>
      <p:sp>
        <p:nvSpPr>
          <p:cNvPr id="18" name="Text 13"/>
          <p:cNvSpPr txBox="1"/>
          <p:nvPr/>
        </p:nvSpPr>
        <p:spPr>
          <a:xfrm>
            <a:off x="1181405" y="4930445"/>
            <a:ext cx="54489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Communicate boundaries and policy limits respectfully without damaging relationships.</a:t>
            </a:r>
            <a:endParaRPr lang="en-US" sz="1000" dirty="0"/>
          </a:p>
        </p:txBody>
      </p:sp>
      <p:sp>
        <p:nvSpPr>
          <p:cNvPr id="19" name="Shape 14"/>
          <p:cNvSpPr/>
          <p:nvPr/>
        </p:nvSpPr>
        <p:spPr>
          <a:xfrm>
            <a:off x="609905" y="5501945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rcRect t="-180" b="-180"/>
          <a:stretch/>
        </p:blipFill>
        <p:spPr>
          <a:xfrm>
            <a:off x="705002" y="5616245"/>
            <a:ext cx="190195" cy="152705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1181405" y="5501945"/>
            <a:ext cx="5486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 Conflict</a:t>
            </a:r>
            <a:endParaRPr lang="en-US" sz="1300" dirty="0"/>
          </a:p>
        </p:txBody>
      </p:sp>
      <p:sp>
        <p:nvSpPr>
          <p:cNvPr id="22" name="Text 16"/>
          <p:cNvSpPr txBox="1"/>
          <p:nvPr/>
        </p:nvSpPr>
        <p:spPr>
          <a:xfrm>
            <a:off x="1181405" y="5807354"/>
            <a:ext cx="54489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De-escalate tension using calm, diplomatic wording that focuses on facts and solutions.</a:t>
            </a:r>
            <a:endParaRPr lang="en-US" sz="1000" dirty="0"/>
          </a:p>
        </p:txBody>
      </p:sp>
      <p:sp>
        <p:nvSpPr>
          <p:cNvPr id="23" name="Shape 17"/>
          <p:cNvSpPr/>
          <p:nvPr/>
        </p:nvSpPr>
        <p:spPr>
          <a:xfrm>
            <a:off x="7467905" y="959206"/>
            <a:ext cx="3657600" cy="5229454"/>
          </a:xfrm>
          <a:prstGeom prst="roundRect">
            <a:avLst>
              <a:gd name="adj" fmla="val 25000"/>
            </a:avLst>
          </a:prstGeom>
          <a:solidFill>
            <a:srgbClr val="EFF6FF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>
            <a:alphaModFix amt="20000"/>
          </a:blip>
          <a:srcRect/>
          <a:stretch/>
        </p:blipFill>
        <p:spPr>
          <a:xfrm>
            <a:off x="10820095" y="5426050"/>
            <a:ext cx="800100" cy="914400"/>
          </a:xfrm>
          <a:prstGeom prst="rect">
            <a:avLst/>
          </a:prstGeom>
        </p:spPr>
      </p:pic>
      <p:sp>
        <p:nvSpPr>
          <p:cNvPr id="25" name="Shape 18"/>
          <p:cNvSpPr/>
          <p:nvPr/>
        </p:nvSpPr>
        <p:spPr>
          <a:xfrm>
            <a:off x="0" y="6569050"/>
            <a:ext cx="12191695" cy="295351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19"/>
          <p:cNvSpPr txBox="1"/>
          <p:nvPr/>
        </p:nvSpPr>
        <p:spPr>
          <a:xfrm>
            <a:off x="457200" y="6637630"/>
            <a:ext cx="20290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Business Communication Series</a:t>
            </a:r>
            <a:endParaRPr lang="en-US" sz="900" dirty="0"/>
          </a:p>
        </p:txBody>
      </p:sp>
      <p:sp>
        <p:nvSpPr>
          <p:cNvPr id="27" name="Text 20"/>
          <p:cNvSpPr txBox="1"/>
          <p:nvPr/>
        </p:nvSpPr>
        <p:spPr>
          <a:xfrm>
            <a:off x="11381537" y="6637630"/>
            <a:ext cx="4389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Page 3</a:t>
            </a:r>
            <a:endParaRPr lang="en-US" sz="900" dirty="0"/>
          </a:p>
        </p:txBody>
      </p:sp>
      <p:sp>
        <p:nvSpPr>
          <p:cNvPr id="28" name="Shape 21"/>
          <p:cNvSpPr/>
          <p:nvPr/>
        </p:nvSpPr>
        <p:spPr>
          <a:xfrm>
            <a:off x="0" y="0"/>
            <a:ext cx="12191695" cy="580644"/>
          </a:xfrm>
          <a:prstGeom prst="rect">
            <a:avLst/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8"/>
          <a:srcRect t="-2029" b="-2029"/>
          <a:stretch/>
        </p:blipFill>
        <p:spPr>
          <a:xfrm>
            <a:off x="1143000" y="136246"/>
            <a:ext cx="9144" cy="304495"/>
          </a:xfrm>
          <a:prstGeom prst="rect">
            <a:avLst/>
          </a:prstGeom>
        </p:spPr>
      </p:pic>
      <p:sp>
        <p:nvSpPr>
          <p:cNvPr id="30" name="Shape 22"/>
          <p:cNvSpPr/>
          <p:nvPr/>
        </p:nvSpPr>
        <p:spPr>
          <a:xfrm>
            <a:off x="457200" y="98755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3"/>
          <p:cNvSpPr txBox="1"/>
          <p:nvPr/>
        </p:nvSpPr>
        <p:spPr>
          <a:xfrm>
            <a:off x="560527" y="174650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32" name="Text 24"/>
          <p:cNvSpPr txBox="1"/>
          <p:nvPr/>
        </p:nvSpPr>
        <p:spPr>
          <a:xfrm>
            <a:off x="1304849" y="193853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  <p:sp>
        <p:nvSpPr>
          <p:cNvPr id="33" name="Shape 25"/>
          <p:cNvSpPr/>
          <p:nvPr/>
        </p:nvSpPr>
        <p:spPr>
          <a:xfrm>
            <a:off x="11354105" y="250546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26"/>
          <p:cNvSpPr/>
          <p:nvPr/>
        </p:nvSpPr>
        <p:spPr>
          <a:xfrm>
            <a:off x="11505895" y="250546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27"/>
          <p:cNvSpPr/>
          <p:nvPr/>
        </p:nvSpPr>
        <p:spPr>
          <a:xfrm>
            <a:off x="11658600" y="250546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010705" y="2201875"/>
            <a:ext cx="4572000" cy="2743200"/>
          </a:xfrm>
          <a:prstGeom prst="rect">
            <a:avLst/>
          </a:prstGeom>
        </p:spPr>
      </p:pic>
      <p:sp>
        <p:nvSpPr>
          <p:cNvPr id="37" name="Text 28"/>
          <p:cNvSpPr txBox="1"/>
          <p:nvPr/>
        </p:nvSpPr>
        <p:spPr>
          <a:xfrm>
            <a:off x="7295998" y="3649370"/>
            <a:ext cx="40389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Skill Acquisition</a:t>
            </a:r>
            <a:endParaRPr lang="en-US" sz="1500" dirty="0"/>
          </a:p>
        </p:txBody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10"/>
          <a:srcRect t="-375" b="-375"/>
          <a:stretch/>
        </p:blipFill>
        <p:spPr>
          <a:xfrm>
            <a:off x="9010498" y="3992270"/>
            <a:ext cx="609905" cy="38405"/>
          </a:xfrm>
          <a:prstGeom prst="rect">
            <a:avLst/>
          </a:prstGeom>
        </p:spPr>
      </p:pic>
      <p:sp>
        <p:nvSpPr>
          <p:cNvPr id="39" name="Text 29"/>
          <p:cNvSpPr txBox="1"/>
          <p:nvPr/>
        </p:nvSpPr>
        <p:spPr>
          <a:xfrm>
            <a:off x="7315200" y="4183380"/>
            <a:ext cx="4000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"Transforming difficult conversations into professional opportunities."</a:t>
            </a:r>
            <a:endParaRPr lang="en-US" sz="1200" dirty="0"/>
          </a:p>
        </p:txBody>
      </p:sp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11">
            <a:alphaModFix amt="90000"/>
          </a:blip>
          <a:srcRect/>
          <a:stretch/>
        </p:blipFill>
        <p:spPr>
          <a:xfrm>
            <a:off x="8858707" y="250637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1343254"/>
            <a:ext cx="19623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3498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Communication Strategy</a:t>
            </a:r>
            <a:endParaRPr lang="en-US" sz="9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1638605"/>
            <a:ext cx="6072530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Indirect Strategy: Why &amp; When</a:t>
            </a:r>
            <a:endParaRPr lang="en-US" sz="27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2628900"/>
            <a:ext cx="6020410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When delivering bad news, starting directly can feel abrupt and harsh. The Indirect Strategy prepares the recipient psychologically, softening the impact of the negative information.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09905" y="3769157"/>
            <a:ext cx="457200" cy="457200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3407" y="3902659"/>
            <a:ext cx="190195" cy="190195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1295705" y="3769157"/>
            <a:ext cx="53721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Purpose: Prepare &amp; Protect</a:t>
            </a:r>
            <a:endParaRPr lang="en-US" sz="1500" dirty="0"/>
          </a:p>
        </p:txBody>
      </p:sp>
      <p:sp>
        <p:nvSpPr>
          <p:cNvPr id="10" name="Text 7"/>
          <p:cNvSpPr txBox="1"/>
          <p:nvPr/>
        </p:nvSpPr>
        <p:spPr>
          <a:xfrm>
            <a:off x="1295705" y="4074566"/>
            <a:ext cx="53346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Prepares the reader before stating the bad news to reduce immediate defensiveness and shock.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609905" y="4760366"/>
            <a:ext cx="457200" cy="457200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7182" y="4893869"/>
            <a:ext cx="142646" cy="190195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1295705" y="4760366"/>
            <a:ext cx="53721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When to Use It</a:t>
            </a:r>
            <a:endParaRPr lang="en-US" sz="1500" dirty="0"/>
          </a:p>
        </p:txBody>
      </p:sp>
      <p:sp>
        <p:nvSpPr>
          <p:cNvPr id="14" name="Text 10"/>
          <p:cNvSpPr txBox="1"/>
          <p:nvPr/>
        </p:nvSpPr>
        <p:spPr>
          <a:xfrm>
            <a:off x="1295705" y="5064862"/>
            <a:ext cx="53346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Ideal for refusals, policy changes, price increases, or emotionally sensitive topics where rapport matters.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609905" y="5750662"/>
            <a:ext cx="457200" cy="457200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8718" y="5884164"/>
            <a:ext cx="237744" cy="190195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1295705" y="5750662"/>
            <a:ext cx="53721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Benefits</a:t>
            </a:r>
            <a:endParaRPr lang="en-US" sz="1500" dirty="0"/>
          </a:p>
        </p:txBody>
      </p:sp>
      <p:sp>
        <p:nvSpPr>
          <p:cNvPr id="18" name="Text 13"/>
          <p:cNvSpPr txBox="1"/>
          <p:nvPr/>
        </p:nvSpPr>
        <p:spPr>
          <a:xfrm>
            <a:off x="1295705" y="6055157"/>
            <a:ext cx="53346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Builds understanding of the "why" first, preserves goodwill, and increases the likelihood of acceptance.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7772400" y="2380183"/>
            <a:ext cx="3047695" cy="3047695"/>
          </a:xfrm>
          <a:prstGeom prst="ellipse">
            <a:avLst/>
          </a:prstGeom>
          <a:solidFill>
            <a:srgbClr val="EFF6FF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>
            <a:alphaModFix amt="10000"/>
          </a:blip>
          <a:srcRect/>
          <a:stretch/>
        </p:blipFill>
        <p:spPr>
          <a:xfrm>
            <a:off x="10668305" y="5217566"/>
            <a:ext cx="1143000" cy="914400"/>
          </a:xfrm>
          <a:prstGeom prst="rect">
            <a:avLst/>
          </a:prstGeom>
        </p:spPr>
      </p:pic>
      <p:sp>
        <p:nvSpPr>
          <p:cNvPr id="24" name="Shape 18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rcRect t="-2029" b="-2029"/>
          <a:stretch/>
        </p:blipFill>
        <p:spPr>
          <a:xfrm>
            <a:off x="1143000" y="304495"/>
            <a:ext cx="9144" cy="304495"/>
          </a:xfrm>
          <a:prstGeom prst="rect">
            <a:avLst/>
          </a:prstGeom>
        </p:spPr>
      </p:pic>
      <p:sp>
        <p:nvSpPr>
          <p:cNvPr id="26" name="Shape 19"/>
          <p:cNvSpPr/>
          <p:nvPr/>
        </p:nvSpPr>
        <p:spPr>
          <a:xfrm>
            <a:off x="457200" y="267005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0"/>
          <p:cNvSpPr txBox="1"/>
          <p:nvPr/>
        </p:nvSpPr>
        <p:spPr>
          <a:xfrm>
            <a:off x="560527" y="342900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28" name="Text 21"/>
          <p:cNvSpPr txBox="1"/>
          <p:nvPr/>
        </p:nvSpPr>
        <p:spPr>
          <a:xfrm>
            <a:off x="1304849" y="362102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  <p:sp>
        <p:nvSpPr>
          <p:cNvPr id="29" name="Shape 22"/>
          <p:cNvSpPr/>
          <p:nvPr/>
        </p:nvSpPr>
        <p:spPr>
          <a:xfrm>
            <a:off x="11354105" y="418795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3"/>
          <p:cNvSpPr/>
          <p:nvPr/>
        </p:nvSpPr>
        <p:spPr>
          <a:xfrm>
            <a:off x="11505895" y="418795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4"/>
          <p:cNvSpPr/>
          <p:nvPr/>
        </p:nvSpPr>
        <p:spPr>
          <a:xfrm>
            <a:off x="11658600" y="418795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rcRect l="-4" r="-4"/>
          <a:stretch/>
        </p:blipFill>
        <p:spPr>
          <a:xfrm>
            <a:off x="7315200" y="2189988"/>
            <a:ext cx="4267505" cy="3429000"/>
          </a:xfrm>
          <a:prstGeom prst="rect">
            <a:avLst/>
          </a:prstGeom>
        </p:spPr>
      </p:pic>
      <p:sp>
        <p:nvSpPr>
          <p:cNvPr id="33" name="Text 25"/>
          <p:cNvSpPr txBox="1"/>
          <p:nvPr/>
        </p:nvSpPr>
        <p:spPr>
          <a:xfrm>
            <a:off x="7677302" y="3790188"/>
            <a:ext cx="35817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Strategic Approach</a:t>
            </a:r>
            <a:endParaRPr lang="en-US" sz="1500" dirty="0"/>
          </a:p>
        </p:txBody>
      </p:sp>
      <p:pic>
        <p:nvPicPr>
          <p:cNvPr id="34" name="Image 6" descr="preencoded.png"/>
          <p:cNvPicPr>
            <a:picLocks noChangeAspect="1"/>
          </p:cNvPicPr>
          <p:nvPr/>
        </p:nvPicPr>
        <p:blipFill>
          <a:blip r:embed="rId9"/>
          <a:srcRect t="-375" b="-375"/>
          <a:stretch/>
        </p:blipFill>
        <p:spPr>
          <a:xfrm>
            <a:off x="9163202" y="4170578"/>
            <a:ext cx="609905" cy="38405"/>
          </a:xfrm>
          <a:prstGeom prst="rect">
            <a:avLst/>
          </a:prstGeom>
        </p:spPr>
      </p:pic>
      <p:sp>
        <p:nvSpPr>
          <p:cNvPr id="35" name="Text 26"/>
          <p:cNvSpPr txBox="1"/>
          <p:nvPr/>
        </p:nvSpPr>
        <p:spPr>
          <a:xfrm>
            <a:off x="7696505" y="4437583"/>
            <a:ext cx="35433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"The goal isn't to hide the news, but to ensure the reasons are heard before the refusal is felt."</a:t>
            </a:r>
            <a:endParaRPr lang="en-US" sz="1300" dirty="0"/>
          </a:p>
        </p:txBody>
      </p:sp>
      <p:pic>
        <p:nvPicPr>
          <p:cNvPr id="36" name="Image 7" descr="preencoded.png"/>
          <p:cNvPicPr>
            <a:picLocks noChangeAspect="1"/>
          </p:cNvPicPr>
          <p:nvPr/>
        </p:nvPicPr>
        <p:blipFill>
          <a:blip r:embed="rId10">
            <a:alphaModFix amt="90000"/>
          </a:blip>
          <a:srcRect/>
          <a:stretch/>
        </p:blipFill>
        <p:spPr>
          <a:xfrm>
            <a:off x="9010498" y="2570378"/>
            <a:ext cx="914400" cy="914400"/>
          </a:xfrm>
          <a:prstGeom prst="rect">
            <a:avLst/>
          </a:prstGeom>
        </p:spPr>
      </p:pic>
      <p:sp>
        <p:nvSpPr>
          <p:cNvPr id="37" name="Shape 27"/>
          <p:cNvSpPr/>
          <p:nvPr/>
        </p:nvSpPr>
        <p:spPr>
          <a:xfrm>
            <a:off x="9620402" y="3180283"/>
            <a:ext cx="381305" cy="381305"/>
          </a:xfrm>
          <a:prstGeom prst="ellipse">
            <a:avLst/>
          </a:prstGeom>
          <a:solidFill>
            <a:srgbClr val="3498DB"/>
          </a:solidFill>
          <a:ln w="508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8" name="Image 8" descr="preencoded.png"/>
          <p:cNvPicPr>
            <a:picLocks noChangeAspect="1"/>
          </p:cNvPicPr>
          <p:nvPr/>
        </p:nvPicPr>
        <p:blipFill>
          <a:blip r:embed="rId11"/>
          <a:srcRect t="-1100" b="-1100"/>
          <a:stretch/>
        </p:blipFill>
        <p:spPr>
          <a:xfrm>
            <a:off x="9753905" y="3303727"/>
            <a:ext cx="114300" cy="1335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514807" y="1024128"/>
            <a:ext cx="111639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Indirect Pattern Structure</a:t>
            </a:r>
            <a:endParaRPr lang="en-US" sz="2700" dirty="0"/>
          </a:p>
        </p:txBody>
      </p:sp>
      <p:sp>
        <p:nvSpPr>
          <p:cNvPr id="5" name="Text 3"/>
          <p:cNvSpPr txBox="1"/>
          <p:nvPr/>
        </p:nvSpPr>
        <p:spPr>
          <a:xfrm>
            <a:off x="1790395" y="1558138"/>
            <a:ext cx="8610905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strategic 4-step approach designed to prepare the recipient, explain the reasoning, and maintain the relationship.</a:t>
            </a:r>
            <a:endParaRPr lang="en-US" sz="15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1707185" y="4361688"/>
            <a:ext cx="8778240" cy="3840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0452506" y="4282135"/>
            <a:ext cx="142646" cy="190195"/>
          </a:xfrm>
          <a:prstGeom prst="rect">
            <a:avLst/>
          </a:prstGeom>
          <a:noFill/>
          <a:ln w="1270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0" y="6587338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 txBox="1"/>
          <p:nvPr/>
        </p:nvSpPr>
        <p:spPr>
          <a:xfrm>
            <a:off x="457200" y="6651346"/>
            <a:ext cx="18818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5: Negative Messages</a:t>
            </a:r>
            <a:endParaRPr lang="en-US" sz="900" dirty="0"/>
          </a:p>
        </p:txBody>
      </p:sp>
      <p:sp>
        <p:nvSpPr>
          <p:cNvPr id="11" name="Text 8"/>
          <p:cNvSpPr txBox="1"/>
          <p:nvPr/>
        </p:nvSpPr>
        <p:spPr>
          <a:xfrm>
            <a:off x="11381537" y="6651346"/>
            <a:ext cx="4389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Page 5</a:t>
            </a:r>
            <a:endParaRPr lang="en-US" sz="9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t="-17" b="-17"/>
          <a:stretch/>
        </p:blipFill>
        <p:spPr>
          <a:xfrm>
            <a:off x="0" y="0"/>
            <a:ext cx="12191695" cy="643738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t="-2029" b="-2029"/>
          <a:stretch/>
        </p:blipFill>
        <p:spPr>
          <a:xfrm>
            <a:off x="1143000" y="169164"/>
            <a:ext cx="9144" cy="304495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9947758" y="131674"/>
            <a:ext cx="17913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9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Topic</a:t>
            </a:r>
            <a:endParaRPr lang="en-US" sz="900" dirty="0"/>
          </a:p>
        </p:txBody>
      </p:sp>
      <p:sp>
        <p:nvSpPr>
          <p:cNvPr id="15" name="Text 10"/>
          <p:cNvSpPr txBox="1"/>
          <p:nvPr/>
        </p:nvSpPr>
        <p:spPr>
          <a:xfrm>
            <a:off x="9698126" y="321869"/>
            <a:ext cx="204094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Indirect Strategy Structure</a:t>
            </a:r>
            <a:endParaRPr lang="en-US" sz="1000" dirty="0"/>
          </a:p>
        </p:txBody>
      </p:sp>
      <p:sp>
        <p:nvSpPr>
          <p:cNvPr id="16" name="Shape 11"/>
          <p:cNvSpPr/>
          <p:nvPr/>
        </p:nvSpPr>
        <p:spPr>
          <a:xfrm>
            <a:off x="457200" y="131674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2"/>
          <p:cNvSpPr txBox="1"/>
          <p:nvPr/>
        </p:nvSpPr>
        <p:spPr>
          <a:xfrm>
            <a:off x="560527" y="207569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18" name="Text 13"/>
          <p:cNvSpPr txBox="1"/>
          <p:nvPr/>
        </p:nvSpPr>
        <p:spPr>
          <a:xfrm>
            <a:off x="1304849" y="226771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rcRect l="-14" r="-14"/>
          <a:stretch/>
        </p:blipFill>
        <p:spPr>
          <a:xfrm>
            <a:off x="609905" y="2852928"/>
            <a:ext cx="2572207" cy="3047695"/>
          </a:xfrm>
          <a:prstGeom prst="rect">
            <a:avLst/>
          </a:prstGeom>
        </p:spPr>
      </p:pic>
      <p:sp>
        <p:nvSpPr>
          <p:cNvPr id="20" name="Text 14"/>
          <p:cNvSpPr txBox="1"/>
          <p:nvPr/>
        </p:nvSpPr>
        <p:spPr>
          <a:xfrm>
            <a:off x="1529791" y="3995928"/>
            <a:ext cx="7342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Buffer</a:t>
            </a:r>
            <a:endParaRPr lang="en-US" sz="150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1666951" y="4377233"/>
            <a:ext cx="457200" cy="38405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800100" y="4567428"/>
            <a:ext cx="2190902" cy="1086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neutral, appreciative, or positive opening statement that establishes common ground without revealing the bad news immediately.</a:t>
            </a:r>
            <a:endParaRPr lang="en-US" sz="10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rcRect t="-24" b="-24"/>
          <a:stretch/>
        </p:blipFill>
        <p:spPr>
          <a:xfrm>
            <a:off x="1657807" y="3367735"/>
            <a:ext cx="476402" cy="381305"/>
          </a:xfrm>
          <a:prstGeom prst="rect">
            <a:avLst/>
          </a:prstGeom>
        </p:spPr>
      </p:pic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7807" y="2701138"/>
            <a:ext cx="476402" cy="476402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1657807" y="2701138"/>
            <a:ext cx="476402" cy="476402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200" dirty="0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10"/>
          <a:srcRect l="-14" r="-14"/>
          <a:stretch/>
        </p:blipFill>
        <p:spPr>
          <a:xfrm>
            <a:off x="3409798" y="2852928"/>
            <a:ext cx="2572207" cy="3047695"/>
          </a:xfrm>
          <a:prstGeom prst="rect">
            <a:avLst/>
          </a:prstGeom>
        </p:spPr>
      </p:pic>
      <p:sp>
        <p:nvSpPr>
          <p:cNvPr id="27" name="Text 17"/>
          <p:cNvSpPr txBox="1"/>
          <p:nvPr/>
        </p:nvSpPr>
        <p:spPr>
          <a:xfrm>
            <a:off x="4240987" y="3995928"/>
            <a:ext cx="914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Reasons</a:t>
            </a:r>
            <a:endParaRPr lang="en-US" sz="1500" dirty="0"/>
          </a:p>
        </p:txBody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11"/>
          <a:srcRect t="-400" b="-400"/>
          <a:stretch/>
        </p:blipFill>
        <p:spPr>
          <a:xfrm>
            <a:off x="4466844" y="4377233"/>
            <a:ext cx="457200" cy="38405"/>
          </a:xfrm>
          <a:prstGeom prst="rect">
            <a:avLst/>
          </a:prstGeom>
        </p:spPr>
      </p:pic>
      <p:sp>
        <p:nvSpPr>
          <p:cNvPr id="29" name="Text 18"/>
          <p:cNvSpPr txBox="1"/>
          <p:nvPr/>
        </p:nvSpPr>
        <p:spPr>
          <a:xfrm>
            <a:off x="3600907" y="4567428"/>
            <a:ext cx="2190902" cy="8668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Clear, objective explanation for the decision. By presenting valid reasons first, the reader is more likely to accept the outcome.</a:t>
            </a:r>
            <a:endParaRPr lang="en-US" sz="1000" dirty="0"/>
          </a:p>
        </p:txBody>
      </p:sp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505249" y="3367735"/>
            <a:ext cx="381305" cy="381305"/>
          </a:xfrm>
          <a:prstGeom prst="rect">
            <a:avLst/>
          </a:prstGeom>
        </p:spPr>
      </p:pic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7700" y="2701138"/>
            <a:ext cx="476402" cy="476402"/>
          </a:xfrm>
          <a:prstGeom prst="rect">
            <a:avLst/>
          </a:prstGeom>
        </p:spPr>
      </p:pic>
      <p:sp>
        <p:nvSpPr>
          <p:cNvPr id="32" name="Text 19"/>
          <p:cNvSpPr/>
          <p:nvPr/>
        </p:nvSpPr>
        <p:spPr>
          <a:xfrm>
            <a:off x="4457700" y="2701138"/>
            <a:ext cx="476402" cy="476402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200" dirty="0"/>
          </a:p>
        </p:txBody>
      </p:sp>
      <p:pic>
        <p:nvPicPr>
          <p:cNvPr id="33" name="Image 11" descr="preencoded.png"/>
          <p:cNvPicPr>
            <a:picLocks noChangeAspect="1"/>
          </p:cNvPicPr>
          <p:nvPr/>
        </p:nvPicPr>
        <p:blipFill>
          <a:blip r:embed="rId13"/>
          <a:srcRect l="-14" r="-14"/>
          <a:stretch/>
        </p:blipFill>
        <p:spPr>
          <a:xfrm>
            <a:off x="6210605" y="2852928"/>
            <a:ext cx="2572207" cy="3047695"/>
          </a:xfrm>
          <a:prstGeom prst="rect">
            <a:avLst/>
          </a:prstGeom>
        </p:spPr>
      </p:pic>
      <p:sp>
        <p:nvSpPr>
          <p:cNvPr id="34" name="Text 20"/>
          <p:cNvSpPr txBox="1"/>
          <p:nvPr/>
        </p:nvSpPr>
        <p:spPr>
          <a:xfrm>
            <a:off x="6957670" y="3995928"/>
            <a:ext cx="10771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Bad News</a:t>
            </a:r>
            <a:endParaRPr lang="en-US" sz="1500" dirty="0"/>
          </a:p>
        </p:txBody>
      </p:sp>
      <p:pic>
        <p:nvPicPr>
          <p:cNvPr id="35" name="Image 12" descr="preencoded.png"/>
          <p:cNvPicPr>
            <a:picLocks noChangeAspect="1"/>
          </p:cNvPicPr>
          <p:nvPr/>
        </p:nvPicPr>
        <p:blipFill>
          <a:blip r:embed="rId14"/>
          <a:srcRect t="-400" b="-400"/>
          <a:stretch/>
        </p:blipFill>
        <p:spPr>
          <a:xfrm>
            <a:off x="7267651" y="4377233"/>
            <a:ext cx="457200" cy="38405"/>
          </a:xfrm>
          <a:prstGeom prst="rect">
            <a:avLst/>
          </a:prstGeom>
        </p:spPr>
      </p:pic>
      <p:sp>
        <p:nvSpPr>
          <p:cNvPr id="36" name="Text 21"/>
          <p:cNvSpPr txBox="1"/>
          <p:nvPr/>
        </p:nvSpPr>
        <p:spPr>
          <a:xfrm>
            <a:off x="6400800" y="4567428"/>
            <a:ext cx="2190902" cy="8668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State the refusal or negative news clearly but gently. Avoid over-apologizing and use passive voice if needed to soften impact.</a:t>
            </a:r>
            <a:endParaRPr lang="en-US" sz="1000" dirty="0"/>
          </a:p>
        </p:txBody>
      </p:sp>
      <p:pic>
        <p:nvPicPr>
          <p:cNvPr id="37" name="Image 13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306056" y="3367735"/>
            <a:ext cx="381305" cy="381305"/>
          </a:xfrm>
          <a:prstGeom prst="rect">
            <a:avLst/>
          </a:prstGeom>
        </p:spPr>
      </p:pic>
      <p:pic>
        <p:nvPicPr>
          <p:cNvPr id="38" name="Image 1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8507" y="2701138"/>
            <a:ext cx="476402" cy="476402"/>
          </a:xfrm>
          <a:prstGeom prst="rect">
            <a:avLst/>
          </a:prstGeom>
        </p:spPr>
      </p:pic>
      <p:sp>
        <p:nvSpPr>
          <p:cNvPr id="39" name="Text 22"/>
          <p:cNvSpPr/>
          <p:nvPr/>
        </p:nvSpPr>
        <p:spPr>
          <a:xfrm>
            <a:off x="7258507" y="2701138"/>
            <a:ext cx="476402" cy="476402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200" dirty="0"/>
          </a:p>
        </p:txBody>
      </p:sp>
      <p:pic>
        <p:nvPicPr>
          <p:cNvPr id="40" name="Image 15" descr="preencoded.png"/>
          <p:cNvPicPr>
            <a:picLocks noChangeAspect="1"/>
          </p:cNvPicPr>
          <p:nvPr/>
        </p:nvPicPr>
        <p:blipFill>
          <a:blip r:embed="rId16"/>
          <a:srcRect l="-14" r="-14"/>
          <a:stretch/>
        </p:blipFill>
        <p:spPr>
          <a:xfrm>
            <a:off x="9010498" y="2852928"/>
            <a:ext cx="2572207" cy="3047695"/>
          </a:xfrm>
          <a:prstGeom prst="rect">
            <a:avLst/>
          </a:prstGeom>
        </p:spPr>
      </p:pic>
      <p:sp>
        <p:nvSpPr>
          <p:cNvPr id="41" name="Text 23"/>
          <p:cNvSpPr txBox="1"/>
          <p:nvPr/>
        </p:nvSpPr>
        <p:spPr>
          <a:xfrm>
            <a:off x="9871862" y="3995928"/>
            <a:ext cx="8577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Closing</a:t>
            </a:r>
            <a:endParaRPr lang="en-US" sz="1500" dirty="0"/>
          </a:p>
        </p:txBody>
      </p:sp>
      <p:pic>
        <p:nvPicPr>
          <p:cNvPr id="42" name="Image 16" descr="preencoded.png"/>
          <p:cNvPicPr>
            <a:picLocks noChangeAspect="1"/>
          </p:cNvPicPr>
          <p:nvPr/>
        </p:nvPicPr>
        <p:blipFill>
          <a:blip r:embed="rId17"/>
          <a:srcRect t="-400" b="-400"/>
          <a:stretch/>
        </p:blipFill>
        <p:spPr>
          <a:xfrm>
            <a:off x="10067544" y="4377233"/>
            <a:ext cx="457200" cy="38405"/>
          </a:xfrm>
          <a:prstGeom prst="rect">
            <a:avLst/>
          </a:prstGeom>
        </p:spPr>
      </p:pic>
      <p:sp>
        <p:nvSpPr>
          <p:cNvPr id="43" name="Text 24"/>
          <p:cNvSpPr txBox="1"/>
          <p:nvPr/>
        </p:nvSpPr>
        <p:spPr>
          <a:xfrm>
            <a:off x="9201607" y="4567428"/>
            <a:ext cx="2190902" cy="8668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forward-looking, positive ending. Offer alternatives, next steps, or best wishes to end on a professional, high note.</a:t>
            </a:r>
            <a:endParaRPr lang="en-US" sz="1000" dirty="0"/>
          </a:p>
        </p:txBody>
      </p:sp>
      <p:pic>
        <p:nvPicPr>
          <p:cNvPr id="44" name="Image 17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0105949" y="3367735"/>
            <a:ext cx="381305" cy="381305"/>
          </a:xfrm>
          <a:prstGeom prst="rect">
            <a:avLst/>
          </a:prstGeom>
        </p:spPr>
      </p:pic>
      <p:pic>
        <p:nvPicPr>
          <p:cNvPr id="45" name="Image 1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8400" y="2701138"/>
            <a:ext cx="476402" cy="476402"/>
          </a:xfrm>
          <a:prstGeom prst="rect">
            <a:avLst/>
          </a:prstGeom>
        </p:spPr>
      </p:pic>
      <p:sp>
        <p:nvSpPr>
          <p:cNvPr id="46" name="Text 25"/>
          <p:cNvSpPr/>
          <p:nvPr/>
        </p:nvSpPr>
        <p:spPr>
          <a:xfrm>
            <a:off x="10058400" y="2701138"/>
            <a:ext cx="476402" cy="476402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381305"/>
            <a:ext cx="6096305" cy="6782105"/>
          </a:xfrm>
          <a:prstGeom prst="rect">
            <a:avLst/>
          </a:prstGeom>
          <a:solidFill>
            <a:srgbClr val="FEF2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087161" y="381305"/>
            <a:ext cx="9144" cy="6782105"/>
          </a:xfrm>
          <a:prstGeom prst="rect">
            <a:avLst/>
          </a:prstGeom>
          <a:solidFill>
            <a:srgbClr val="FEE2E2"/>
          </a:solidFill>
          <a:ln w="12700">
            <a:solidFill>
              <a:srgbClr val="FEE2E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866851"/>
            <a:ext cx="286207" cy="286207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857707" y="838505"/>
            <a:ext cx="348112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"Sandwich" Myth</a:t>
            </a:r>
            <a:endParaRPr lang="en-US" sz="22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t="-25" b="-25"/>
          <a:stretch/>
        </p:blipFill>
        <p:spPr>
          <a:xfrm>
            <a:off x="1831543" y="1388974"/>
            <a:ext cx="2446934" cy="576072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2428646" y="1570025"/>
            <a:ext cx="149687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"Nice shirt!" (Fake)</a:t>
            </a:r>
            <a:endParaRPr lang="en-US" sz="10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t="-11" b="-11"/>
          <a:stretch/>
        </p:blipFill>
        <p:spPr>
          <a:xfrm>
            <a:off x="1817827" y="1941271"/>
            <a:ext cx="2451506" cy="804672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2404872" y="2199132"/>
            <a:ext cx="1353312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BAD NEWS</a:t>
            </a:r>
            <a:endParaRPr lang="en-US" sz="13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 t="-25" b="-25"/>
          <a:stretch/>
        </p:blipFill>
        <p:spPr>
          <a:xfrm>
            <a:off x="1807769" y="2722169"/>
            <a:ext cx="2446934" cy="576072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2397557" y="2903220"/>
            <a:ext cx="151973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"Good luck!" (Fake)</a:t>
            </a:r>
            <a:endParaRPr lang="en-US" sz="1000" dirty="0"/>
          </a:p>
        </p:txBody>
      </p:sp>
      <p:sp>
        <p:nvSpPr>
          <p:cNvPr id="14" name="Text 8"/>
          <p:cNvSpPr txBox="1"/>
          <p:nvPr/>
        </p:nvSpPr>
        <p:spPr>
          <a:xfrm>
            <a:off x="1191463" y="3504895"/>
            <a:ext cx="37078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1" dirty="0">
                <a:solidFill>
                  <a:srgbClr val="991B1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"Hiding the news confuses the message."</a:t>
            </a:r>
            <a:endParaRPr lang="en-US" sz="12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l="-4" r="-4"/>
          <a:stretch/>
        </p:blipFill>
        <p:spPr>
          <a:xfrm>
            <a:off x="457200" y="4114800"/>
            <a:ext cx="5171846" cy="2590495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724205" y="4343400"/>
            <a:ext cx="47914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DC262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Don't Do This:</a:t>
            </a:r>
            <a:endParaRPr lang="en-US" sz="1000" dirty="0"/>
          </a:p>
        </p:txBody>
      </p:sp>
      <p:sp>
        <p:nvSpPr>
          <p:cNvPr id="17" name="Text 10"/>
          <p:cNvSpPr txBox="1"/>
          <p:nvPr/>
        </p:nvSpPr>
        <p:spPr>
          <a:xfrm>
            <a:off x="1028700" y="4647895"/>
            <a:ext cx="44485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Insincere compliments:</a:t>
            </a: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Starting with praise that feels forced makes the bad news feel like a betrayal.</a:t>
            </a:r>
            <a:endParaRPr lang="en-US" sz="1200" dirty="0"/>
          </a:p>
        </p:txBody>
      </p:sp>
      <p:sp>
        <p:nvSpPr>
          <p:cNvPr id="18" name="Text 11"/>
          <p:cNvSpPr txBox="1"/>
          <p:nvPr/>
        </p:nvSpPr>
        <p:spPr>
          <a:xfrm>
            <a:off x="1028700" y="5257800"/>
            <a:ext cx="44485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Mixed signals:</a:t>
            </a: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Hiding the refusal between positives can make the reader miss the point entirely.</a:t>
            </a:r>
            <a:endParaRPr lang="en-US" sz="1200" dirty="0"/>
          </a:p>
        </p:txBody>
      </p:sp>
      <p:sp>
        <p:nvSpPr>
          <p:cNvPr id="19" name="Text 12"/>
          <p:cNvSpPr txBox="1"/>
          <p:nvPr/>
        </p:nvSpPr>
        <p:spPr>
          <a:xfrm>
            <a:off x="1028700" y="5867705"/>
            <a:ext cx="44485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Loss of trust:</a:t>
            </a: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People learn to wait for the "but" and stop trusting your compliments.</a:t>
            </a:r>
            <a:endParaRPr lang="en-US" sz="1200" dirty="0"/>
          </a:p>
        </p:txBody>
      </p:sp>
      <p:sp>
        <p:nvSpPr>
          <p:cNvPr id="20" name="Shape 13"/>
          <p:cNvSpPr/>
          <p:nvPr/>
        </p:nvSpPr>
        <p:spPr>
          <a:xfrm>
            <a:off x="6096305" y="381305"/>
            <a:ext cx="6096305" cy="6782105"/>
          </a:xfrm>
          <a:prstGeom prst="rect">
            <a:avLst/>
          </a:prstGeom>
          <a:solidFill>
            <a:srgbClr val="ECFD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53505" y="866851"/>
            <a:ext cx="286207" cy="286207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6953098" y="838505"/>
            <a:ext cx="454365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Professional Approach</a:t>
            </a:r>
            <a:endParaRPr lang="en-US" sz="2200" dirty="0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9"/>
          <a:srcRect l="-29" r="-29"/>
          <a:stretch/>
        </p:blipFill>
        <p:spPr>
          <a:xfrm>
            <a:off x="6858000" y="1429207"/>
            <a:ext cx="4572000" cy="533095"/>
          </a:xfrm>
          <a:prstGeom prst="rect">
            <a:avLst/>
          </a:prstGeom>
        </p:spPr>
      </p:pic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0705" y="1543507"/>
            <a:ext cx="304495" cy="304495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7010705" y="1543507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B82F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</a:t>
            </a:r>
            <a:endParaRPr lang="en-US" sz="1200" dirty="0"/>
          </a:p>
        </p:txBody>
      </p:sp>
      <p:sp>
        <p:nvSpPr>
          <p:cNvPr id="26" name="Text 16"/>
          <p:cNvSpPr txBox="1"/>
          <p:nvPr/>
        </p:nvSpPr>
        <p:spPr>
          <a:xfrm>
            <a:off x="7429500" y="1580998"/>
            <a:ext cx="29132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Genuine Buffer </a:t>
            </a:r>
            <a:r>
              <a:rPr lang="en-US" sz="10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(Agreement / Facts)</a:t>
            </a:r>
            <a:endParaRPr lang="en-US" sz="1200" dirty="0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11"/>
          <a:srcRect l="-299" r="-299"/>
          <a:stretch/>
        </p:blipFill>
        <p:spPr>
          <a:xfrm>
            <a:off x="9134856" y="2076602"/>
            <a:ext cx="19202" cy="152705"/>
          </a:xfrm>
          <a:prstGeom prst="rect">
            <a:avLst/>
          </a:prstGeom>
        </p:spPr>
      </p:pic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12"/>
          <a:srcRect l="-29" r="-29"/>
          <a:stretch/>
        </p:blipFill>
        <p:spPr>
          <a:xfrm>
            <a:off x="6858000" y="2343607"/>
            <a:ext cx="4572000" cy="533095"/>
          </a:xfrm>
          <a:prstGeom prst="rect">
            <a:avLst/>
          </a:prstGeom>
        </p:spPr>
      </p:pic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0705" y="2457907"/>
            <a:ext cx="304495" cy="304495"/>
          </a:xfrm>
          <a:prstGeom prst="rect">
            <a:avLst/>
          </a:prstGeom>
        </p:spPr>
      </p:pic>
      <p:sp>
        <p:nvSpPr>
          <p:cNvPr id="30" name="Text 17"/>
          <p:cNvSpPr/>
          <p:nvPr/>
        </p:nvSpPr>
        <p:spPr>
          <a:xfrm>
            <a:off x="7010705" y="2457907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B82F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endParaRPr lang="en-US" sz="1200" dirty="0"/>
          </a:p>
        </p:txBody>
      </p:sp>
      <p:sp>
        <p:nvSpPr>
          <p:cNvPr id="31" name="Text 18"/>
          <p:cNvSpPr txBox="1"/>
          <p:nvPr/>
        </p:nvSpPr>
        <p:spPr>
          <a:xfrm>
            <a:off x="7429500" y="2495398"/>
            <a:ext cx="223296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 Reasons </a:t>
            </a:r>
            <a:r>
              <a:rPr lang="en-US" sz="10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(The "Why")</a:t>
            </a:r>
            <a:endParaRPr lang="en-US" sz="1200" dirty="0"/>
          </a:p>
        </p:txBody>
      </p:sp>
      <p:pic>
        <p:nvPicPr>
          <p:cNvPr id="32" name="Image 11" descr="preencoded.png"/>
          <p:cNvPicPr>
            <a:picLocks noChangeAspect="1"/>
          </p:cNvPicPr>
          <p:nvPr/>
        </p:nvPicPr>
        <p:blipFill>
          <a:blip r:embed="rId11"/>
          <a:srcRect l="-299" r="-299"/>
          <a:stretch/>
        </p:blipFill>
        <p:spPr>
          <a:xfrm>
            <a:off x="9134856" y="2991002"/>
            <a:ext cx="19202" cy="152705"/>
          </a:xfrm>
          <a:prstGeom prst="rect">
            <a:avLst/>
          </a:prstGeom>
        </p:spPr>
      </p:pic>
      <p:pic>
        <p:nvPicPr>
          <p:cNvPr id="33" name="Image 12" descr="preencoded.png"/>
          <p:cNvPicPr>
            <a:picLocks noChangeAspect="1"/>
          </p:cNvPicPr>
          <p:nvPr/>
        </p:nvPicPr>
        <p:blipFill>
          <a:blip r:embed="rId13"/>
          <a:srcRect l="-29" r="-29"/>
          <a:stretch/>
        </p:blipFill>
        <p:spPr>
          <a:xfrm>
            <a:off x="6858000" y="3258007"/>
            <a:ext cx="4572000" cy="533095"/>
          </a:xfrm>
          <a:prstGeom prst="rect">
            <a:avLst/>
          </a:prstGeom>
        </p:spPr>
      </p:pic>
      <p:pic>
        <p:nvPicPr>
          <p:cNvPr id="34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0705" y="3372307"/>
            <a:ext cx="304495" cy="304495"/>
          </a:xfrm>
          <a:prstGeom prst="rect">
            <a:avLst/>
          </a:prstGeom>
        </p:spPr>
      </p:pic>
      <p:sp>
        <p:nvSpPr>
          <p:cNvPr id="35" name="Text 19"/>
          <p:cNvSpPr/>
          <p:nvPr/>
        </p:nvSpPr>
        <p:spPr>
          <a:xfrm>
            <a:off x="7010705" y="3372307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</a:t>
            </a:r>
            <a:endParaRPr lang="en-US" sz="1200" dirty="0"/>
          </a:p>
        </p:txBody>
      </p:sp>
      <p:sp>
        <p:nvSpPr>
          <p:cNvPr id="36" name="Text 20"/>
          <p:cNvSpPr txBox="1"/>
          <p:nvPr/>
        </p:nvSpPr>
        <p:spPr>
          <a:xfrm>
            <a:off x="7429500" y="3409798"/>
            <a:ext cx="210860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News </a:t>
            </a:r>
            <a:r>
              <a:rPr lang="en-US" sz="10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(Stated plainly)</a:t>
            </a:r>
            <a:endParaRPr lang="en-US" sz="1200" dirty="0"/>
          </a:p>
        </p:txBody>
      </p:sp>
      <p:pic>
        <p:nvPicPr>
          <p:cNvPr id="37" name="Image 14" descr="preencoded.png"/>
          <p:cNvPicPr>
            <a:picLocks noChangeAspect="1"/>
          </p:cNvPicPr>
          <p:nvPr/>
        </p:nvPicPr>
        <p:blipFill>
          <a:blip r:embed="rId15"/>
          <a:srcRect l="-9" r="-9"/>
          <a:stretch/>
        </p:blipFill>
        <p:spPr>
          <a:xfrm>
            <a:off x="6553505" y="4114800"/>
            <a:ext cx="5181905" cy="2590495"/>
          </a:xfrm>
          <a:prstGeom prst="rect">
            <a:avLst/>
          </a:prstGeom>
        </p:spPr>
      </p:pic>
      <p:sp>
        <p:nvSpPr>
          <p:cNvPr id="38" name="Text 21"/>
          <p:cNvSpPr txBox="1"/>
          <p:nvPr/>
        </p:nvSpPr>
        <p:spPr>
          <a:xfrm>
            <a:off x="6819595" y="4343400"/>
            <a:ext cx="4800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 This Instead:</a:t>
            </a:r>
            <a:endParaRPr lang="en-US" sz="1000" dirty="0"/>
          </a:p>
        </p:txBody>
      </p:sp>
      <p:sp>
        <p:nvSpPr>
          <p:cNvPr id="39" name="Text 22"/>
          <p:cNvSpPr txBox="1"/>
          <p:nvPr/>
        </p:nvSpPr>
        <p:spPr>
          <a:xfrm>
            <a:off x="7125005" y="4647895"/>
            <a:ext cx="4457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neutrally:</a:t>
            </a: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Use a buffer that is relevant and true (e.g., "Thank you for the opportunity...").</a:t>
            </a:r>
            <a:endParaRPr lang="en-US" sz="1200" dirty="0"/>
          </a:p>
        </p:txBody>
      </p:sp>
      <p:sp>
        <p:nvSpPr>
          <p:cNvPr id="40" name="Text 23"/>
          <p:cNvSpPr txBox="1"/>
          <p:nvPr/>
        </p:nvSpPr>
        <p:spPr>
          <a:xfrm>
            <a:off x="7125005" y="5257800"/>
            <a:ext cx="4457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Explain first:</a:t>
            </a: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Provide the reasons </a:t>
            </a:r>
            <a:r>
              <a:rPr lang="en-US" sz="12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before</a:t>
            </a: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the refusal so the decision makes sense.</a:t>
            </a:r>
            <a:endParaRPr lang="en-US" sz="1200" dirty="0"/>
          </a:p>
        </p:txBody>
      </p:sp>
      <p:sp>
        <p:nvSpPr>
          <p:cNvPr id="41" name="Text 24"/>
          <p:cNvSpPr txBox="1"/>
          <p:nvPr/>
        </p:nvSpPr>
        <p:spPr>
          <a:xfrm>
            <a:off x="7125005" y="5867705"/>
            <a:ext cx="4457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 alternatives:</a:t>
            </a: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End on a helpful note with a solution or future possibility.</a:t>
            </a:r>
            <a:endParaRPr lang="en-US" sz="1200" dirty="0"/>
          </a:p>
        </p:txBody>
      </p:sp>
      <p:pic>
        <p:nvPicPr>
          <p:cNvPr id="46" name="Image 15" descr="preencoded.png"/>
          <p:cNvPicPr>
            <a:picLocks noChangeAspect="1"/>
          </p:cNvPicPr>
          <p:nvPr/>
        </p:nvPicPr>
        <p:blipFill>
          <a:blip r:embed="rId16"/>
          <a:srcRect t="-41" b="-41"/>
          <a:stretch/>
        </p:blipFill>
        <p:spPr>
          <a:xfrm>
            <a:off x="0" y="0"/>
            <a:ext cx="12191695" cy="381305"/>
          </a:xfrm>
          <a:prstGeom prst="rect">
            <a:avLst/>
          </a:prstGeom>
        </p:spPr>
      </p:pic>
      <p:pic>
        <p:nvPicPr>
          <p:cNvPr id="47" name="Image 16" descr="preencoded.png"/>
          <p:cNvPicPr>
            <a:picLocks noChangeAspect="1"/>
          </p:cNvPicPr>
          <p:nvPr/>
        </p:nvPicPr>
        <p:blipFill>
          <a:blip r:embed="rId17"/>
          <a:srcRect t="-2029" b="-2029"/>
          <a:stretch/>
        </p:blipFill>
        <p:spPr>
          <a:xfrm>
            <a:off x="1143000" y="38405"/>
            <a:ext cx="9144" cy="304495"/>
          </a:xfrm>
          <a:prstGeom prst="rect">
            <a:avLst/>
          </a:prstGeom>
        </p:spPr>
      </p:pic>
      <p:sp>
        <p:nvSpPr>
          <p:cNvPr id="48" name="Text 29"/>
          <p:cNvSpPr txBox="1"/>
          <p:nvPr/>
        </p:nvSpPr>
        <p:spPr>
          <a:xfrm>
            <a:off x="10600639" y="0"/>
            <a:ext cx="11430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9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Topic</a:t>
            </a:r>
            <a:endParaRPr lang="en-US" sz="900" dirty="0"/>
          </a:p>
        </p:txBody>
      </p:sp>
      <p:sp>
        <p:nvSpPr>
          <p:cNvPr id="49" name="Text 30"/>
          <p:cNvSpPr txBox="1"/>
          <p:nvPr/>
        </p:nvSpPr>
        <p:spPr>
          <a:xfrm>
            <a:off x="10474452" y="190195"/>
            <a:ext cx="12701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Common Pitfalls</a:t>
            </a:r>
            <a:endParaRPr lang="en-US" sz="1000" dirty="0"/>
          </a:p>
        </p:txBody>
      </p:sp>
      <p:sp>
        <p:nvSpPr>
          <p:cNvPr id="50" name="Shape 31"/>
          <p:cNvSpPr/>
          <p:nvPr/>
        </p:nvSpPr>
        <p:spPr>
          <a:xfrm>
            <a:off x="457200" y="0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32"/>
          <p:cNvSpPr txBox="1"/>
          <p:nvPr/>
        </p:nvSpPr>
        <p:spPr>
          <a:xfrm>
            <a:off x="560527" y="75895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52" name="Text 33"/>
          <p:cNvSpPr txBox="1"/>
          <p:nvPr/>
        </p:nvSpPr>
        <p:spPr>
          <a:xfrm>
            <a:off x="1304849" y="95098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  <p:pic>
        <p:nvPicPr>
          <p:cNvPr id="53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10098" y="3486607"/>
            <a:ext cx="571500" cy="571500"/>
          </a:xfrm>
          <a:prstGeom prst="rect">
            <a:avLst/>
          </a:prstGeom>
        </p:spPr>
      </p:pic>
      <p:sp>
        <p:nvSpPr>
          <p:cNvPr id="54" name="Text 34"/>
          <p:cNvSpPr/>
          <p:nvPr/>
        </p:nvSpPr>
        <p:spPr>
          <a:xfrm>
            <a:off x="5810098" y="3486607"/>
            <a:ext cx="571500" cy="571500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VS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862279"/>
            <a:ext cx="22101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3498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Types of Negative Messages</a:t>
            </a:r>
            <a:endParaRPr lang="en-US" sz="9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1119226"/>
            <a:ext cx="61347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Type 1: Refusals</a:t>
            </a:r>
            <a:endParaRPr lang="en-US" sz="27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1729130"/>
            <a:ext cx="6020410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When refusing a request for funding, time, or resources, your primary goal is to deny the request without rejecting the person. This delicate balance preserves professional relationships.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09905" y="2869387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t="-180" b="-180"/>
          <a:stretch/>
        </p:blipFill>
        <p:spPr>
          <a:xfrm>
            <a:off x="705002" y="2983687"/>
            <a:ext cx="190195" cy="152705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1181405" y="2869387"/>
            <a:ext cx="5486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the Request</a:t>
            </a:r>
            <a:endParaRPr lang="en-US" sz="1300" dirty="0"/>
          </a:p>
        </p:txBody>
      </p:sp>
      <p:sp>
        <p:nvSpPr>
          <p:cNvPr id="10" name="Text 7"/>
          <p:cNvSpPr txBox="1"/>
          <p:nvPr/>
        </p:nvSpPr>
        <p:spPr>
          <a:xfrm>
            <a:off x="1181405" y="3173882"/>
            <a:ext cx="5448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Say "no" to the specific request, not the individual. Depersonalize the refusal.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609905" y="3822192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4205" y="3936492"/>
            <a:ext cx="152705" cy="152705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1181405" y="3822192"/>
            <a:ext cx="5486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Explain the "Why"</a:t>
            </a:r>
            <a:endParaRPr lang="en-US" sz="1300" dirty="0"/>
          </a:p>
        </p:txBody>
      </p:sp>
      <p:sp>
        <p:nvSpPr>
          <p:cNvPr id="14" name="Text 10"/>
          <p:cNvSpPr txBox="1"/>
          <p:nvPr/>
        </p:nvSpPr>
        <p:spPr>
          <a:xfrm>
            <a:off x="1181405" y="4126687"/>
            <a:ext cx="5448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Cite objective reasons like budget constraints, policies, or prior commitments without blaming.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609905" y="4774082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 t="-100" b="-100"/>
          <a:stretch/>
        </p:blipFill>
        <p:spPr>
          <a:xfrm>
            <a:off x="743407" y="4888382"/>
            <a:ext cx="114300" cy="152705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1181405" y="4774082"/>
            <a:ext cx="52578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Respectful Tone</a:t>
            </a:r>
            <a:endParaRPr lang="en-US" sz="1300" dirty="0"/>
          </a:p>
        </p:txBody>
      </p:sp>
      <p:sp>
        <p:nvSpPr>
          <p:cNvPr id="18" name="Text 13"/>
          <p:cNvSpPr txBox="1"/>
          <p:nvPr/>
        </p:nvSpPr>
        <p:spPr>
          <a:xfrm>
            <a:off x="1181405" y="5079492"/>
            <a:ext cx="5829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 the message concise, confident, and polite. Avoid over-apologizing.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609905" y="5498287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rcRect t="-43" b="-43"/>
          <a:stretch/>
        </p:blipFill>
        <p:spPr>
          <a:xfrm>
            <a:off x="733349" y="5612587"/>
            <a:ext cx="133502" cy="152705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1181405" y="5498287"/>
            <a:ext cx="5486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Goodwill</a:t>
            </a:r>
            <a:endParaRPr lang="en-US" sz="1300" dirty="0"/>
          </a:p>
        </p:txBody>
      </p:sp>
      <p:sp>
        <p:nvSpPr>
          <p:cNvPr id="22" name="Text 16"/>
          <p:cNvSpPr txBox="1"/>
          <p:nvPr/>
        </p:nvSpPr>
        <p:spPr>
          <a:xfrm>
            <a:off x="1181405" y="5802782"/>
            <a:ext cx="5448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Close by suggesting alternatives, future timing, or other resources if available.</a:t>
            </a:r>
            <a:endParaRPr lang="en-US" sz="1200" dirty="0"/>
          </a:p>
        </p:txBody>
      </p:sp>
      <p:sp>
        <p:nvSpPr>
          <p:cNvPr id="23" name="Shape 17"/>
          <p:cNvSpPr/>
          <p:nvPr/>
        </p:nvSpPr>
        <p:spPr>
          <a:xfrm>
            <a:off x="7467905" y="814730"/>
            <a:ext cx="3657600" cy="5447995"/>
          </a:xfrm>
          <a:prstGeom prst="roundRect">
            <a:avLst>
              <a:gd name="adj" fmla="val 25000"/>
            </a:avLst>
          </a:prstGeom>
          <a:solidFill>
            <a:srgbClr val="EFF6FF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>
            <a:alphaModFix amt="20000"/>
          </a:blip>
          <a:srcRect/>
          <a:stretch/>
        </p:blipFill>
        <p:spPr>
          <a:xfrm>
            <a:off x="10820095" y="5498287"/>
            <a:ext cx="914400" cy="914400"/>
          </a:xfrm>
          <a:prstGeom prst="rect">
            <a:avLst/>
          </a:prstGeom>
        </p:spPr>
      </p:pic>
      <p:sp>
        <p:nvSpPr>
          <p:cNvPr id="25" name="Shape 18"/>
          <p:cNvSpPr/>
          <p:nvPr/>
        </p:nvSpPr>
        <p:spPr>
          <a:xfrm>
            <a:off x="0" y="6641287"/>
            <a:ext cx="12191695" cy="219456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19"/>
          <p:cNvSpPr txBox="1"/>
          <p:nvPr/>
        </p:nvSpPr>
        <p:spPr>
          <a:xfrm>
            <a:off x="457200" y="6673291"/>
            <a:ext cx="20290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Business Communication Series</a:t>
            </a:r>
            <a:endParaRPr lang="en-US" sz="900" dirty="0"/>
          </a:p>
        </p:txBody>
      </p:sp>
      <p:sp>
        <p:nvSpPr>
          <p:cNvPr id="27" name="Text 20"/>
          <p:cNvSpPr txBox="1"/>
          <p:nvPr/>
        </p:nvSpPr>
        <p:spPr>
          <a:xfrm>
            <a:off x="11381537" y="6673291"/>
            <a:ext cx="4389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Page 7</a:t>
            </a:r>
            <a:endParaRPr lang="en-US" sz="900" dirty="0"/>
          </a:p>
        </p:txBody>
      </p:sp>
      <p:sp>
        <p:nvSpPr>
          <p:cNvPr id="28" name="Shape 21"/>
          <p:cNvSpPr/>
          <p:nvPr/>
        </p:nvSpPr>
        <p:spPr>
          <a:xfrm>
            <a:off x="0" y="0"/>
            <a:ext cx="12191695" cy="437998"/>
          </a:xfrm>
          <a:prstGeom prst="rect">
            <a:avLst/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8"/>
          <a:srcRect t="-2029" b="-2029"/>
          <a:stretch/>
        </p:blipFill>
        <p:spPr>
          <a:xfrm>
            <a:off x="1143000" y="64008"/>
            <a:ext cx="9144" cy="304495"/>
          </a:xfrm>
          <a:prstGeom prst="rect">
            <a:avLst/>
          </a:prstGeom>
        </p:spPr>
      </p:pic>
      <p:sp>
        <p:nvSpPr>
          <p:cNvPr id="30" name="Shape 22"/>
          <p:cNvSpPr/>
          <p:nvPr/>
        </p:nvSpPr>
        <p:spPr>
          <a:xfrm>
            <a:off x="457200" y="26518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3"/>
          <p:cNvSpPr txBox="1"/>
          <p:nvPr/>
        </p:nvSpPr>
        <p:spPr>
          <a:xfrm>
            <a:off x="560527" y="102413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32" name="Text 24"/>
          <p:cNvSpPr txBox="1"/>
          <p:nvPr/>
        </p:nvSpPr>
        <p:spPr>
          <a:xfrm>
            <a:off x="1304849" y="121615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  <p:sp>
        <p:nvSpPr>
          <p:cNvPr id="33" name="Shape 25"/>
          <p:cNvSpPr/>
          <p:nvPr/>
        </p:nvSpPr>
        <p:spPr>
          <a:xfrm>
            <a:off x="11354105" y="178308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26"/>
          <p:cNvSpPr/>
          <p:nvPr/>
        </p:nvSpPr>
        <p:spPr>
          <a:xfrm>
            <a:off x="11505895" y="178308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27"/>
          <p:cNvSpPr/>
          <p:nvPr/>
        </p:nvSpPr>
        <p:spPr>
          <a:xfrm>
            <a:off x="11658600" y="178308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010705" y="2165299"/>
            <a:ext cx="4572000" cy="2743200"/>
          </a:xfrm>
          <a:prstGeom prst="rect">
            <a:avLst/>
          </a:prstGeom>
        </p:spPr>
      </p:pic>
      <p:sp>
        <p:nvSpPr>
          <p:cNvPr id="37" name="Text 28"/>
          <p:cNvSpPr txBox="1"/>
          <p:nvPr/>
        </p:nvSpPr>
        <p:spPr>
          <a:xfrm>
            <a:off x="7295998" y="3613709"/>
            <a:ext cx="40389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Professional "No"</a:t>
            </a:r>
            <a:endParaRPr lang="en-US" sz="1500" dirty="0"/>
          </a:p>
        </p:txBody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10"/>
          <a:srcRect t="-375" b="-375"/>
          <a:stretch/>
        </p:blipFill>
        <p:spPr>
          <a:xfrm>
            <a:off x="9010498" y="3956609"/>
            <a:ext cx="609905" cy="38405"/>
          </a:xfrm>
          <a:prstGeom prst="rect">
            <a:avLst/>
          </a:prstGeom>
        </p:spPr>
      </p:pic>
      <p:sp>
        <p:nvSpPr>
          <p:cNvPr id="39" name="Text 29"/>
          <p:cNvSpPr txBox="1"/>
          <p:nvPr/>
        </p:nvSpPr>
        <p:spPr>
          <a:xfrm>
            <a:off x="7315200" y="4146804"/>
            <a:ext cx="4000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"A clear refusal based on policy is better than a vague promise that cannot be kept."</a:t>
            </a:r>
            <a:endParaRPr lang="en-US" sz="1200" dirty="0"/>
          </a:p>
        </p:txBody>
      </p:sp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11">
            <a:alphaModFix amt="90000"/>
          </a:blip>
          <a:srcRect/>
          <a:stretch/>
        </p:blipFill>
        <p:spPr>
          <a:xfrm>
            <a:off x="8801100" y="2470709"/>
            <a:ext cx="10287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381305"/>
            <a:ext cx="5086807" cy="6905549"/>
          </a:xfrm>
          <a:prstGeom prst="rect">
            <a:avLst/>
          </a:prstGeom>
          <a:solidFill>
            <a:srgbClr val="FF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077663" y="381305"/>
            <a:ext cx="9144" cy="6905549"/>
          </a:xfrm>
          <a:prstGeom prst="rect">
            <a:avLst/>
          </a:prstGeom>
          <a:solidFill>
            <a:srgbClr val="FED7D7"/>
          </a:solidFill>
          <a:ln w="12700">
            <a:solidFill>
              <a:srgbClr val="FED7D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81305" y="761695"/>
            <a:ext cx="381305" cy="381305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402" y="857707"/>
            <a:ext cx="190195" cy="190195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875995" y="800100"/>
            <a:ext cx="200162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Weak Approach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381305" y="1371600"/>
            <a:ext cx="4315054" cy="3705149"/>
          </a:xfrm>
          <a:prstGeom prst="roundRect">
            <a:avLst>
              <a:gd name="adj" fmla="val 508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381305" y="1371600"/>
            <a:ext cx="38405" cy="3705149"/>
          </a:xfrm>
          <a:prstGeom prst="roundRect">
            <a:avLst>
              <a:gd name="adj" fmla="val 48965"/>
            </a:avLst>
          </a:prstGeom>
          <a:solidFill>
            <a:srgbClr val="F87171"/>
          </a:solidFill>
          <a:ln w="12700">
            <a:solidFill>
              <a:srgbClr val="F8717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18795" y="1371600"/>
            <a:ext cx="4276649" cy="390449"/>
          </a:xfrm>
          <a:prstGeom prst="roundRect">
            <a:avLst>
              <a:gd name="adj" fmla="val 45696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18795" y="1752905"/>
            <a:ext cx="4276649" cy="9144"/>
          </a:xfrm>
          <a:prstGeom prst="roundRect">
            <a:avLst>
              <a:gd name="adj" fmla="val 1951220"/>
            </a:avLst>
          </a:prstGeom>
          <a:solidFill>
            <a:srgbClr val="F0F0F0"/>
          </a:solidFill>
          <a:ln w="12700">
            <a:solidFill>
              <a:srgbClr val="F0F0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609905" y="1524305"/>
            <a:ext cx="75895" cy="75895"/>
          </a:xfrm>
          <a:prstGeom prst="ellipse">
            <a:avLst/>
          </a:prstGeom>
          <a:solidFill>
            <a:srgbClr val="F8717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743407" y="1524305"/>
            <a:ext cx="75895" cy="75895"/>
          </a:xfrm>
          <a:prstGeom prst="ellipse">
            <a:avLst/>
          </a:prstGeom>
          <a:solidFill>
            <a:srgbClr val="FBBF2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875995" y="1524305"/>
            <a:ext cx="75895" cy="75895"/>
          </a:xfrm>
          <a:prstGeom prst="ellipse">
            <a:avLst/>
          </a:prstGeom>
          <a:solidFill>
            <a:srgbClr val="34D39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 txBox="1"/>
          <p:nvPr/>
        </p:nvSpPr>
        <p:spPr>
          <a:xfrm>
            <a:off x="1162202" y="1485900"/>
            <a:ext cx="207111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Subject: Re: Donation Request</a:t>
            </a:r>
            <a:endParaRPr lang="en-US" sz="900" dirty="0"/>
          </a:p>
        </p:txBody>
      </p:sp>
      <p:sp>
        <p:nvSpPr>
          <p:cNvPr id="17" name="Text 14"/>
          <p:cNvSpPr txBox="1"/>
          <p:nvPr/>
        </p:nvSpPr>
        <p:spPr>
          <a:xfrm>
            <a:off x="685800" y="3109874"/>
            <a:ext cx="3743554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5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"We can't donate to your event. We already spent our charity budget."</a:t>
            </a:r>
            <a:endParaRPr lang="en-US" sz="1500" dirty="0"/>
          </a:p>
        </p:txBody>
      </p:sp>
      <p:sp>
        <p:nvSpPr>
          <p:cNvPr id="18" name="Shape 15"/>
          <p:cNvSpPr/>
          <p:nvPr/>
        </p:nvSpPr>
        <p:spPr>
          <a:xfrm>
            <a:off x="381305" y="5305349"/>
            <a:ext cx="4315054" cy="1600200"/>
          </a:xfrm>
          <a:prstGeom prst="roundRect">
            <a:avLst>
              <a:gd name="adj" fmla="val 2721"/>
            </a:avLst>
          </a:prstGeom>
          <a:solidFill>
            <a:srgbClr val="FFFFFF">
              <a:alpha val="60000"/>
            </a:srgbClr>
          </a:solidFill>
          <a:ln w="12700">
            <a:solidFill>
              <a:srgbClr val="FECAC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 txBox="1"/>
          <p:nvPr/>
        </p:nvSpPr>
        <p:spPr>
          <a:xfrm>
            <a:off x="533095" y="5458054"/>
            <a:ext cx="41248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DC262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it fails:</a:t>
            </a:r>
            <a:endParaRPr lang="en-US" sz="1000" dirty="0"/>
          </a:p>
        </p:txBody>
      </p:sp>
      <p:sp>
        <p:nvSpPr>
          <p:cNvPr id="20" name="Text 17"/>
          <p:cNvSpPr txBox="1"/>
          <p:nvPr/>
        </p:nvSpPr>
        <p:spPr>
          <a:xfrm>
            <a:off x="790956" y="5762549"/>
            <a:ext cx="392643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Too Blunt: Starts immediately with the refusal ("No").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533095" y="5781751"/>
            <a:ext cx="181051" cy="209398"/>
          </a:xfrm>
          <a:prstGeom prst="roundRect">
            <a:avLst>
              <a:gd name="adj" fmla="val 252526"/>
            </a:avLst>
          </a:prstGeom>
          <a:solidFill>
            <a:srgbClr val="FFF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 txBox="1"/>
          <p:nvPr/>
        </p:nvSpPr>
        <p:spPr>
          <a:xfrm>
            <a:off x="790956" y="6067044"/>
            <a:ext cx="382950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Tone: Uses "can't" and "spent" focusing on inability.</a:t>
            </a:r>
            <a:endParaRPr lang="en-US" sz="1000" dirty="0"/>
          </a:p>
        </p:txBody>
      </p:sp>
      <p:sp>
        <p:nvSpPr>
          <p:cNvPr id="23" name="Shape 20"/>
          <p:cNvSpPr/>
          <p:nvPr/>
        </p:nvSpPr>
        <p:spPr>
          <a:xfrm>
            <a:off x="533095" y="6086246"/>
            <a:ext cx="181051" cy="209398"/>
          </a:xfrm>
          <a:prstGeom prst="roundRect">
            <a:avLst>
              <a:gd name="adj" fmla="val 252526"/>
            </a:avLst>
          </a:prstGeom>
          <a:solidFill>
            <a:srgbClr val="FFF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 txBox="1"/>
          <p:nvPr/>
        </p:nvSpPr>
        <p:spPr>
          <a:xfrm>
            <a:off x="790956" y="6524244"/>
            <a:ext cx="314005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Brief: Lack of explanation feels dismissive.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533095" y="6543446"/>
            <a:ext cx="181051" cy="209398"/>
          </a:xfrm>
          <a:prstGeom prst="roundRect">
            <a:avLst>
              <a:gd name="adj" fmla="val 252526"/>
            </a:avLst>
          </a:prstGeom>
          <a:solidFill>
            <a:srgbClr val="FFF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4"/>
          <a:srcRect l="-3" r="-3"/>
          <a:stretch/>
        </p:blipFill>
        <p:spPr>
          <a:xfrm>
            <a:off x="5080406" y="381305"/>
            <a:ext cx="7112203" cy="6905549"/>
          </a:xfrm>
          <a:prstGeom prst="rect">
            <a:avLst/>
          </a:prstGeom>
        </p:spPr>
      </p:pic>
      <p:sp>
        <p:nvSpPr>
          <p:cNvPr id="27" name="Shape 23"/>
          <p:cNvSpPr/>
          <p:nvPr/>
        </p:nvSpPr>
        <p:spPr>
          <a:xfrm>
            <a:off x="5460797" y="761695"/>
            <a:ext cx="381305" cy="381305"/>
          </a:xfrm>
          <a:prstGeom prst="ellipse">
            <a:avLst/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55894" y="857707"/>
            <a:ext cx="190195" cy="190195"/>
          </a:xfrm>
          <a:prstGeom prst="rect">
            <a:avLst/>
          </a:prstGeom>
        </p:spPr>
      </p:pic>
      <p:sp>
        <p:nvSpPr>
          <p:cNvPr id="29" name="Text 24"/>
          <p:cNvSpPr txBox="1"/>
          <p:nvPr/>
        </p:nvSpPr>
        <p:spPr>
          <a:xfrm>
            <a:off x="5956402" y="800100"/>
            <a:ext cx="220827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Strong Approach</a:t>
            </a:r>
            <a:endParaRPr lang="en-US" sz="1800" dirty="0"/>
          </a:p>
        </p:txBody>
      </p:sp>
      <p:sp>
        <p:nvSpPr>
          <p:cNvPr id="30" name="Shape 25"/>
          <p:cNvSpPr/>
          <p:nvPr/>
        </p:nvSpPr>
        <p:spPr>
          <a:xfrm>
            <a:off x="5460797" y="1371600"/>
            <a:ext cx="6353251" cy="4009644"/>
          </a:xfrm>
          <a:prstGeom prst="roundRect">
            <a:avLst>
              <a:gd name="adj" fmla="val 433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6"/>
          <p:cNvSpPr/>
          <p:nvPr/>
        </p:nvSpPr>
        <p:spPr>
          <a:xfrm>
            <a:off x="5460797" y="1371600"/>
            <a:ext cx="38405" cy="4009644"/>
          </a:xfrm>
          <a:prstGeom prst="roundRect">
            <a:avLst>
              <a:gd name="adj" fmla="val 45244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7"/>
          <p:cNvSpPr/>
          <p:nvPr/>
        </p:nvSpPr>
        <p:spPr>
          <a:xfrm>
            <a:off x="5499202" y="1371600"/>
            <a:ext cx="6314846" cy="390449"/>
          </a:xfrm>
          <a:prstGeom prst="roundRect">
            <a:avLst>
              <a:gd name="adj" fmla="val 45696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28"/>
          <p:cNvSpPr/>
          <p:nvPr/>
        </p:nvSpPr>
        <p:spPr>
          <a:xfrm>
            <a:off x="5499202" y="1752905"/>
            <a:ext cx="6314846" cy="9144"/>
          </a:xfrm>
          <a:prstGeom prst="roundRect">
            <a:avLst>
              <a:gd name="adj" fmla="val 1951220"/>
            </a:avLst>
          </a:prstGeom>
          <a:solidFill>
            <a:srgbClr val="F0F0F0"/>
          </a:solidFill>
          <a:ln w="12700">
            <a:solidFill>
              <a:srgbClr val="F0F0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29"/>
          <p:cNvSpPr/>
          <p:nvPr/>
        </p:nvSpPr>
        <p:spPr>
          <a:xfrm>
            <a:off x="5689397" y="1524305"/>
            <a:ext cx="75895" cy="75895"/>
          </a:xfrm>
          <a:prstGeom prst="ellipse">
            <a:avLst/>
          </a:prstGeom>
          <a:solidFill>
            <a:srgbClr val="F8717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0"/>
          <p:cNvSpPr/>
          <p:nvPr/>
        </p:nvSpPr>
        <p:spPr>
          <a:xfrm>
            <a:off x="5822899" y="1524305"/>
            <a:ext cx="75895" cy="75895"/>
          </a:xfrm>
          <a:prstGeom prst="ellipse">
            <a:avLst/>
          </a:prstGeom>
          <a:solidFill>
            <a:srgbClr val="FBBF2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1"/>
          <p:cNvSpPr/>
          <p:nvPr/>
        </p:nvSpPr>
        <p:spPr>
          <a:xfrm>
            <a:off x="5956402" y="1524305"/>
            <a:ext cx="75895" cy="75895"/>
          </a:xfrm>
          <a:prstGeom prst="ellipse">
            <a:avLst/>
          </a:prstGeom>
          <a:solidFill>
            <a:srgbClr val="34D39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2"/>
          <p:cNvSpPr txBox="1"/>
          <p:nvPr/>
        </p:nvSpPr>
        <p:spPr>
          <a:xfrm>
            <a:off x="6241694" y="1485900"/>
            <a:ext cx="257586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Subject: Re: Sponsorship Opportunity</a:t>
            </a:r>
            <a:endParaRPr lang="en-US" sz="900" dirty="0"/>
          </a:p>
        </p:txBody>
      </p:sp>
      <p:sp>
        <p:nvSpPr>
          <p:cNvPr id="38" name="Shape 33"/>
          <p:cNvSpPr/>
          <p:nvPr/>
        </p:nvSpPr>
        <p:spPr>
          <a:xfrm>
            <a:off x="5727802" y="1990649"/>
            <a:ext cx="19202" cy="724205"/>
          </a:xfrm>
          <a:prstGeom prst="roundRect">
            <a:avLst>
              <a:gd name="adj" fmla="val 250632"/>
            </a:avLst>
          </a:prstGeom>
          <a:solidFill>
            <a:srgbClr val="BFDBFE"/>
          </a:solidFill>
          <a:ln w="12700">
            <a:solidFill>
              <a:srgbClr val="BFDB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794" y="2076602"/>
            <a:ext cx="543154" cy="181051"/>
          </a:xfrm>
          <a:prstGeom prst="rect">
            <a:avLst/>
          </a:prstGeom>
        </p:spPr>
      </p:pic>
      <p:sp>
        <p:nvSpPr>
          <p:cNvPr id="40" name="Text 34"/>
          <p:cNvSpPr/>
          <p:nvPr/>
        </p:nvSpPr>
        <p:spPr>
          <a:xfrm>
            <a:off x="5898794" y="2076602"/>
            <a:ext cx="543154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38" dirty="0">
                <a:solidFill>
                  <a:srgbClr val="1976D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Buffer</a:t>
            </a:r>
            <a:endParaRPr lang="en-US" sz="800" dirty="0"/>
          </a:p>
        </p:txBody>
      </p:sp>
      <p:sp>
        <p:nvSpPr>
          <p:cNvPr id="41" name="Text 35"/>
          <p:cNvSpPr txBox="1"/>
          <p:nvPr/>
        </p:nvSpPr>
        <p:spPr>
          <a:xfrm>
            <a:off x="5898794" y="2295144"/>
            <a:ext cx="57250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"Thank you for contacting us about your fundraising event. We admire the work your organization does for the community."</a:t>
            </a:r>
            <a:endParaRPr lang="en-US" sz="1000" dirty="0"/>
          </a:p>
        </p:txBody>
      </p:sp>
      <p:sp>
        <p:nvSpPr>
          <p:cNvPr id="42" name="Shape 36"/>
          <p:cNvSpPr/>
          <p:nvPr/>
        </p:nvSpPr>
        <p:spPr>
          <a:xfrm>
            <a:off x="5727802" y="2866644"/>
            <a:ext cx="19202" cy="724205"/>
          </a:xfrm>
          <a:prstGeom prst="roundRect">
            <a:avLst>
              <a:gd name="adj" fmla="val 250632"/>
            </a:avLst>
          </a:prstGeom>
          <a:solidFill>
            <a:srgbClr val="A7F3D0"/>
          </a:solidFill>
          <a:ln w="12700">
            <a:solidFill>
              <a:srgbClr val="A7F3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794" y="2952598"/>
            <a:ext cx="629107" cy="181051"/>
          </a:xfrm>
          <a:prstGeom prst="rect">
            <a:avLst/>
          </a:prstGeom>
        </p:spPr>
      </p:pic>
      <p:sp>
        <p:nvSpPr>
          <p:cNvPr id="44" name="Text 37"/>
          <p:cNvSpPr/>
          <p:nvPr/>
        </p:nvSpPr>
        <p:spPr>
          <a:xfrm>
            <a:off x="5898794" y="2952598"/>
            <a:ext cx="629107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38" dirty="0">
                <a:solidFill>
                  <a:srgbClr val="2E7D3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Reasons</a:t>
            </a:r>
            <a:endParaRPr lang="en-US" sz="800" dirty="0"/>
          </a:p>
        </p:txBody>
      </p:sp>
      <p:sp>
        <p:nvSpPr>
          <p:cNvPr id="45" name="Text 38"/>
          <p:cNvSpPr txBox="1"/>
          <p:nvPr/>
        </p:nvSpPr>
        <p:spPr>
          <a:xfrm>
            <a:off x="5898794" y="3172054"/>
            <a:ext cx="57250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"Each year, we allocate our community giving funds in January to support specific local initiatives. This ensures we can make a meaningful impact with our chosen partners."</a:t>
            </a:r>
            <a:endParaRPr lang="en-US" sz="1000" dirty="0"/>
          </a:p>
        </p:txBody>
      </p:sp>
      <p:sp>
        <p:nvSpPr>
          <p:cNvPr id="46" name="Shape 39"/>
          <p:cNvSpPr/>
          <p:nvPr/>
        </p:nvSpPr>
        <p:spPr>
          <a:xfrm>
            <a:off x="5727802" y="3743554"/>
            <a:ext cx="19202" cy="724205"/>
          </a:xfrm>
          <a:prstGeom prst="roundRect">
            <a:avLst>
              <a:gd name="adj" fmla="val 250632"/>
            </a:avLst>
          </a:prstGeom>
          <a:solidFill>
            <a:srgbClr val="FECACA"/>
          </a:solidFill>
          <a:ln w="12700">
            <a:solidFill>
              <a:srgbClr val="FECAC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94" y="3829507"/>
            <a:ext cx="694944" cy="181051"/>
          </a:xfrm>
          <a:prstGeom prst="rect">
            <a:avLst/>
          </a:prstGeom>
        </p:spPr>
      </p:pic>
      <p:sp>
        <p:nvSpPr>
          <p:cNvPr id="48" name="Text 40"/>
          <p:cNvSpPr/>
          <p:nvPr/>
        </p:nvSpPr>
        <p:spPr>
          <a:xfrm>
            <a:off x="5898794" y="3829507"/>
            <a:ext cx="695858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38" dirty="0">
                <a:solidFill>
                  <a:srgbClr val="C628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Bad News</a:t>
            </a:r>
            <a:endParaRPr lang="en-US" sz="800" dirty="0"/>
          </a:p>
        </p:txBody>
      </p:sp>
      <p:sp>
        <p:nvSpPr>
          <p:cNvPr id="49" name="Text 41"/>
          <p:cNvSpPr txBox="1"/>
          <p:nvPr/>
        </p:nvSpPr>
        <p:spPr>
          <a:xfrm>
            <a:off x="5898794" y="4048049"/>
            <a:ext cx="57250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"Because our funds for this year are already fully committed, we are unable to make a contribution at this time."</a:t>
            </a:r>
            <a:endParaRPr lang="en-US" sz="1000" dirty="0"/>
          </a:p>
        </p:txBody>
      </p:sp>
      <p:sp>
        <p:nvSpPr>
          <p:cNvPr id="50" name="Shape 42"/>
          <p:cNvSpPr/>
          <p:nvPr/>
        </p:nvSpPr>
        <p:spPr>
          <a:xfrm>
            <a:off x="5727802" y="4619549"/>
            <a:ext cx="19202" cy="533095"/>
          </a:xfrm>
          <a:prstGeom prst="roundRect">
            <a:avLst>
              <a:gd name="adj" fmla="val 340143"/>
            </a:avLst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1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8794" y="4705502"/>
            <a:ext cx="609905" cy="181051"/>
          </a:xfrm>
          <a:prstGeom prst="rect">
            <a:avLst/>
          </a:prstGeom>
        </p:spPr>
      </p:pic>
      <p:sp>
        <p:nvSpPr>
          <p:cNvPr id="52" name="Text 43"/>
          <p:cNvSpPr/>
          <p:nvPr/>
        </p:nvSpPr>
        <p:spPr>
          <a:xfrm>
            <a:off x="5898794" y="4705502"/>
            <a:ext cx="609905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38" dirty="0">
                <a:solidFill>
                  <a:srgbClr val="EF6C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Closing</a:t>
            </a:r>
            <a:endParaRPr lang="en-US" sz="800" dirty="0"/>
          </a:p>
        </p:txBody>
      </p:sp>
      <p:sp>
        <p:nvSpPr>
          <p:cNvPr id="53" name="Text 44"/>
          <p:cNvSpPr txBox="1"/>
          <p:nvPr/>
        </p:nvSpPr>
        <p:spPr>
          <a:xfrm>
            <a:off x="5898794" y="4924044"/>
            <a:ext cx="63349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"We wish you great success with your event and hope you reach your fundraising goal."</a:t>
            </a:r>
            <a:endParaRPr lang="en-US" sz="1000" dirty="0"/>
          </a:p>
        </p:txBody>
      </p:sp>
      <p:sp>
        <p:nvSpPr>
          <p:cNvPr id="54" name="Shape 45"/>
          <p:cNvSpPr/>
          <p:nvPr/>
        </p:nvSpPr>
        <p:spPr>
          <a:xfrm>
            <a:off x="5460797" y="5609844"/>
            <a:ext cx="6353251" cy="1295705"/>
          </a:xfrm>
          <a:prstGeom prst="roundRect">
            <a:avLst>
              <a:gd name="adj" fmla="val 4151"/>
            </a:avLst>
          </a:prstGeom>
          <a:solidFill>
            <a:srgbClr val="FFFFFF">
              <a:alpha val="60000"/>
            </a:srgbClr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46"/>
          <p:cNvSpPr txBox="1"/>
          <p:nvPr/>
        </p:nvSpPr>
        <p:spPr>
          <a:xfrm>
            <a:off x="5613502" y="5762549"/>
            <a:ext cx="61630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2563E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it works:</a:t>
            </a:r>
            <a:endParaRPr lang="en-US" sz="1000" dirty="0"/>
          </a:p>
        </p:txBody>
      </p:sp>
      <p:sp>
        <p:nvSpPr>
          <p:cNvPr id="56" name="Text 47"/>
          <p:cNvSpPr txBox="1"/>
          <p:nvPr/>
        </p:nvSpPr>
        <p:spPr>
          <a:xfrm>
            <a:off x="5880506" y="6067044"/>
            <a:ext cx="302666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Polite Buffer: Validates the request first.</a:t>
            </a:r>
            <a:endParaRPr lang="en-US" sz="1000" dirty="0"/>
          </a:p>
        </p:txBody>
      </p:sp>
      <p:sp>
        <p:nvSpPr>
          <p:cNvPr id="57" name="Shape 48"/>
          <p:cNvSpPr/>
          <p:nvPr/>
        </p:nvSpPr>
        <p:spPr>
          <a:xfrm>
            <a:off x="5613502" y="6086246"/>
            <a:ext cx="190195" cy="209398"/>
          </a:xfrm>
          <a:prstGeom prst="roundRect">
            <a:avLst>
              <a:gd name="adj" fmla="val 240385"/>
            </a:avLst>
          </a:prstGeom>
          <a:solidFill>
            <a:srgbClr val="F0FF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49"/>
          <p:cNvSpPr txBox="1"/>
          <p:nvPr/>
        </p:nvSpPr>
        <p:spPr>
          <a:xfrm>
            <a:off x="5880506" y="6372454"/>
            <a:ext cx="27624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 Logic: Explains the process (January allocation).</a:t>
            </a:r>
            <a:endParaRPr lang="en-US" sz="1000" dirty="0"/>
          </a:p>
        </p:txBody>
      </p:sp>
      <p:sp>
        <p:nvSpPr>
          <p:cNvPr id="59" name="Shape 50"/>
          <p:cNvSpPr/>
          <p:nvPr/>
        </p:nvSpPr>
        <p:spPr>
          <a:xfrm>
            <a:off x="5613502" y="6391656"/>
            <a:ext cx="190195" cy="209398"/>
          </a:xfrm>
          <a:prstGeom prst="roundRect">
            <a:avLst>
              <a:gd name="adj" fmla="val 240385"/>
            </a:avLst>
          </a:prstGeom>
          <a:solidFill>
            <a:srgbClr val="F0FF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Text 51"/>
          <p:cNvSpPr txBox="1"/>
          <p:nvPr/>
        </p:nvSpPr>
        <p:spPr>
          <a:xfrm>
            <a:off x="8978494" y="6067044"/>
            <a:ext cx="27624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Neutral Refusal: "Unable to" instead of "Won't".</a:t>
            </a:r>
            <a:endParaRPr lang="en-US" sz="1000" dirty="0"/>
          </a:p>
        </p:txBody>
      </p:sp>
      <p:sp>
        <p:nvSpPr>
          <p:cNvPr id="61" name="Shape 52"/>
          <p:cNvSpPr/>
          <p:nvPr/>
        </p:nvSpPr>
        <p:spPr>
          <a:xfrm>
            <a:off x="8712403" y="6086246"/>
            <a:ext cx="190195" cy="209398"/>
          </a:xfrm>
          <a:prstGeom prst="roundRect">
            <a:avLst>
              <a:gd name="adj" fmla="val 240385"/>
            </a:avLst>
          </a:prstGeom>
          <a:solidFill>
            <a:srgbClr val="F0FF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 53"/>
          <p:cNvSpPr txBox="1"/>
          <p:nvPr/>
        </p:nvSpPr>
        <p:spPr>
          <a:xfrm>
            <a:off x="8978494" y="6524244"/>
            <a:ext cx="260786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Positive Close: Maintains goodwill.</a:t>
            </a:r>
            <a:endParaRPr lang="en-US" sz="1000" dirty="0"/>
          </a:p>
        </p:txBody>
      </p:sp>
      <p:sp>
        <p:nvSpPr>
          <p:cNvPr id="63" name="Shape 54"/>
          <p:cNvSpPr/>
          <p:nvPr/>
        </p:nvSpPr>
        <p:spPr>
          <a:xfrm>
            <a:off x="8712403" y="6543446"/>
            <a:ext cx="190195" cy="209398"/>
          </a:xfrm>
          <a:prstGeom prst="roundRect">
            <a:avLst>
              <a:gd name="adj" fmla="val 240385"/>
            </a:avLst>
          </a:prstGeom>
          <a:solidFill>
            <a:srgbClr val="F0FF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4" name="Image 7" descr="preencoded.png"/>
          <p:cNvPicPr>
            <a:picLocks noChangeAspect="1"/>
          </p:cNvPicPr>
          <p:nvPr/>
        </p:nvPicPr>
        <p:blipFill>
          <a:blip r:embed="rId10"/>
          <a:srcRect t="-41" b="-41"/>
          <a:stretch/>
        </p:blipFill>
        <p:spPr>
          <a:xfrm>
            <a:off x="0" y="0"/>
            <a:ext cx="12191695" cy="381305"/>
          </a:xfrm>
          <a:prstGeom prst="rect">
            <a:avLst/>
          </a:prstGeom>
        </p:spPr>
      </p:pic>
      <p:pic>
        <p:nvPicPr>
          <p:cNvPr id="65" name="Image 8" descr="preencoded.png"/>
          <p:cNvPicPr>
            <a:picLocks noChangeAspect="1"/>
          </p:cNvPicPr>
          <p:nvPr/>
        </p:nvPicPr>
        <p:blipFill>
          <a:blip r:embed="rId11"/>
          <a:srcRect t="-2029" b="-2029"/>
          <a:stretch/>
        </p:blipFill>
        <p:spPr>
          <a:xfrm>
            <a:off x="1143000" y="38405"/>
            <a:ext cx="9144" cy="304495"/>
          </a:xfrm>
          <a:prstGeom prst="rect">
            <a:avLst/>
          </a:prstGeom>
        </p:spPr>
      </p:pic>
      <p:sp>
        <p:nvSpPr>
          <p:cNvPr id="66" name="Text 55"/>
          <p:cNvSpPr txBox="1"/>
          <p:nvPr/>
        </p:nvSpPr>
        <p:spPr>
          <a:xfrm>
            <a:off x="10506456" y="0"/>
            <a:ext cx="12289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9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Comparison</a:t>
            </a:r>
            <a:endParaRPr lang="en-US" sz="900" dirty="0"/>
          </a:p>
        </p:txBody>
      </p:sp>
      <p:sp>
        <p:nvSpPr>
          <p:cNvPr id="67" name="Text 56"/>
          <p:cNvSpPr txBox="1"/>
          <p:nvPr/>
        </p:nvSpPr>
        <p:spPr>
          <a:xfrm>
            <a:off x="10362895" y="190195"/>
            <a:ext cx="1371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Refusal Strategies</a:t>
            </a:r>
            <a:endParaRPr lang="en-US" sz="1000" dirty="0"/>
          </a:p>
        </p:txBody>
      </p:sp>
      <p:sp>
        <p:nvSpPr>
          <p:cNvPr id="68" name="Shape 57"/>
          <p:cNvSpPr/>
          <p:nvPr/>
        </p:nvSpPr>
        <p:spPr>
          <a:xfrm>
            <a:off x="457200" y="0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 58"/>
          <p:cNvSpPr txBox="1"/>
          <p:nvPr/>
        </p:nvSpPr>
        <p:spPr>
          <a:xfrm>
            <a:off x="560527" y="75895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200" dirty="0"/>
          </a:p>
        </p:txBody>
      </p:sp>
      <p:sp>
        <p:nvSpPr>
          <p:cNvPr id="70" name="Text 59"/>
          <p:cNvSpPr txBox="1"/>
          <p:nvPr/>
        </p:nvSpPr>
        <p:spPr>
          <a:xfrm>
            <a:off x="1304849" y="95098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  <p:sp>
        <p:nvSpPr>
          <p:cNvPr id="71" name="Shape 60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2" name="Shape 61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3" name="Text 62"/>
          <p:cNvSpPr txBox="1"/>
          <p:nvPr/>
        </p:nvSpPr>
        <p:spPr>
          <a:xfrm>
            <a:off x="457200" y="6596482"/>
            <a:ext cx="18818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5: Negative Messages</a:t>
            </a:r>
            <a:endParaRPr lang="en-US" sz="900" dirty="0"/>
          </a:p>
        </p:txBody>
      </p:sp>
      <p:sp>
        <p:nvSpPr>
          <p:cNvPr id="74" name="Text 63"/>
          <p:cNvSpPr txBox="1"/>
          <p:nvPr/>
        </p:nvSpPr>
        <p:spPr>
          <a:xfrm>
            <a:off x="11381537" y="6596482"/>
            <a:ext cx="4389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Page 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886054"/>
            <a:ext cx="22101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3498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Types of Negative Messages</a:t>
            </a:r>
            <a:endParaRPr lang="en-US" sz="9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1143000"/>
            <a:ext cx="6115507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Bad News Announcements</a:t>
            </a:r>
            <a:endParaRPr lang="en-US" sz="36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2361895"/>
            <a:ext cx="6020410" cy="933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When announcing broader negative news like policy changes or price increases, the goal is to explain the reasoning and benefits rather than focusing solely on the negative impact.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609905" y="3199258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33" r="-33"/>
          <a:stretch/>
        </p:blipFill>
        <p:spPr>
          <a:xfrm>
            <a:off x="714146" y="3313558"/>
            <a:ext cx="171907" cy="152705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1181405" y="3199258"/>
            <a:ext cx="5486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 with the Why</a:t>
            </a:r>
            <a:endParaRPr lang="en-US" sz="1300" dirty="0"/>
          </a:p>
        </p:txBody>
      </p:sp>
      <p:sp>
        <p:nvSpPr>
          <p:cNvPr id="10" name="Text 7"/>
          <p:cNvSpPr txBox="1"/>
          <p:nvPr/>
        </p:nvSpPr>
        <p:spPr>
          <a:xfrm>
            <a:off x="1181405" y="3503754"/>
            <a:ext cx="5448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by explaining the context, constraints, or reasons for the change before stating the news.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609905" y="4063426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l="-33" r="-33"/>
          <a:stretch/>
        </p:blipFill>
        <p:spPr>
          <a:xfrm>
            <a:off x="714146" y="4177726"/>
            <a:ext cx="171907" cy="152705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1181405" y="4063426"/>
            <a:ext cx="5486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Transparent</a:t>
            </a:r>
            <a:endParaRPr lang="en-US" sz="1300" dirty="0"/>
          </a:p>
        </p:txBody>
      </p:sp>
      <p:sp>
        <p:nvSpPr>
          <p:cNvPr id="14" name="Text 10"/>
          <p:cNvSpPr txBox="1"/>
          <p:nvPr/>
        </p:nvSpPr>
        <p:spPr>
          <a:xfrm>
            <a:off x="1181405" y="4367921"/>
            <a:ext cx="5448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Clearly state exactly what is changing and when, avoiding vague language that causes confusion.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609905" y="4959125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4205" y="5073425"/>
            <a:ext cx="152705" cy="152705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1181405" y="4959125"/>
            <a:ext cx="5486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Benefits</a:t>
            </a:r>
            <a:endParaRPr lang="en-US" sz="1300" dirty="0"/>
          </a:p>
        </p:txBody>
      </p:sp>
      <p:sp>
        <p:nvSpPr>
          <p:cNvPr id="18" name="Text 13"/>
          <p:cNvSpPr txBox="1"/>
          <p:nvPr/>
        </p:nvSpPr>
        <p:spPr>
          <a:xfrm>
            <a:off x="1181405" y="5264534"/>
            <a:ext cx="5448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Highlight any long-term benefits or improvements that necessitated the change.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609905" y="5839972"/>
            <a:ext cx="381305" cy="381305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4205" y="5954272"/>
            <a:ext cx="152705" cy="152705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1181405" y="5839972"/>
            <a:ext cx="5486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Support</a:t>
            </a:r>
            <a:endParaRPr lang="en-US" sz="1300" dirty="0"/>
          </a:p>
        </p:txBody>
      </p:sp>
      <p:sp>
        <p:nvSpPr>
          <p:cNvPr id="22" name="Text 16"/>
          <p:cNvSpPr txBox="1"/>
          <p:nvPr/>
        </p:nvSpPr>
        <p:spPr>
          <a:xfrm>
            <a:off x="1181405" y="6144468"/>
            <a:ext cx="5448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 clear next steps and specific resources where the audience can get help.</a:t>
            </a:r>
            <a:endParaRPr lang="en-US" sz="1200" dirty="0"/>
          </a:p>
        </p:txBody>
      </p:sp>
      <p:sp>
        <p:nvSpPr>
          <p:cNvPr id="23" name="Shape 17"/>
          <p:cNvSpPr/>
          <p:nvPr/>
        </p:nvSpPr>
        <p:spPr>
          <a:xfrm>
            <a:off x="7467905" y="967435"/>
            <a:ext cx="3657600" cy="5637049"/>
          </a:xfrm>
          <a:prstGeom prst="roundRect">
            <a:avLst>
              <a:gd name="adj" fmla="val 25000"/>
            </a:avLst>
          </a:prstGeom>
          <a:solidFill>
            <a:srgbClr val="EFF6FF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>
            <a:alphaModFix amt="20000"/>
          </a:blip>
          <a:srcRect/>
          <a:stretch/>
        </p:blipFill>
        <p:spPr>
          <a:xfrm>
            <a:off x="11086642" y="5727461"/>
            <a:ext cx="914400" cy="914400"/>
          </a:xfrm>
          <a:prstGeom prst="rect">
            <a:avLst/>
          </a:prstGeom>
        </p:spPr>
      </p:pic>
      <p:sp>
        <p:nvSpPr>
          <p:cNvPr id="28" name="Shape 21"/>
          <p:cNvSpPr/>
          <p:nvPr/>
        </p:nvSpPr>
        <p:spPr>
          <a:xfrm>
            <a:off x="0" y="0"/>
            <a:ext cx="12191695" cy="381305"/>
          </a:xfrm>
          <a:prstGeom prst="rect">
            <a:avLst/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8"/>
          <a:srcRect t="-2029" b="-2029"/>
          <a:stretch/>
        </p:blipFill>
        <p:spPr>
          <a:xfrm>
            <a:off x="1143000" y="38405"/>
            <a:ext cx="9144" cy="304495"/>
          </a:xfrm>
          <a:prstGeom prst="rect">
            <a:avLst/>
          </a:prstGeom>
        </p:spPr>
      </p:pic>
      <p:sp>
        <p:nvSpPr>
          <p:cNvPr id="30" name="Shape 22"/>
          <p:cNvSpPr/>
          <p:nvPr/>
        </p:nvSpPr>
        <p:spPr>
          <a:xfrm>
            <a:off x="457200" y="0"/>
            <a:ext cx="381305" cy="38130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3"/>
          <p:cNvSpPr txBox="1"/>
          <p:nvPr/>
        </p:nvSpPr>
        <p:spPr>
          <a:xfrm>
            <a:off x="560527" y="75895"/>
            <a:ext cx="257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09</a:t>
            </a:r>
            <a:endParaRPr lang="en-US" sz="1200" dirty="0"/>
          </a:p>
        </p:txBody>
      </p:sp>
      <p:sp>
        <p:nvSpPr>
          <p:cNvPr id="32" name="Text 24"/>
          <p:cNvSpPr txBox="1"/>
          <p:nvPr/>
        </p:nvSpPr>
        <p:spPr>
          <a:xfrm>
            <a:off x="1304849" y="95098"/>
            <a:ext cx="37481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2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Messages &amp; Conflict Communication</a:t>
            </a:r>
            <a:endParaRPr lang="en-US" sz="1000" dirty="0"/>
          </a:p>
        </p:txBody>
      </p:sp>
      <p:sp>
        <p:nvSpPr>
          <p:cNvPr id="33" name="Shape 25"/>
          <p:cNvSpPr/>
          <p:nvPr/>
        </p:nvSpPr>
        <p:spPr>
          <a:xfrm>
            <a:off x="11354105" y="152705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26"/>
          <p:cNvSpPr/>
          <p:nvPr/>
        </p:nvSpPr>
        <p:spPr>
          <a:xfrm>
            <a:off x="11505895" y="152705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27"/>
          <p:cNvSpPr/>
          <p:nvPr/>
        </p:nvSpPr>
        <p:spPr>
          <a:xfrm>
            <a:off x="11658600" y="152705"/>
            <a:ext cx="75895" cy="75895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010705" y="2498264"/>
            <a:ext cx="4572000" cy="2743200"/>
          </a:xfrm>
          <a:prstGeom prst="rect">
            <a:avLst/>
          </a:prstGeom>
        </p:spPr>
      </p:pic>
      <p:sp>
        <p:nvSpPr>
          <p:cNvPr id="37" name="Text 28"/>
          <p:cNvSpPr txBox="1"/>
          <p:nvPr/>
        </p:nvSpPr>
        <p:spPr>
          <a:xfrm>
            <a:off x="7295998" y="3945759"/>
            <a:ext cx="40389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Announcement Strategy</a:t>
            </a:r>
            <a:endParaRPr lang="en-US" sz="1500" dirty="0"/>
          </a:p>
        </p:txBody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10"/>
          <a:srcRect t="-375" b="-375"/>
          <a:stretch/>
        </p:blipFill>
        <p:spPr>
          <a:xfrm>
            <a:off x="9010498" y="4288659"/>
            <a:ext cx="609905" cy="38405"/>
          </a:xfrm>
          <a:prstGeom prst="rect">
            <a:avLst/>
          </a:prstGeom>
        </p:spPr>
      </p:pic>
      <p:sp>
        <p:nvSpPr>
          <p:cNvPr id="39" name="Text 29"/>
          <p:cNvSpPr txBox="1"/>
          <p:nvPr/>
        </p:nvSpPr>
        <p:spPr>
          <a:xfrm>
            <a:off x="7315200" y="4478855"/>
            <a:ext cx="4000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"Explain the 'why' before the 'what' to reduce resistance and build understanding."</a:t>
            </a:r>
            <a:endParaRPr lang="en-US" sz="1200" dirty="0"/>
          </a:p>
        </p:txBody>
      </p:sp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11">
            <a:alphaModFix amt="90000"/>
          </a:blip>
          <a:srcRect/>
          <a:stretch/>
        </p:blipFill>
        <p:spPr>
          <a:xfrm>
            <a:off x="8858707" y="280275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2081</Words>
  <Application>Microsoft Macintosh PowerPoint</Application>
  <PresentationFormat>Widescreen</PresentationFormat>
  <Paragraphs>304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Montserrat</vt:lpstr>
      <vt:lpstr>Open Sans</vt:lpstr>
      <vt:lpstr>ui-monospace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Liz Kheng-Chindavong</cp:lastModifiedBy>
  <cp:revision>2</cp:revision>
  <dcterms:created xsi:type="dcterms:W3CDTF">2026-02-22T04:00:03Z</dcterms:created>
  <dcterms:modified xsi:type="dcterms:W3CDTF">2026-02-22T13:53:06Z</dcterms:modified>
</cp:coreProperties>
</file>