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14"/>
    <p:restoredTop sz="94610"/>
  </p:normalViewPr>
  <p:slideViewPr>
    <p:cSldViewPr snapToGrid="0" snapToObjects="1">
      <p:cViewPr>
        <p:scale>
          <a:sx n="100" d="100"/>
          <a:sy n="100" d="100"/>
        </p:scale>
        <p:origin x="9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4.png"/><Relationship Id="rId7" Type="http://schemas.openxmlformats.org/officeDocument/2006/relationships/image" Target="../media/image62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26.png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9.png"/><Relationship Id="rId5" Type="http://schemas.openxmlformats.org/officeDocument/2006/relationships/image" Target="../media/image68.pn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4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image" Target="../media/image9.png"/><Relationship Id="rId5" Type="http://schemas.openxmlformats.org/officeDocument/2006/relationships/image" Target="../media/image26.png"/><Relationship Id="rId10" Type="http://schemas.openxmlformats.org/officeDocument/2006/relationships/image" Target="../media/image1.png"/><Relationship Id="rId4" Type="http://schemas.openxmlformats.org/officeDocument/2006/relationships/image" Target="../media/image25.png"/><Relationship Id="rId9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.png"/><Relationship Id="rId4" Type="http://schemas.openxmlformats.org/officeDocument/2006/relationships/image" Target="../media/image89.png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2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1" Type="http://schemas.openxmlformats.org/officeDocument/2006/relationships/image" Target="../media/image9.png"/><Relationship Id="rId5" Type="http://schemas.openxmlformats.org/officeDocument/2006/relationships/image" Target="../media/image26.png"/><Relationship Id="rId10" Type="http://schemas.openxmlformats.org/officeDocument/2006/relationships/image" Target="../media/image1.png"/><Relationship Id="rId4" Type="http://schemas.openxmlformats.org/officeDocument/2006/relationships/image" Target="../media/image60.png"/><Relationship Id="rId9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10" Type="http://schemas.openxmlformats.org/officeDocument/2006/relationships/image" Target="../media/image9.png"/><Relationship Id="rId4" Type="http://schemas.openxmlformats.org/officeDocument/2006/relationships/image" Target="../media/image102.png"/><Relationship Id="rId9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19" Type="http://schemas.openxmlformats.org/officeDocument/2006/relationships/image" Target="../media/image23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5" Type="http://schemas.openxmlformats.org/officeDocument/2006/relationships/image" Target="../media/image23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9.png"/><Relationship Id="rId5" Type="http://schemas.openxmlformats.org/officeDocument/2006/relationships/image" Target="../media/image26.png"/><Relationship Id="rId10" Type="http://schemas.openxmlformats.org/officeDocument/2006/relationships/image" Target="../media/image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1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1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 t="-4" b="-4"/>
          <a:stretch/>
        </p:blipFill>
        <p:spPr>
          <a:xfrm>
            <a:off x="8128102" y="0"/>
            <a:ext cx="4063594" cy="68580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9296705" y="6324905"/>
            <a:ext cx="2438705" cy="75895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2"/>
          <p:cNvSpPr/>
          <p:nvPr/>
        </p:nvSpPr>
        <p:spPr>
          <a:xfrm>
            <a:off x="11658600" y="3962095"/>
            <a:ext cx="75895" cy="2438705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509674"/>
            <a:ext cx="1171346" cy="26700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14400" y="1509674"/>
            <a:ext cx="1172261" cy="2670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105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4</a:t>
            </a:r>
            <a:endParaRPr lang="en-US" sz="10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rcRect l="-2083" r="-2083"/>
          <a:stretch/>
        </p:blipFill>
        <p:spPr>
          <a:xfrm>
            <a:off x="2232965" y="1638605"/>
            <a:ext cx="9044330" cy="9144"/>
          </a:xfrm>
          <a:prstGeom prst="rect">
            <a:avLst/>
          </a:prstGeom>
        </p:spPr>
      </p:pic>
      <p:sp>
        <p:nvSpPr>
          <p:cNvPr id="10" name="Text 4"/>
          <p:cNvSpPr txBox="1"/>
          <p:nvPr/>
        </p:nvSpPr>
        <p:spPr>
          <a:xfrm>
            <a:off x="914400" y="2005279"/>
            <a:ext cx="10554005" cy="8577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400" b="1" kern="0" spc="-135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Positive Routine Messages</a:t>
            </a:r>
            <a:endParaRPr lang="en-US" sz="5400" dirty="0"/>
          </a:p>
        </p:txBody>
      </p:sp>
      <p:sp>
        <p:nvSpPr>
          <p:cNvPr id="11" name="Shape 5"/>
          <p:cNvSpPr/>
          <p:nvPr/>
        </p:nvSpPr>
        <p:spPr>
          <a:xfrm>
            <a:off x="914400" y="3090672"/>
            <a:ext cx="38405" cy="495605"/>
          </a:xfrm>
          <a:prstGeom prst="rect">
            <a:avLst/>
          </a:prstGeom>
          <a:solidFill>
            <a:srgbClr val="B91C1C"/>
          </a:solidFill>
          <a:ln w="12700">
            <a:solidFill>
              <a:srgbClr val="B91C1C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6"/>
          <p:cNvSpPr txBox="1"/>
          <p:nvPr/>
        </p:nvSpPr>
        <p:spPr>
          <a:xfrm>
            <a:off x="1181405" y="3090672"/>
            <a:ext cx="10203790" cy="4956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i="1" dirty="0">
                <a:solidFill>
                  <a:srgbClr val="374151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Building credibility in everyday communication</a:t>
            </a:r>
            <a:endParaRPr lang="en-US" sz="2200" dirty="0"/>
          </a:p>
        </p:txBody>
      </p:sp>
      <p:sp>
        <p:nvSpPr>
          <p:cNvPr id="13" name="Text 7"/>
          <p:cNvSpPr txBox="1"/>
          <p:nvPr/>
        </p:nvSpPr>
        <p:spPr>
          <a:xfrm>
            <a:off x="914400" y="3890772"/>
            <a:ext cx="7392010" cy="619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Mastering the art of direct, clear, and courteous routine messages to build trust, save time, and strengthen professional relationships.</a:t>
            </a:r>
            <a:endParaRPr lang="en-US" sz="15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3978E1-EDE1-6D48-B3B2-5C2A3CDCC955}"/>
              </a:ext>
            </a:extLst>
          </p:cNvPr>
          <p:cNvGrpSpPr/>
          <p:nvPr/>
        </p:nvGrpSpPr>
        <p:grpSpPr>
          <a:xfrm>
            <a:off x="552755" y="5904738"/>
            <a:ext cx="6286500" cy="420167"/>
            <a:chOff x="571500" y="5715000"/>
            <a:chExt cx="6286500" cy="420167"/>
          </a:xfrm>
        </p:grpSpPr>
        <p:sp>
          <p:nvSpPr>
            <p:cNvPr id="21" name="Text 5">
              <a:extLst>
                <a:ext uri="{FF2B5EF4-FFF2-40B4-BE49-F238E27FC236}">
                  <a16:creationId xmlns:a16="http://schemas.microsoft.com/office/drawing/2014/main" id="{F09191B0-9766-4712-1FE4-3866D66B960C}"/>
                </a:ext>
              </a:extLst>
            </p:cNvPr>
            <p:cNvSpPr txBox="1"/>
            <p:nvPr/>
          </p:nvSpPr>
          <p:spPr>
            <a:xfrm>
              <a:off x="571500" y="5715000"/>
              <a:ext cx="6286500" cy="1911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1000" b="1" kern="0" spc="52" dirty="0"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Presented by Dr. Liz Kheng</a:t>
              </a:r>
              <a:endParaRPr lang="en-US" sz="1000" dirty="0"/>
            </a:p>
          </p:txBody>
        </p:sp>
        <p:sp>
          <p:nvSpPr>
            <p:cNvPr id="22" name="Text 6">
              <a:extLst>
                <a:ext uri="{FF2B5EF4-FFF2-40B4-BE49-F238E27FC236}">
                  <a16:creationId xmlns:a16="http://schemas.microsoft.com/office/drawing/2014/main" id="{46D69E6A-E928-BA58-C159-CDAD442100E5}"/>
                </a:ext>
              </a:extLst>
            </p:cNvPr>
            <p:cNvSpPr txBox="1"/>
            <p:nvPr/>
          </p:nvSpPr>
          <p:spPr>
            <a:xfrm>
              <a:off x="571500" y="5810555"/>
              <a:ext cx="6286500" cy="3246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900" dirty="0"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Business Communications</a:t>
              </a:r>
              <a:endParaRPr lang="en-US" sz="900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7315200" y="0"/>
            <a:ext cx="4876495" cy="6858000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315200" y="0"/>
            <a:ext cx="9144" cy="685800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alphaModFix amt="10000"/>
          </a:blip>
          <a:srcRect l="-1" r="-1"/>
          <a:stretch/>
        </p:blipFill>
        <p:spPr>
          <a:xfrm>
            <a:off x="7324344" y="0"/>
            <a:ext cx="4867351" cy="685800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609905" y="105156"/>
            <a:ext cx="75895" cy="1123798"/>
          </a:xfrm>
          <a:prstGeom prst="rect">
            <a:avLst/>
          </a:prstGeom>
          <a:solidFill>
            <a:srgbClr val="111827"/>
          </a:solidFill>
          <a:ln w="12700">
            <a:solidFill>
              <a:srgbClr val="11182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 txBox="1"/>
          <p:nvPr/>
        </p:nvSpPr>
        <p:spPr>
          <a:xfrm>
            <a:off x="914400" y="105156"/>
            <a:ext cx="60579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Effective Communication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914400" y="371246"/>
            <a:ext cx="6072530" cy="85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700" b="1" kern="0" spc="-67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Request Messages:</a:t>
            </a:r>
            <a:endParaRPr lang="en-US" sz="2700" dirty="0"/>
          </a:p>
          <a:p>
            <a:pPr marL="0" indent="0" algn="l">
              <a:buNone/>
            </a:pPr>
            <a:r>
              <a:rPr lang="en-US" sz="2700" b="1" kern="0" spc="-67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Best Practices</a:t>
            </a:r>
            <a:endParaRPr lang="en-US" sz="27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 t="-33" b="-33"/>
          <a:stretch/>
        </p:blipFill>
        <p:spPr>
          <a:xfrm>
            <a:off x="609905" y="1533449"/>
            <a:ext cx="6248095" cy="743407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733349" y="1714500"/>
            <a:ext cx="381305" cy="381305"/>
          </a:xfrm>
          <a:prstGeom prst="ellipse">
            <a:avLst/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 l="-760" r="-760"/>
          <a:stretch/>
        </p:blipFill>
        <p:spPr>
          <a:xfrm>
            <a:off x="847649" y="1819656"/>
            <a:ext cx="152705" cy="171907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1304849" y="1657807"/>
            <a:ext cx="31629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Lead with the ask</a:t>
            </a:r>
            <a:endParaRPr lang="en-US" sz="1300" dirty="0"/>
          </a:p>
        </p:txBody>
      </p:sp>
      <p:sp>
        <p:nvSpPr>
          <p:cNvPr id="13" name="Text 8"/>
          <p:cNvSpPr txBox="1"/>
          <p:nvPr/>
        </p:nvSpPr>
        <p:spPr>
          <a:xfrm>
            <a:off x="1304849" y="1962302"/>
            <a:ext cx="36201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State your request clearly in the first sentence</a:t>
            </a:r>
            <a:endParaRPr lang="en-US" sz="10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4"/>
          <a:srcRect t="-33" b="-33"/>
          <a:stretch/>
        </p:blipFill>
        <p:spPr>
          <a:xfrm>
            <a:off x="609905" y="2428646"/>
            <a:ext cx="6248095" cy="743407"/>
          </a:xfrm>
          <a:prstGeom prst="rect">
            <a:avLst/>
          </a:prstGeom>
        </p:spPr>
      </p:pic>
      <p:sp>
        <p:nvSpPr>
          <p:cNvPr id="15" name="Shape 9"/>
          <p:cNvSpPr/>
          <p:nvPr/>
        </p:nvSpPr>
        <p:spPr>
          <a:xfrm>
            <a:off x="733349" y="2609698"/>
            <a:ext cx="381305" cy="381305"/>
          </a:xfrm>
          <a:prstGeom prst="ellipse">
            <a:avLst/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5"/>
          <a:srcRect l="-760" r="-760"/>
          <a:stretch/>
        </p:blipFill>
        <p:spPr>
          <a:xfrm>
            <a:off x="847649" y="2714854"/>
            <a:ext cx="152705" cy="171907"/>
          </a:xfrm>
          <a:prstGeom prst="rect">
            <a:avLst/>
          </a:prstGeom>
        </p:spPr>
      </p:pic>
      <p:sp>
        <p:nvSpPr>
          <p:cNvPr id="17" name="Text 10"/>
          <p:cNvSpPr txBox="1"/>
          <p:nvPr/>
        </p:nvSpPr>
        <p:spPr>
          <a:xfrm>
            <a:off x="1304849" y="2553005"/>
            <a:ext cx="34674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Include exact deadline</a:t>
            </a:r>
            <a:endParaRPr lang="en-US" sz="1300" dirty="0"/>
          </a:p>
        </p:txBody>
      </p:sp>
      <p:sp>
        <p:nvSpPr>
          <p:cNvPr id="18" name="Text 11"/>
          <p:cNvSpPr txBox="1"/>
          <p:nvPr/>
        </p:nvSpPr>
        <p:spPr>
          <a:xfrm>
            <a:off x="1304849" y="2857500"/>
            <a:ext cx="397032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Specify date + time + time zone to avoid confusion</a:t>
            </a:r>
            <a:endParaRPr lang="en-US" sz="1000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4"/>
          <a:srcRect t="-33" b="-33"/>
          <a:stretch/>
        </p:blipFill>
        <p:spPr>
          <a:xfrm>
            <a:off x="609905" y="3323844"/>
            <a:ext cx="6248095" cy="743407"/>
          </a:xfrm>
          <a:prstGeom prst="rect">
            <a:avLst/>
          </a:prstGeom>
        </p:spPr>
      </p:pic>
      <p:sp>
        <p:nvSpPr>
          <p:cNvPr id="20" name="Shape 12"/>
          <p:cNvSpPr/>
          <p:nvPr/>
        </p:nvSpPr>
        <p:spPr>
          <a:xfrm>
            <a:off x="733349" y="3504895"/>
            <a:ext cx="381305" cy="381305"/>
          </a:xfrm>
          <a:prstGeom prst="ellipse">
            <a:avLst/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5"/>
          <a:srcRect l="-760" r="-760"/>
          <a:stretch/>
        </p:blipFill>
        <p:spPr>
          <a:xfrm>
            <a:off x="847649" y="3610051"/>
            <a:ext cx="152705" cy="171907"/>
          </a:xfrm>
          <a:prstGeom prst="rect">
            <a:avLst/>
          </a:prstGeom>
        </p:spPr>
      </p:pic>
      <p:sp>
        <p:nvSpPr>
          <p:cNvPr id="22" name="Text 13"/>
          <p:cNvSpPr txBox="1"/>
          <p:nvPr/>
        </p:nvSpPr>
        <p:spPr>
          <a:xfrm>
            <a:off x="1304849" y="3448202"/>
            <a:ext cx="32296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Bullet specifics</a:t>
            </a:r>
            <a:endParaRPr lang="en-US" sz="1300" dirty="0"/>
          </a:p>
        </p:txBody>
      </p:sp>
      <p:sp>
        <p:nvSpPr>
          <p:cNvPr id="23" name="Text 14"/>
          <p:cNvSpPr txBox="1"/>
          <p:nvPr/>
        </p:nvSpPr>
        <p:spPr>
          <a:xfrm>
            <a:off x="1304849" y="3752698"/>
            <a:ext cx="369691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List files, fields, tabs, or links for quick scanning</a:t>
            </a:r>
            <a:endParaRPr lang="en-US" sz="1000" dirty="0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4"/>
          <a:srcRect t="-33" b="-33"/>
          <a:stretch/>
        </p:blipFill>
        <p:spPr>
          <a:xfrm>
            <a:off x="609905" y="4219956"/>
            <a:ext cx="6248095" cy="743407"/>
          </a:xfrm>
          <a:prstGeom prst="rect">
            <a:avLst/>
          </a:prstGeom>
        </p:spPr>
      </p:pic>
      <p:sp>
        <p:nvSpPr>
          <p:cNvPr id="25" name="Shape 15"/>
          <p:cNvSpPr/>
          <p:nvPr/>
        </p:nvSpPr>
        <p:spPr>
          <a:xfrm>
            <a:off x="733349" y="4401007"/>
            <a:ext cx="381305" cy="381305"/>
          </a:xfrm>
          <a:prstGeom prst="ellipse">
            <a:avLst/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Image 8" descr="preencoded.png"/>
          <p:cNvPicPr>
            <a:picLocks noChangeAspect="1"/>
          </p:cNvPicPr>
          <p:nvPr/>
        </p:nvPicPr>
        <p:blipFill>
          <a:blip r:embed="rId5"/>
          <a:srcRect l="-760" r="-760"/>
          <a:stretch/>
        </p:blipFill>
        <p:spPr>
          <a:xfrm>
            <a:off x="847649" y="4505249"/>
            <a:ext cx="152705" cy="171907"/>
          </a:xfrm>
          <a:prstGeom prst="rect">
            <a:avLst/>
          </a:prstGeom>
        </p:spPr>
      </p:pic>
      <p:sp>
        <p:nvSpPr>
          <p:cNvPr id="27" name="Text 16"/>
          <p:cNvSpPr txBox="1"/>
          <p:nvPr/>
        </p:nvSpPr>
        <p:spPr>
          <a:xfrm>
            <a:off x="1304849" y="4343400"/>
            <a:ext cx="423915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Provide brief context</a:t>
            </a:r>
            <a:endParaRPr lang="en-US" sz="1300" dirty="0"/>
          </a:p>
        </p:txBody>
      </p:sp>
      <p:sp>
        <p:nvSpPr>
          <p:cNvPr id="28" name="Text 17"/>
          <p:cNvSpPr txBox="1"/>
          <p:nvPr/>
        </p:nvSpPr>
        <p:spPr>
          <a:xfrm>
            <a:off x="1304849" y="4647895"/>
            <a:ext cx="48106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Explain why it matters so the reader understands the urgency</a:t>
            </a:r>
            <a:endParaRPr lang="en-US" sz="1000" dirty="0"/>
          </a:p>
        </p:txBody>
      </p:sp>
      <p:pic>
        <p:nvPicPr>
          <p:cNvPr id="29" name="Image 9" descr="preencoded.png"/>
          <p:cNvPicPr>
            <a:picLocks noChangeAspect="1"/>
          </p:cNvPicPr>
          <p:nvPr/>
        </p:nvPicPr>
        <p:blipFill>
          <a:blip r:embed="rId4"/>
          <a:srcRect t="-33" b="-33"/>
          <a:stretch/>
        </p:blipFill>
        <p:spPr>
          <a:xfrm>
            <a:off x="609905" y="5115154"/>
            <a:ext cx="6248095" cy="743407"/>
          </a:xfrm>
          <a:prstGeom prst="rect">
            <a:avLst/>
          </a:prstGeom>
        </p:spPr>
      </p:pic>
      <p:sp>
        <p:nvSpPr>
          <p:cNvPr id="30" name="Shape 18"/>
          <p:cNvSpPr/>
          <p:nvPr/>
        </p:nvSpPr>
        <p:spPr>
          <a:xfrm>
            <a:off x="733349" y="5296205"/>
            <a:ext cx="381305" cy="381305"/>
          </a:xfrm>
          <a:prstGeom prst="ellipse">
            <a:avLst/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1" name="Image 10" descr="preencoded.png"/>
          <p:cNvPicPr>
            <a:picLocks noChangeAspect="1"/>
          </p:cNvPicPr>
          <p:nvPr/>
        </p:nvPicPr>
        <p:blipFill>
          <a:blip r:embed="rId5"/>
          <a:srcRect l="-760" r="-760"/>
          <a:stretch/>
        </p:blipFill>
        <p:spPr>
          <a:xfrm>
            <a:off x="847649" y="5400446"/>
            <a:ext cx="152705" cy="171907"/>
          </a:xfrm>
          <a:prstGeom prst="rect">
            <a:avLst/>
          </a:prstGeom>
        </p:spPr>
      </p:pic>
      <p:sp>
        <p:nvSpPr>
          <p:cNvPr id="32" name="Text 19"/>
          <p:cNvSpPr txBox="1"/>
          <p:nvPr/>
        </p:nvSpPr>
        <p:spPr>
          <a:xfrm>
            <a:off x="1304849" y="5238598"/>
            <a:ext cx="394106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Offer flexibility/fallback if needed</a:t>
            </a:r>
            <a:endParaRPr lang="en-US" sz="1300" dirty="0"/>
          </a:p>
        </p:txBody>
      </p:sp>
      <p:sp>
        <p:nvSpPr>
          <p:cNvPr id="33" name="Text 20"/>
          <p:cNvSpPr txBox="1"/>
          <p:nvPr/>
        </p:nvSpPr>
        <p:spPr>
          <a:xfrm>
            <a:off x="1304849" y="5544007"/>
            <a:ext cx="436443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Suggest alternatives if the primary request isn't feasible</a:t>
            </a:r>
            <a:endParaRPr lang="en-US" sz="1000" dirty="0"/>
          </a:p>
        </p:txBody>
      </p:sp>
      <p:pic>
        <p:nvPicPr>
          <p:cNvPr id="34" name="Image 11" descr="preencoded.png"/>
          <p:cNvPicPr>
            <a:picLocks noChangeAspect="1"/>
          </p:cNvPicPr>
          <p:nvPr/>
        </p:nvPicPr>
        <p:blipFill>
          <a:blip r:embed="rId4"/>
          <a:srcRect t="-33" b="-33"/>
          <a:stretch/>
        </p:blipFill>
        <p:spPr>
          <a:xfrm>
            <a:off x="609905" y="6010351"/>
            <a:ext cx="6248095" cy="743407"/>
          </a:xfrm>
          <a:prstGeom prst="rect">
            <a:avLst/>
          </a:prstGeom>
        </p:spPr>
      </p:pic>
      <p:sp>
        <p:nvSpPr>
          <p:cNvPr id="35" name="Shape 21"/>
          <p:cNvSpPr/>
          <p:nvPr/>
        </p:nvSpPr>
        <p:spPr>
          <a:xfrm>
            <a:off x="733349" y="6191402"/>
            <a:ext cx="381305" cy="381305"/>
          </a:xfrm>
          <a:prstGeom prst="ellipse">
            <a:avLst/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6" name="Image 12" descr="preencoded.png"/>
          <p:cNvPicPr>
            <a:picLocks noChangeAspect="1"/>
          </p:cNvPicPr>
          <p:nvPr/>
        </p:nvPicPr>
        <p:blipFill>
          <a:blip r:embed="rId5"/>
          <a:srcRect l="-760" r="-760"/>
          <a:stretch/>
        </p:blipFill>
        <p:spPr>
          <a:xfrm>
            <a:off x="847649" y="6295644"/>
            <a:ext cx="152705" cy="171907"/>
          </a:xfrm>
          <a:prstGeom prst="rect">
            <a:avLst/>
          </a:prstGeom>
        </p:spPr>
      </p:pic>
      <p:sp>
        <p:nvSpPr>
          <p:cNvPr id="37" name="Text 22"/>
          <p:cNvSpPr txBox="1"/>
          <p:nvPr/>
        </p:nvSpPr>
        <p:spPr>
          <a:xfrm>
            <a:off x="1304849" y="6133795"/>
            <a:ext cx="39154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Keep tone courteous; avoid hedging</a:t>
            </a:r>
            <a:endParaRPr lang="en-US" sz="1300" dirty="0"/>
          </a:p>
        </p:txBody>
      </p:sp>
      <p:sp>
        <p:nvSpPr>
          <p:cNvPr id="38" name="Text 23"/>
          <p:cNvSpPr txBox="1"/>
          <p:nvPr/>
        </p:nvSpPr>
        <p:spPr>
          <a:xfrm>
            <a:off x="1304849" y="6439205"/>
            <a:ext cx="448513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 polite but direct—confidence builds professional trust</a:t>
            </a:r>
            <a:endParaRPr lang="en-US" sz="1000" dirty="0"/>
          </a:p>
        </p:txBody>
      </p:sp>
      <p:pic>
        <p:nvPicPr>
          <p:cNvPr id="39" name="Image 13" descr="preencoded.png"/>
          <p:cNvPicPr>
            <a:picLocks noChangeAspect="1"/>
          </p:cNvPicPr>
          <p:nvPr/>
        </p:nvPicPr>
        <p:blipFill>
          <a:blip r:embed="rId6"/>
          <a:srcRect l="-14" r="-14"/>
          <a:stretch/>
        </p:blipFill>
        <p:spPr>
          <a:xfrm rot="21540000">
            <a:off x="7917790" y="1811426"/>
            <a:ext cx="3681374" cy="1453896"/>
          </a:xfrm>
          <a:prstGeom prst="rect">
            <a:avLst/>
          </a:prstGeom>
        </p:spPr>
      </p:pic>
      <p:sp>
        <p:nvSpPr>
          <p:cNvPr id="40" name="Shape 24"/>
          <p:cNvSpPr/>
          <p:nvPr/>
        </p:nvSpPr>
        <p:spPr>
          <a:xfrm>
            <a:off x="8150962" y="2132381"/>
            <a:ext cx="314554" cy="314554"/>
          </a:xfrm>
          <a:prstGeom prst="ellipse">
            <a:avLst/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1" name="Image 1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228686" y="2210105"/>
            <a:ext cx="161849" cy="161849"/>
          </a:xfrm>
          <a:prstGeom prst="rect">
            <a:avLst/>
          </a:prstGeom>
        </p:spPr>
      </p:pic>
      <p:sp>
        <p:nvSpPr>
          <p:cNvPr id="42" name="Text 25"/>
          <p:cNvSpPr txBox="1"/>
          <p:nvPr/>
        </p:nvSpPr>
        <p:spPr>
          <a:xfrm>
            <a:off x="8571586" y="2190902"/>
            <a:ext cx="100035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Clarity First</a:t>
            </a:r>
            <a:endParaRPr lang="en-US" sz="900" dirty="0"/>
          </a:p>
        </p:txBody>
      </p:sp>
      <p:sp>
        <p:nvSpPr>
          <p:cNvPr id="43" name="Text 26"/>
          <p:cNvSpPr txBox="1"/>
          <p:nvPr/>
        </p:nvSpPr>
        <p:spPr>
          <a:xfrm>
            <a:off x="8158277" y="2500884"/>
            <a:ext cx="3286354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i="1" dirty="0">
                <a:solidFill>
                  <a:srgbClr val="1F2937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"A clear request respects the recipient's time and increases response rates."</a:t>
            </a:r>
            <a:endParaRPr lang="en-US" sz="1500" dirty="0"/>
          </a:p>
        </p:txBody>
      </p:sp>
      <p:pic>
        <p:nvPicPr>
          <p:cNvPr id="44" name="Image 15" descr="preencoded.png"/>
          <p:cNvPicPr>
            <a:picLocks noChangeAspect="1"/>
          </p:cNvPicPr>
          <p:nvPr/>
        </p:nvPicPr>
        <p:blipFill>
          <a:blip r:embed="rId8"/>
          <a:srcRect t="-17" b="-17"/>
          <a:stretch/>
        </p:blipFill>
        <p:spPr>
          <a:xfrm rot="60000">
            <a:off x="8068666" y="3431743"/>
            <a:ext cx="3531413" cy="1613916"/>
          </a:xfrm>
          <a:prstGeom prst="rect">
            <a:avLst/>
          </a:prstGeom>
        </p:spPr>
      </p:pic>
      <p:sp>
        <p:nvSpPr>
          <p:cNvPr id="45" name="Shape 27"/>
          <p:cNvSpPr/>
          <p:nvPr/>
        </p:nvSpPr>
        <p:spPr>
          <a:xfrm>
            <a:off x="8286293" y="4036162"/>
            <a:ext cx="3114446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Shape 28"/>
          <p:cNvSpPr/>
          <p:nvPr/>
        </p:nvSpPr>
        <p:spPr>
          <a:xfrm>
            <a:off x="8290865" y="3635654"/>
            <a:ext cx="85954" cy="85954"/>
          </a:xfrm>
          <a:prstGeom prst="ellipse">
            <a:avLst/>
          </a:prstGeom>
          <a:solidFill>
            <a:srgbClr val="F8717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7" name="Shape 29"/>
          <p:cNvSpPr/>
          <p:nvPr/>
        </p:nvSpPr>
        <p:spPr>
          <a:xfrm>
            <a:off x="8443570" y="3638398"/>
            <a:ext cx="85954" cy="85954"/>
          </a:xfrm>
          <a:prstGeom prst="ellipse">
            <a:avLst/>
          </a:prstGeom>
          <a:solidFill>
            <a:srgbClr val="FBBF2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Shape 30"/>
          <p:cNvSpPr/>
          <p:nvPr/>
        </p:nvSpPr>
        <p:spPr>
          <a:xfrm>
            <a:off x="8595360" y="3640226"/>
            <a:ext cx="85954" cy="85954"/>
          </a:xfrm>
          <a:prstGeom prst="ellipse">
            <a:avLst/>
          </a:prstGeom>
          <a:solidFill>
            <a:srgbClr val="34D39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 31"/>
          <p:cNvSpPr txBox="1"/>
          <p:nvPr/>
        </p:nvSpPr>
        <p:spPr>
          <a:xfrm>
            <a:off x="8287207" y="3749954"/>
            <a:ext cx="3191256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Subject: </a:t>
            </a:r>
            <a:r>
              <a:rPr lang="en-US" sz="900" b="1" dirty="0">
                <a:solidFill>
                  <a:srgbClr val="111827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Q3 Data Request - Due Fri 2PM</a:t>
            </a:r>
            <a:endParaRPr lang="en-US" sz="900" dirty="0"/>
          </a:p>
        </p:txBody>
      </p:sp>
      <p:pic>
        <p:nvPicPr>
          <p:cNvPr id="50" name="Image 16" descr="preencoded.png"/>
          <p:cNvPicPr>
            <a:picLocks noChangeAspect="1"/>
          </p:cNvPicPr>
          <p:nvPr/>
        </p:nvPicPr>
        <p:blipFill>
          <a:blip r:embed="rId9"/>
          <a:srcRect t="-89" b="-89"/>
          <a:stretch/>
        </p:blipFill>
        <p:spPr>
          <a:xfrm>
            <a:off x="8282635" y="4101998"/>
            <a:ext cx="2329891" cy="117043"/>
          </a:xfrm>
          <a:prstGeom prst="rect">
            <a:avLst/>
          </a:prstGeom>
        </p:spPr>
      </p:pic>
      <p:pic>
        <p:nvPicPr>
          <p:cNvPr id="51" name="Image 17" descr="preencoded.png"/>
          <p:cNvPicPr>
            <a:picLocks noChangeAspect="1"/>
          </p:cNvPicPr>
          <p:nvPr/>
        </p:nvPicPr>
        <p:blipFill>
          <a:blip r:embed="rId10"/>
          <a:srcRect t="-142" b="-142"/>
          <a:stretch/>
        </p:blipFill>
        <p:spPr>
          <a:xfrm>
            <a:off x="8279892" y="4254703"/>
            <a:ext cx="3106217" cy="130759"/>
          </a:xfrm>
          <a:prstGeom prst="rect">
            <a:avLst/>
          </a:prstGeom>
        </p:spPr>
      </p:pic>
      <p:pic>
        <p:nvPicPr>
          <p:cNvPr id="52" name="Image 18" descr="preencoded.png"/>
          <p:cNvPicPr>
            <a:picLocks noChangeAspect="1"/>
          </p:cNvPicPr>
          <p:nvPr/>
        </p:nvPicPr>
        <p:blipFill>
          <a:blip r:embed="rId11"/>
          <a:srcRect t="-107" b="-107"/>
          <a:stretch/>
        </p:blipFill>
        <p:spPr>
          <a:xfrm>
            <a:off x="8277149" y="4406494"/>
            <a:ext cx="2588666" cy="121615"/>
          </a:xfrm>
          <a:prstGeom prst="rect">
            <a:avLst/>
          </a:prstGeom>
        </p:spPr>
      </p:pic>
      <p:sp>
        <p:nvSpPr>
          <p:cNvPr id="53" name="Shape 32"/>
          <p:cNvSpPr/>
          <p:nvPr/>
        </p:nvSpPr>
        <p:spPr>
          <a:xfrm>
            <a:off x="8272577" y="4559198"/>
            <a:ext cx="619049" cy="247802"/>
          </a:xfrm>
          <a:prstGeom prst="roundRect">
            <a:avLst>
              <a:gd name="adj" fmla="val 56770"/>
            </a:avLst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4" name="Shape 33"/>
          <p:cNvSpPr/>
          <p:nvPr/>
        </p:nvSpPr>
        <p:spPr>
          <a:xfrm>
            <a:off x="8957462" y="4571086"/>
            <a:ext cx="619049" cy="247802"/>
          </a:xfrm>
          <a:prstGeom prst="roundRect">
            <a:avLst>
              <a:gd name="adj" fmla="val 56770"/>
            </a:avLst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5" name="Image 19" descr="preencoded.png"/>
          <p:cNvPicPr>
            <a:picLocks noChangeAspect="1"/>
          </p:cNvPicPr>
          <p:nvPr/>
        </p:nvPicPr>
        <p:blipFill>
          <a:blip r:embed="rId12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sp>
        <p:nvSpPr>
          <p:cNvPr id="58" name="Text 35"/>
          <p:cNvSpPr txBox="1"/>
          <p:nvPr/>
        </p:nvSpPr>
        <p:spPr>
          <a:xfrm>
            <a:off x="11292840" y="6476695"/>
            <a:ext cx="52395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Page 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44000" y="0"/>
            <a:ext cx="3047695" cy="6858000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144000" y="0"/>
            <a:ext cx="9144" cy="6858000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914400" y="457200"/>
            <a:ext cx="75895" cy="1123798"/>
          </a:xfrm>
          <a:prstGeom prst="rect">
            <a:avLst/>
          </a:prstGeom>
          <a:solidFill>
            <a:srgbClr val="111827"/>
          </a:solidFill>
          <a:ln w="12700">
            <a:solidFill>
              <a:srgbClr val="11182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1218895" y="457200"/>
            <a:ext cx="71250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Effective Communication</a:t>
            </a:r>
            <a:endParaRPr lang="en-US" sz="1000" dirty="0"/>
          </a:p>
        </p:txBody>
      </p:sp>
      <p:sp>
        <p:nvSpPr>
          <p:cNvPr id="7" name="Text 5"/>
          <p:cNvSpPr txBox="1"/>
          <p:nvPr/>
        </p:nvSpPr>
        <p:spPr>
          <a:xfrm>
            <a:off x="1218895" y="724205"/>
            <a:ext cx="7139635" cy="85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700" b="1" kern="0" spc="-67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Response Messages: Purpose &amp; Approach</a:t>
            </a:r>
            <a:endParaRPr lang="en-US" sz="27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 t="-25" b="-25"/>
          <a:stretch/>
        </p:blipFill>
        <p:spPr>
          <a:xfrm>
            <a:off x="1218895" y="1962302"/>
            <a:ext cx="7010705" cy="767182"/>
          </a:xfrm>
          <a:prstGeom prst="rect">
            <a:avLst/>
          </a:prstGeom>
        </p:spPr>
      </p:pic>
      <p:sp>
        <p:nvSpPr>
          <p:cNvPr id="9" name="Text 6"/>
          <p:cNvSpPr txBox="1"/>
          <p:nvPr/>
        </p:nvSpPr>
        <p:spPr>
          <a:xfrm>
            <a:off x="1485900" y="2190902"/>
            <a:ext cx="720090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i="1" dirty="0">
                <a:solidFill>
                  <a:srgbClr val="111827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Purpose:</a:t>
            </a:r>
            <a:r>
              <a:rPr lang="en-US" sz="1500" i="1" dirty="0">
                <a:solidFill>
                  <a:srgbClr val="1F2937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 Answer clearly and anticipate next needs to provide a complete resolution. </a:t>
            </a:r>
            <a:endParaRPr lang="en-US" sz="15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67105" y="3338474"/>
            <a:ext cx="457200" cy="457200"/>
          </a:xfrm>
          <a:prstGeom prst="rect">
            <a:avLst/>
          </a:prstGeom>
        </p:spPr>
      </p:pic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200607" y="3471977"/>
            <a:ext cx="190195" cy="190195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1752905" y="3338474"/>
            <a:ext cx="6143854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Answer the question first</a:t>
            </a:r>
            <a:endParaRPr lang="en-US" sz="1800" dirty="0"/>
          </a:p>
        </p:txBody>
      </p:sp>
      <p:sp>
        <p:nvSpPr>
          <p:cNvPr id="13" name="Text 8"/>
          <p:cNvSpPr txBox="1"/>
          <p:nvPr/>
        </p:nvSpPr>
        <p:spPr>
          <a:xfrm>
            <a:off x="1752905" y="3681374"/>
            <a:ext cx="67153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Provide the core answer immediately rather than burying it in context.</a:t>
            </a:r>
            <a:endParaRPr lang="en-US" sz="13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67105" y="4176979"/>
            <a:ext cx="457200" cy="457200"/>
          </a:xfrm>
          <a:prstGeom prst="rect">
            <a:avLst/>
          </a:prstGeom>
        </p:spPr>
      </p:pic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24382" y="4310482"/>
            <a:ext cx="142646" cy="190195"/>
          </a:xfrm>
          <a:prstGeom prst="rect">
            <a:avLst/>
          </a:prstGeom>
        </p:spPr>
      </p:pic>
      <p:sp>
        <p:nvSpPr>
          <p:cNvPr id="16" name="Text 9"/>
          <p:cNvSpPr txBox="1"/>
          <p:nvPr/>
        </p:nvSpPr>
        <p:spPr>
          <a:xfrm>
            <a:off x="1752905" y="4176979"/>
            <a:ext cx="6277356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Add helpful info</a:t>
            </a:r>
            <a:endParaRPr lang="en-US" sz="1800" dirty="0"/>
          </a:p>
        </p:txBody>
      </p:sp>
      <p:sp>
        <p:nvSpPr>
          <p:cNvPr id="17" name="Text 10"/>
          <p:cNvSpPr txBox="1"/>
          <p:nvPr/>
        </p:nvSpPr>
        <p:spPr>
          <a:xfrm>
            <a:off x="1752905" y="4519879"/>
            <a:ext cx="684885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Include relevant options, links, or next steps that the reader might need.</a:t>
            </a:r>
            <a:endParaRPr lang="en-US" sz="130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67105" y="5014570"/>
            <a:ext cx="457200" cy="457200"/>
          </a:xfrm>
          <a:prstGeom prst="rect">
            <a:avLst/>
          </a:prstGeom>
        </p:spPr>
      </p:pic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224382" y="5148072"/>
            <a:ext cx="142646" cy="190195"/>
          </a:xfrm>
          <a:prstGeom prst="rect">
            <a:avLst/>
          </a:prstGeom>
        </p:spPr>
      </p:pic>
      <p:sp>
        <p:nvSpPr>
          <p:cNvPr id="20" name="Text 11"/>
          <p:cNvSpPr txBox="1"/>
          <p:nvPr/>
        </p:nvSpPr>
        <p:spPr>
          <a:xfrm>
            <a:off x="1752905" y="5014570"/>
            <a:ext cx="5153558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Confirm timing/ownership</a:t>
            </a:r>
            <a:endParaRPr lang="en-US" sz="1800" dirty="0"/>
          </a:p>
        </p:txBody>
      </p:sp>
      <p:sp>
        <p:nvSpPr>
          <p:cNvPr id="21" name="Text 12"/>
          <p:cNvSpPr txBox="1"/>
          <p:nvPr/>
        </p:nvSpPr>
        <p:spPr>
          <a:xfrm>
            <a:off x="1752905" y="5357470"/>
            <a:ext cx="572505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Clarify who does what by when to reduce follow-up emails.</a:t>
            </a:r>
            <a:endParaRPr lang="en-US" sz="1300" dirty="0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8"/>
          <a:srcRect t="-7" b="-7"/>
          <a:stretch/>
        </p:blipFill>
        <p:spPr>
          <a:xfrm>
            <a:off x="9296705" y="5219395"/>
            <a:ext cx="2438705" cy="1181405"/>
          </a:xfrm>
          <a:prstGeom prst="rect">
            <a:avLst/>
          </a:prstGeom>
        </p:spPr>
      </p:pic>
      <p:pic>
        <p:nvPicPr>
          <p:cNvPr id="23" name="Image 8" descr="preencoded.png"/>
          <p:cNvPicPr>
            <a:picLocks noChangeAspect="1"/>
          </p:cNvPicPr>
          <p:nvPr/>
        </p:nvPicPr>
        <p:blipFill>
          <a:blip r:embed="rId9"/>
          <a:srcRect l="-607" r="-607"/>
          <a:stretch/>
        </p:blipFill>
        <p:spPr>
          <a:xfrm>
            <a:off x="10319918" y="5486400"/>
            <a:ext cx="390449" cy="342900"/>
          </a:xfrm>
          <a:prstGeom prst="rect">
            <a:avLst/>
          </a:prstGeom>
        </p:spPr>
      </p:pic>
      <p:sp>
        <p:nvSpPr>
          <p:cNvPr id="24" name="Text 13"/>
          <p:cNvSpPr txBox="1"/>
          <p:nvPr/>
        </p:nvSpPr>
        <p:spPr>
          <a:xfrm>
            <a:off x="9435694" y="5982005"/>
            <a:ext cx="215981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4B5563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"Be helpful, be efficient"</a:t>
            </a:r>
            <a:endParaRPr lang="en-US" sz="1000" dirty="0"/>
          </a:p>
        </p:txBody>
      </p:sp>
      <p:pic>
        <p:nvPicPr>
          <p:cNvPr id="25" name="Image 9" descr="preencoded.png"/>
          <p:cNvPicPr>
            <a:picLocks noChangeAspect="1"/>
          </p:cNvPicPr>
          <p:nvPr/>
        </p:nvPicPr>
        <p:blipFill>
          <a:blip r:embed="rId10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pic>
        <p:nvPicPr>
          <p:cNvPr id="26" name="Image 10" descr="preencoded.png"/>
          <p:cNvPicPr>
            <a:picLocks noChangeAspect="1"/>
          </p:cNvPicPr>
          <p:nvPr/>
        </p:nvPicPr>
        <p:blipFill>
          <a:blip r:embed="rId11"/>
          <a:srcRect t="-400" b="-400"/>
          <a:stretch/>
        </p:blipFill>
        <p:spPr>
          <a:xfrm>
            <a:off x="457200" y="6534302"/>
            <a:ext cx="457200" cy="38405"/>
          </a:xfrm>
          <a:prstGeom prst="rect">
            <a:avLst/>
          </a:prstGeom>
        </p:spPr>
      </p:pic>
      <p:sp>
        <p:nvSpPr>
          <p:cNvPr id="27" name="Text 14"/>
          <p:cNvSpPr txBox="1"/>
          <p:nvPr/>
        </p:nvSpPr>
        <p:spPr>
          <a:xfrm>
            <a:off x="990295" y="6476695"/>
            <a:ext cx="282366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4: Positive Routine Messages</a:t>
            </a:r>
            <a:endParaRPr lang="en-US" sz="900" dirty="0"/>
          </a:p>
        </p:txBody>
      </p:sp>
      <p:sp>
        <p:nvSpPr>
          <p:cNvPr id="28" name="Text 15"/>
          <p:cNvSpPr txBox="1"/>
          <p:nvPr/>
        </p:nvSpPr>
        <p:spPr>
          <a:xfrm>
            <a:off x="11327587" y="6476695"/>
            <a:ext cx="48829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Page 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09905" y="381305"/>
            <a:ext cx="78967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Real-World Scenario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609905" y="647395"/>
            <a:ext cx="7953451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kern="0" spc="-90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Case Study: The Helpful Response</a:t>
            </a:r>
            <a:endParaRPr lang="en-US" sz="3600" dirty="0"/>
          </a:p>
        </p:txBody>
      </p:sp>
      <p:sp>
        <p:nvSpPr>
          <p:cNvPr id="5" name="Text 3"/>
          <p:cNvSpPr txBox="1"/>
          <p:nvPr/>
        </p:nvSpPr>
        <p:spPr>
          <a:xfrm>
            <a:off x="8312810" y="1257300"/>
            <a:ext cx="3277210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500" i="1" dirty="0">
                <a:solidFill>
                  <a:srgbClr val="4B5563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Turning a "No" into a Service Opportunity</a:t>
            </a:r>
            <a:endParaRPr lang="en-US" sz="15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905" y="1669373"/>
            <a:ext cx="10972800" cy="914400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95198" y="1897973"/>
            <a:ext cx="457200" cy="457200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 t="-43" b="-43"/>
          <a:stretch/>
        </p:blipFill>
        <p:spPr>
          <a:xfrm>
            <a:off x="1057046" y="2050678"/>
            <a:ext cx="133502" cy="152705"/>
          </a:xfrm>
          <a:prstGeom prst="rect">
            <a:avLst/>
          </a:prstGeom>
        </p:spPr>
      </p:pic>
      <p:sp>
        <p:nvSpPr>
          <p:cNvPr id="9" name="Text 4"/>
          <p:cNvSpPr txBox="1"/>
          <p:nvPr/>
        </p:nvSpPr>
        <p:spPr>
          <a:xfrm>
            <a:off x="1505102" y="1897973"/>
            <a:ext cx="49725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Customer Inquiry</a:t>
            </a:r>
            <a:endParaRPr lang="en-US" sz="900" dirty="0"/>
          </a:p>
        </p:txBody>
      </p:sp>
      <p:sp>
        <p:nvSpPr>
          <p:cNvPr id="10" name="Text 5"/>
          <p:cNvSpPr txBox="1"/>
          <p:nvPr/>
        </p:nvSpPr>
        <p:spPr>
          <a:xfrm>
            <a:off x="1505102" y="2089083"/>
            <a:ext cx="55440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i="1" dirty="0">
                <a:solidFill>
                  <a:srgbClr val="1F2937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"Hi, I saw this item on your website. Do you have this in blue?"</a:t>
            </a:r>
            <a:endParaRPr lang="en-US" sz="1500" dirty="0"/>
          </a:p>
        </p:txBody>
      </p:sp>
      <p:sp>
        <p:nvSpPr>
          <p:cNvPr id="11" name="Text 6"/>
          <p:cNvSpPr txBox="1"/>
          <p:nvPr/>
        </p:nvSpPr>
        <p:spPr>
          <a:xfrm>
            <a:off x="609905" y="2687478"/>
            <a:ext cx="253837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7415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"Dead End" Response</a:t>
            </a:r>
            <a:endParaRPr lang="en-US" sz="13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900" y="2706680"/>
            <a:ext cx="495605" cy="2286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3771900" y="2706680"/>
            <a:ext cx="495605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DC262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Weak</a:t>
            </a:r>
            <a:endParaRPr lang="en-US" sz="900" dirty="0"/>
          </a:p>
        </p:txBody>
      </p:sp>
      <p:sp>
        <p:nvSpPr>
          <p:cNvPr id="14" name="Shape 8"/>
          <p:cNvSpPr/>
          <p:nvPr/>
        </p:nvSpPr>
        <p:spPr>
          <a:xfrm>
            <a:off x="609905" y="3030378"/>
            <a:ext cx="3657600" cy="2819095"/>
          </a:xfrm>
          <a:prstGeom prst="roundRect">
            <a:avLst>
              <a:gd name="adj" fmla="val 1315"/>
            </a:avLst>
          </a:prstGeom>
          <a:solidFill>
            <a:srgbClr val="FEF2F2"/>
          </a:solidFill>
          <a:ln w="12700">
            <a:solidFill>
              <a:srgbClr val="FECAC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9"/>
          <p:cNvSpPr/>
          <p:nvPr/>
        </p:nvSpPr>
        <p:spPr>
          <a:xfrm>
            <a:off x="771754" y="3573531"/>
            <a:ext cx="3333902" cy="9144"/>
          </a:xfrm>
          <a:prstGeom prst="rect">
            <a:avLst/>
          </a:prstGeom>
          <a:solidFill>
            <a:srgbClr val="FECACA"/>
          </a:solidFill>
          <a:ln w="12700">
            <a:solidFill>
              <a:srgbClr val="FECAC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754" y="3192227"/>
            <a:ext cx="304495" cy="304495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771754" y="3192227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91C1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You</a:t>
            </a:r>
            <a:endParaRPr lang="en-US" sz="900" dirty="0"/>
          </a:p>
        </p:txBody>
      </p:sp>
      <p:sp>
        <p:nvSpPr>
          <p:cNvPr id="18" name="Text 11"/>
          <p:cNvSpPr txBox="1"/>
          <p:nvPr/>
        </p:nvSpPr>
        <p:spPr>
          <a:xfrm>
            <a:off x="1152144" y="3268122"/>
            <a:ext cx="85222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To: Customer</a:t>
            </a:r>
            <a:endParaRPr lang="en-US" sz="900" dirty="0"/>
          </a:p>
        </p:txBody>
      </p:sp>
      <p:sp>
        <p:nvSpPr>
          <p:cNvPr id="19" name="Text 12"/>
          <p:cNvSpPr txBox="1"/>
          <p:nvPr/>
        </p:nvSpPr>
        <p:spPr>
          <a:xfrm>
            <a:off x="771754" y="3696975"/>
            <a:ext cx="34482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91B1B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No, we don't.</a:t>
            </a:r>
            <a:endParaRPr lang="en-US" sz="1200" dirty="0"/>
          </a:p>
        </p:txBody>
      </p:sp>
      <p:sp>
        <p:nvSpPr>
          <p:cNvPr id="20" name="Shape 13"/>
          <p:cNvSpPr/>
          <p:nvPr/>
        </p:nvSpPr>
        <p:spPr>
          <a:xfrm>
            <a:off x="771754" y="5373071"/>
            <a:ext cx="3333902" cy="9144"/>
          </a:xfrm>
          <a:prstGeom prst="rect">
            <a:avLst/>
          </a:prstGeom>
          <a:solidFill>
            <a:srgbClr val="FECACA"/>
          </a:solidFill>
          <a:ln w="12700">
            <a:solidFill>
              <a:srgbClr val="FECAC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4"/>
          <p:cNvSpPr txBox="1"/>
          <p:nvPr/>
        </p:nvSpPr>
        <p:spPr>
          <a:xfrm>
            <a:off x="924458" y="5534919"/>
            <a:ext cx="329549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91B1B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Result: Conversation ends. Customer leaves. </a:t>
            </a:r>
            <a:endParaRPr lang="en-US" sz="900" dirty="0"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1754" y="5554122"/>
            <a:ext cx="114300" cy="114300"/>
          </a:xfrm>
          <a:prstGeom prst="rect">
            <a:avLst/>
          </a:prstGeom>
        </p:spPr>
      </p:pic>
      <p:sp>
        <p:nvSpPr>
          <p:cNvPr id="23" name="Shape 15"/>
          <p:cNvSpPr/>
          <p:nvPr/>
        </p:nvSpPr>
        <p:spPr>
          <a:xfrm>
            <a:off x="4647895" y="2687478"/>
            <a:ext cx="19202" cy="3161995"/>
          </a:xfrm>
          <a:prstGeom prst="rect">
            <a:avLst/>
          </a:prstGeom>
          <a:solidFill>
            <a:srgbClr val="D1D5DB"/>
          </a:solidFill>
          <a:ln w="12700">
            <a:solidFill>
              <a:srgbClr val="D1D5D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16"/>
          <p:cNvSpPr txBox="1"/>
          <p:nvPr/>
        </p:nvSpPr>
        <p:spPr>
          <a:xfrm>
            <a:off x="5048402" y="2687478"/>
            <a:ext cx="2973629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7415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"Helpful Path" Response</a:t>
            </a:r>
            <a:endParaRPr lang="en-US" sz="1300" dirty="0"/>
          </a:p>
        </p:txBody>
      </p:sp>
      <p:pic>
        <p:nvPicPr>
          <p:cNvPr id="25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4921" y="2706680"/>
            <a:ext cx="562356" cy="228600"/>
          </a:xfrm>
          <a:prstGeom prst="rect">
            <a:avLst/>
          </a:prstGeom>
        </p:spPr>
      </p:pic>
      <p:sp>
        <p:nvSpPr>
          <p:cNvPr id="26" name="Text 17"/>
          <p:cNvSpPr/>
          <p:nvPr/>
        </p:nvSpPr>
        <p:spPr>
          <a:xfrm>
            <a:off x="11024921" y="2706680"/>
            <a:ext cx="562356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596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Strong</a:t>
            </a:r>
            <a:endParaRPr lang="en-US" sz="900" dirty="0"/>
          </a:p>
        </p:txBody>
      </p:sp>
      <p:sp>
        <p:nvSpPr>
          <p:cNvPr id="27" name="Shape 18"/>
          <p:cNvSpPr/>
          <p:nvPr/>
        </p:nvSpPr>
        <p:spPr>
          <a:xfrm>
            <a:off x="5048402" y="3030378"/>
            <a:ext cx="6534302" cy="2819095"/>
          </a:xfrm>
          <a:prstGeom prst="roundRect">
            <a:avLst>
              <a:gd name="adj" fmla="val 1315"/>
            </a:avLst>
          </a:prstGeom>
          <a:solidFill>
            <a:srgbClr val="F0FDF4"/>
          </a:solidFill>
          <a:ln w="12700">
            <a:solidFill>
              <a:srgbClr val="BBF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19"/>
          <p:cNvSpPr/>
          <p:nvPr/>
        </p:nvSpPr>
        <p:spPr>
          <a:xfrm>
            <a:off x="5210251" y="3573531"/>
            <a:ext cx="6210605" cy="9144"/>
          </a:xfrm>
          <a:prstGeom prst="rect">
            <a:avLst/>
          </a:prstGeom>
          <a:solidFill>
            <a:srgbClr val="A7F3D0"/>
          </a:solidFill>
          <a:ln w="12700">
            <a:solidFill>
              <a:srgbClr val="A7F3D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0251" y="3192227"/>
            <a:ext cx="304495" cy="304495"/>
          </a:xfrm>
          <a:prstGeom prst="rect">
            <a:avLst/>
          </a:prstGeom>
        </p:spPr>
      </p:pic>
      <p:sp>
        <p:nvSpPr>
          <p:cNvPr id="30" name="Text 20"/>
          <p:cNvSpPr/>
          <p:nvPr/>
        </p:nvSpPr>
        <p:spPr>
          <a:xfrm>
            <a:off x="5210251" y="3192227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04785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You</a:t>
            </a:r>
            <a:endParaRPr lang="en-US" sz="900" dirty="0"/>
          </a:p>
        </p:txBody>
      </p:sp>
      <p:sp>
        <p:nvSpPr>
          <p:cNvPr id="31" name="Text 21"/>
          <p:cNvSpPr txBox="1"/>
          <p:nvPr/>
        </p:nvSpPr>
        <p:spPr>
          <a:xfrm>
            <a:off x="5591556" y="3268122"/>
            <a:ext cx="85222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To: Customer</a:t>
            </a:r>
            <a:endParaRPr lang="en-US" sz="900" dirty="0"/>
          </a:p>
        </p:txBody>
      </p:sp>
      <p:sp>
        <p:nvSpPr>
          <p:cNvPr id="32" name="Text 22"/>
          <p:cNvSpPr txBox="1"/>
          <p:nvPr/>
        </p:nvSpPr>
        <p:spPr>
          <a:xfrm>
            <a:off x="5210251" y="3696975"/>
            <a:ext cx="6286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166534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Thanks for checking! We don't have the blue in stock right now, but we do have </a:t>
            </a:r>
            <a:r>
              <a:rPr lang="en-US" sz="1200" b="1" dirty="0">
                <a:solidFill>
                  <a:srgbClr val="166534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navy and teal</a:t>
            </a:r>
            <a:r>
              <a:rPr lang="en-US" sz="1200" dirty="0">
                <a:solidFill>
                  <a:srgbClr val="166534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available.</a:t>
            </a:r>
            <a:endParaRPr lang="en-US" sz="1200" dirty="0"/>
          </a:p>
        </p:txBody>
      </p:sp>
      <p:sp>
        <p:nvSpPr>
          <p:cNvPr id="33" name="Text 23"/>
          <p:cNvSpPr txBox="1"/>
          <p:nvPr/>
        </p:nvSpPr>
        <p:spPr>
          <a:xfrm>
            <a:off x="5210251" y="4268475"/>
            <a:ext cx="63249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66534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If you prefer the blue, I can:</a:t>
            </a:r>
            <a:endParaRPr lang="en-US" sz="1200" dirty="0"/>
          </a:p>
        </p:txBody>
      </p:sp>
      <p:sp>
        <p:nvSpPr>
          <p:cNvPr id="34" name="Text 24"/>
          <p:cNvSpPr txBox="1"/>
          <p:nvPr/>
        </p:nvSpPr>
        <p:spPr>
          <a:xfrm>
            <a:off x="5286146" y="4611375"/>
            <a:ext cx="62490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166534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Check our downtown store for you</a:t>
            </a:r>
            <a:endParaRPr lang="en-US" sz="1000" dirty="0"/>
          </a:p>
        </p:txBody>
      </p:sp>
      <p:sp>
        <p:nvSpPr>
          <p:cNvPr id="35" name="Text 25"/>
          <p:cNvSpPr txBox="1"/>
          <p:nvPr/>
        </p:nvSpPr>
        <p:spPr>
          <a:xfrm>
            <a:off x="5286146" y="4839975"/>
            <a:ext cx="62490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166534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Notify you when our next shipment arrives (ETA: Tuesday)</a:t>
            </a:r>
            <a:endParaRPr lang="en-US" sz="1000" dirty="0"/>
          </a:p>
        </p:txBody>
      </p:sp>
      <p:sp>
        <p:nvSpPr>
          <p:cNvPr id="36" name="Text 26"/>
          <p:cNvSpPr txBox="1"/>
          <p:nvPr/>
        </p:nvSpPr>
        <p:spPr>
          <a:xfrm>
            <a:off x="5210251" y="5182875"/>
            <a:ext cx="63249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66534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Let me know what works best!</a:t>
            </a:r>
            <a:endParaRPr lang="en-US" sz="1200" dirty="0"/>
          </a:p>
        </p:txBody>
      </p:sp>
      <p:sp>
        <p:nvSpPr>
          <p:cNvPr id="37" name="Shape 27"/>
          <p:cNvSpPr/>
          <p:nvPr/>
        </p:nvSpPr>
        <p:spPr>
          <a:xfrm>
            <a:off x="5210251" y="5411475"/>
            <a:ext cx="6210605" cy="9144"/>
          </a:xfrm>
          <a:prstGeom prst="rect">
            <a:avLst/>
          </a:prstGeom>
          <a:solidFill>
            <a:srgbClr val="A7F3D0"/>
          </a:solidFill>
          <a:ln w="12700">
            <a:solidFill>
              <a:srgbClr val="A7F3D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28"/>
          <p:cNvSpPr txBox="1"/>
          <p:nvPr/>
        </p:nvSpPr>
        <p:spPr>
          <a:xfrm>
            <a:off x="5362956" y="5534919"/>
            <a:ext cx="61722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65F46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Result: Relationship maintained. Options provided. </a:t>
            </a:r>
            <a:endParaRPr lang="en-US" sz="900" dirty="0"/>
          </a:p>
        </p:txBody>
      </p:sp>
      <p:pic>
        <p:nvPicPr>
          <p:cNvPr id="39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210251" y="5554122"/>
            <a:ext cx="114300" cy="114300"/>
          </a:xfrm>
          <a:prstGeom prst="rect">
            <a:avLst/>
          </a:prstGeom>
        </p:spPr>
      </p:pic>
      <p:pic>
        <p:nvPicPr>
          <p:cNvPr id="40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09905" y="5938816"/>
            <a:ext cx="10972800" cy="856792"/>
          </a:xfrm>
          <a:prstGeom prst="rect">
            <a:avLst/>
          </a:prstGeom>
        </p:spPr>
      </p:pic>
      <p:pic>
        <p:nvPicPr>
          <p:cNvPr id="41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838505" y="6165968"/>
            <a:ext cx="457200" cy="457200"/>
          </a:xfrm>
          <a:prstGeom prst="rect">
            <a:avLst/>
          </a:prstGeom>
        </p:spPr>
      </p:pic>
      <p:pic>
        <p:nvPicPr>
          <p:cNvPr id="42" name="Image 11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995782" y="6299471"/>
            <a:ext cx="142646" cy="190195"/>
          </a:xfrm>
          <a:prstGeom prst="rect">
            <a:avLst/>
          </a:prstGeom>
        </p:spPr>
      </p:pic>
      <p:sp>
        <p:nvSpPr>
          <p:cNvPr id="43" name="Text 29"/>
          <p:cNvSpPr txBox="1"/>
          <p:nvPr/>
        </p:nvSpPr>
        <p:spPr>
          <a:xfrm>
            <a:off x="1447495" y="6165968"/>
            <a:ext cx="318211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Strategy</a:t>
            </a:r>
            <a:endParaRPr lang="en-US" sz="900" dirty="0"/>
          </a:p>
        </p:txBody>
      </p:sp>
      <p:sp>
        <p:nvSpPr>
          <p:cNvPr id="44" name="Text 30"/>
          <p:cNvSpPr txBox="1"/>
          <p:nvPr/>
        </p:nvSpPr>
        <p:spPr>
          <a:xfrm>
            <a:off x="1447495" y="6357078"/>
            <a:ext cx="342168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Helpful Response Formula</a:t>
            </a:r>
            <a:endParaRPr lang="en-US" sz="1500" dirty="0"/>
          </a:p>
        </p:txBody>
      </p:sp>
      <p:sp>
        <p:nvSpPr>
          <p:cNvPr id="45" name="Shape 31"/>
          <p:cNvSpPr/>
          <p:nvPr/>
        </p:nvSpPr>
        <p:spPr>
          <a:xfrm>
            <a:off x="4811573" y="6113628"/>
            <a:ext cx="1895551" cy="539764"/>
          </a:xfrm>
          <a:prstGeom prst="roundRect">
            <a:avLst>
              <a:gd name="adj" fmla="val 11111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32"/>
          <p:cNvSpPr txBox="1"/>
          <p:nvPr/>
        </p:nvSpPr>
        <p:spPr>
          <a:xfrm>
            <a:off x="4887468" y="6118894"/>
            <a:ext cx="174376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Step 1</a:t>
            </a:r>
            <a:endParaRPr lang="en-US" sz="900" dirty="0"/>
          </a:p>
        </p:txBody>
      </p:sp>
      <p:sp>
        <p:nvSpPr>
          <p:cNvPr id="47" name="Text 33"/>
          <p:cNvSpPr txBox="1"/>
          <p:nvPr/>
        </p:nvSpPr>
        <p:spPr>
          <a:xfrm>
            <a:off x="4887468" y="6309089"/>
            <a:ext cx="17437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Direct Answer</a:t>
            </a:r>
            <a:endParaRPr lang="en-US" sz="1000" dirty="0"/>
          </a:p>
        </p:txBody>
      </p:sp>
      <p:sp>
        <p:nvSpPr>
          <p:cNvPr id="48" name="Text 34"/>
          <p:cNvSpPr txBox="1"/>
          <p:nvPr/>
        </p:nvSpPr>
        <p:spPr>
          <a:xfrm>
            <a:off x="4887468" y="6499284"/>
            <a:ext cx="174376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D1D5D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"No, but..."</a:t>
            </a:r>
            <a:endParaRPr lang="en-US" sz="900" dirty="0"/>
          </a:p>
        </p:txBody>
      </p:sp>
      <p:pic>
        <p:nvPicPr>
          <p:cNvPr id="49" name="Image 12" descr="preencoded.png"/>
          <p:cNvPicPr>
            <a:picLocks noChangeAspect="1"/>
          </p:cNvPicPr>
          <p:nvPr/>
        </p:nvPicPr>
        <p:blipFill>
          <a:blip r:embed="rId15"/>
          <a:srcRect t="-43" b="-43"/>
          <a:stretch/>
        </p:blipFill>
        <p:spPr>
          <a:xfrm>
            <a:off x="6852514" y="6309089"/>
            <a:ext cx="133502" cy="152705"/>
          </a:xfrm>
          <a:prstGeom prst="rect">
            <a:avLst/>
          </a:prstGeom>
        </p:spPr>
      </p:pic>
      <p:sp>
        <p:nvSpPr>
          <p:cNvPr id="50" name="Shape 35"/>
          <p:cNvSpPr/>
          <p:nvPr/>
        </p:nvSpPr>
        <p:spPr>
          <a:xfrm>
            <a:off x="7137806" y="6113628"/>
            <a:ext cx="1895551" cy="539764"/>
          </a:xfrm>
          <a:prstGeom prst="roundRect">
            <a:avLst>
              <a:gd name="adj" fmla="val 11111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1" name="Text 36"/>
          <p:cNvSpPr txBox="1"/>
          <p:nvPr/>
        </p:nvSpPr>
        <p:spPr>
          <a:xfrm>
            <a:off x="7214616" y="6118894"/>
            <a:ext cx="174376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Step 2</a:t>
            </a:r>
            <a:endParaRPr lang="en-US" sz="900" dirty="0"/>
          </a:p>
        </p:txBody>
      </p:sp>
      <p:sp>
        <p:nvSpPr>
          <p:cNvPr id="52" name="Text 37"/>
          <p:cNvSpPr txBox="1"/>
          <p:nvPr/>
        </p:nvSpPr>
        <p:spPr>
          <a:xfrm>
            <a:off x="7214616" y="6309089"/>
            <a:ext cx="17437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Alternatives</a:t>
            </a:r>
            <a:endParaRPr lang="en-US" sz="1000" dirty="0"/>
          </a:p>
        </p:txBody>
      </p:sp>
      <p:sp>
        <p:nvSpPr>
          <p:cNvPr id="53" name="Text 38"/>
          <p:cNvSpPr txBox="1"/>
          <p:nvPr/>
        </p:nvSpPr>
        <p:spPr>
          <a:xfrm>
            <a:off x="7214616" y="6499284"/>
            <a:ext cx="174376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D1D5D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"We have navy..."</a:t>
            </a:r>
            <a:endParaRPr lang="en-US" sz="900" dirty="0"/>
          </a:p>
        </p:txBody>
      </p:sp>
      <p:pic>
        <p:nvPicPr>
          <p:cNvPr id="54" name="Image 13" descr="preencoded.png"/>
          <p:cNvPicPr>
            <a:picLocks noChangeAspect="1"/>
          </p:cNvPicPr>
          <p:nvPr/>
        </p:nvPicPr>
        <p:blipFill>
          <a:blip r:embed="rId15"/>
          <a:srcRect t="-43" b="-43"/>
          <a:stretch/>
        </p:blipFill>
        <p:spPr>
          <a:xfrm>
            <a:off x="9179662" y="6309089"/>
            <a:ext cx="133502" cy="152705"/>
          </a:xfrm>
          <a:prstGeom prst="rect">
            <a:avLst/>
          </a:prstGeom>
        </p:spPr>
      </p:pic>
      <p:sp>
        <p:nvSpPr>
          <p:cNvPr id="55" name="Shape 39"/>
          <p:cNvSpPr/>
          <p:nvPr/>
        </p:nvSpPr>
        <p:spPr>
          <a:xfrm>
            <a:off x="9464954" y="6113628"/>
            <a:ext cx="1895551" cy="539764"/>
          </a:xfrm>
          <a:prstGeom prst="roundRect">
            <a:avLst>
              <a:gd name="adj" fmla="val 11111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6" name="Text 40"/>
          <p:cNvSpPr txBox="1"/>
          <p:nvPr/>
        </p:nvSpPr>
        <p:spPr>
          <a:xfrm>
            <a:off x="9540850" y="6118894"/>
            <a:ext cx="174376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Step 3</a:t>
            </a:r>
            <a:endParaRPr lang="en-US" sz="900" dirty="0"/>
          </a:p>
        </p:txBody>
      </p:sp>
      <p:sp>
        <p:nvSpPr>
          <p:cNvPr id="57" name="Text 41"/>
          <p:cNvSpPr txBox="1"/>
          <p:nvPr/>
        </p:nvSpPr>
        <p:spPr>
          <a:xfrm>
            <a:off x="9540850" y="6309089"/>
            <a:ext cx="17437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Action Path</a:t>
            </a:r>
            <a:endParaRPr lang="en-US" sz="1000" dirty="0"/>
          </a:p>
        </p:txBody>
      </p:sp>
      <p:sp>
        <p:nvSpPr>
          <p:cNvPr id="58" name="Text 42"/>
          <p:cNvSpPr txBox="1"/>
          <p:nvPr/>
        </p:nvSpPr>
        <p:spPr>
          <a:xfrm>
            <a:off x="9540850" y="6499284"/>
            <a:ext cx="174376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D1D5D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"I can check..."</a:t>
            </a:r>
            <a:endParaRPr lang="en-US" sz="900" dirty="0"/>
          </a:p>
        </p:txBody>
      </p:sp>
      <p:pic>
        <p:nvPicPr>
          <p:cNvPr id="59" name="Image 14" descr="preencoded.png"/>
          <p:cNvPicPr>
            <a:picLocks noChangeAspect="1"/>
          </p:cNvPicPr>
          <p:nvPr/>
        </p:nvPicPr>
        <p:blipFill>
          <a:blip r:embed="rId16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7315200" y="0"/>
            <a:ext cx="4876495" cy="6858000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315200" y="0"/>
            <a:ext cx="9144" cy="685800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alphaModFix amt="10000"/>
          </a:blip>
          <a:srcRect l="-1" r="-1"/>
          <a:stretch/>
        </p:blipFill>
        <p:spPr>
          <a:xfrm>
            <a:off x="7324344" y="0"/>
            <a:ext cx="4867351" cy="685800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609905" y="323698"/>
            <a:ext cx="75895" cy="1123798"/>
          </a:xfrm>
          <a:prstGeom prst="rect">
            <a:avLst/>
          </a:prstGeom>
          <a:solidFill>
            <a:srgbClr val="111827"/>
          </a:solidFill>
          <a:ln w="12700">
            <a:solidFill>
              <a:srgbClr val="11182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 txBox="1"/>
          <p:nvPr/>
        </p:nvSpPr>
        <p:spPr>
          <a:xfrm>
            <a:off x="914400" y="323698"/>
            <a:ext cx="60579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Proactive Communication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914400" y="590702"/>
            <a:ext cx="6072530" cy="85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700" b="1" kern="0" spc="-67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Responses: Anticipate Follow-up Questions</a:t>
            </a:r>
            <a:endParaRPr lang="en-US" sz="27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 t="-12" b="-12"/>
          <a:stretch/>
        </p:blipFill>
        <p:spPr>
          <a:xfrm>
            <a:off x="609905" y="1828800"/>
            <a:ext cx="6248095" cy="819302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771754" y="2048256"/>
            <a:ext cx="381305" cy="381305"/>
          </a:xfrm>
          <a:prstGeom prst="ellipse">
            <a:avLst/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 l="-760" r="-760"/>
          <a:stretch/>
        </p:blipFill>
        <p:spPr>
          <a:xfrm>
            <a:off x="886054" y="2152498"/>
            <a:ext cx="152705" cy="171907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1343254" y="1990649"/>
            <a:ext cx="38578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Provide concise answer first</a:t>
            </a:r>
            <a:endParaRPr lang="en-US" sz="1500" dirty="0"/>
          </a:p>
        </p:txBody>
      </p:sp>
      <p:sp>
        <p:nvSpPr>
          <p:cNvPr id="13" name="Text 8"/>
          <p:cNvSpPr txBox="1"/>
          <p:nvPr/>
        </p:nvSpPr>
        <p:spPr>
          <a:xfrm>
            <a:off x="1343254" y="2295144"/>
            <a:ext cx="441929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Don't bury the "yes" or "no" in paragraphs of explanation</a:t>
            </a:r>
            <a:endParaRPr lang="en-US" sz="10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4"/>
          <a:srcRect t="-12" b="-12"/>
          <a:stretch/>
        </p:blipFill>
        <p:spPr>
          <a:xfrm>
            <a:off x="609905" y="2800807"/>
            <a:ext cx="6248095" cy="819302"/>
          </a:xfrm>
          <a:prstGeom prst="rect">
            <a:avLst/>
          </a:prstGeom>
        </p:spPr>
      </p:pic>
      <p:sp>
        <p:nvSpPr>
          <p:cNvPr id="15" name="Shape 9"/>
          <p:cNvSpPr/>
          <p:nvPr/>
        </p:nvSpPr>
        <p:spPr>
          <a:xfrm>
            <a:off x="771754" y="3019349"/>
            <a:ext cx="381305" cy="381305"/>
          </a:xfrm>
          <a:prstGeom prst="ellipse">
            <a:avLst/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5"/>
          <a:srcRect l="-760" r="-760"/>
          <a:stretch/>
        </p:blipFill>
        <p:spPr>
          <a:xfrm>
            <a:off x="886054" y="3124505"/>
            <a:ext cx="152705" cy="171907"/>
          </a:xfrm>
          <a:prstGeom prst="rect">
            <a:avLst/>
          </a:prstGeom>
        </p:spPr>
      </p:pic>
      <p:sp>
        <p:nvSpPr>
          <p:cNvPr id="17" name="Text 10"/>
          <p:cNvSpPr txBox="1"/>
          <p:nvPr/>
        </p:nvSpPr>
        <p:spPr>
          <a:xfrm>
            <a:off x="1343254" y="2962656"/>
            <a:ext cx="43818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Offer 1-2 alternatives (if "no")</a:t>
            </a:r>
            <a:endParaRPr lang="en-US" sz="1500" dirty="0"/>
          </a:p>
        </p:txBody>
      </p:sp>
      <p:sp>
        <p:nvSpPr>
          <p:cNvPr id="18" name="Text 11"/>
          <p:cNvSpPr txBox="1"/>
          <p:nvPr/>
        </p:nvSpPr>
        <p:spPr>
          <a:xfrm>
            <a:off x="1343254" y="3267151"/>
            <a:ext cx="49533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Provide viable options to keep the conversation moving forward</a:t>
            </a:r>
            <a:endParaRPr lang="en-US" sz="1000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4"/>
          <a:srcRect t="-12" b="-12"/>
          <a:stretch/>
        </p:blipFill>
        <p:spPr>
          <a:xfrm>
            <a:off x="609905" y="3771900"/>
            <a:ext cx="6248095" cy="819302"/>
          </a:xfrm>
          <a:prstGeom prst="rect">
            <a:avLst/>
          </a:prstGeom>
        </p:spPr>
      </p:pic>
      <p:sp>
        <p:nvSpPr>
          <p:cNvPr id="20" name="Shape 12"/>
          <p:cNvSpPr/>
          <p:nvPr/>
        </p:nvSpPr>
        <p:spPr>
          <a:xfrm>
            <a:off x="771754" y="3991356"/>
            <a:ext cx="381305" cy="381305"/>
          </a:xfrm>
          <a:prstGeom prst="ellipse">
            <a:avLst/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5"/>
          <a:srcRect l="-760" r="-760"/>
          <a:stretch/>
        </p:blipFill>
        <p:spPr>
          <a:xfrm>
            <a:off x="886054" y="4095598"/>
            <a:ext cx="152705" cy="171907"/>
          </a:xfrm>
          <a:prstGeom prst="rect">
            <a:avLst/>
          </a:prstGeom>
        </p:spPr>
      </p:pic>
      <p:sp>
        <p:nvSpPr>
          <p:cNvPr id="22" name="Text 13"/>
          <p:cNvSpPr txBox="1"/>
          <p:nvPr/>
        </p:nvSpPr>
        <p:spPr>
          <a:xfrm>
            <a:off x="1343254" y="3933749"/>
            <a:ext cx="44202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Include links/SKUs/attachments</a:t>
            </a:r>
            <a:endParaRPr lang="en-US" sz="1500" dirty="0"/>
          </a:p>
        </p:txBody>
      </p:sp>
      <p:sp>
        <p:nvSpPr>
          <p:cNvPr id="23" name="Text 14"/>
          <p:cNvSpPr txBox="1"/>
          <p:nvPr/>
        </p:nvSpPr>
        <p:spPr>
          <a:xfrm>
            <a:off x="1343254" y="4238244"/>
            <a:ext cx="49917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Give the reader everything they need to take action immediately</a:t>
            </a:r>
            <a:endParaRPr lang="en-US" sz="1000" dirty="0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4"/>
          <a:srcRect t="-12" b="-12"/>
          <a:stretch/>
        </p:blipFill>
        <p:spPr>
          <a:xfrm>
            <a:off x="609905" y="4743907"/>
            <a:ext cx="6248095" cy="819302"/>
          </a:xfrm>
          <a:prstGeom prst="rect">
            <a:avLst/>
          </a:prstGeom>
        </p:spPr>
      </p:pic>
      <p:sp>
        <p:nvSpPr>
          <p:cNvPr id="25" name="Shape 15"/>
          <p:cNvSpPr/>
          <p:nvPr/>
        </p:nvSpPr>
        <p:spPr>
          <a:xfrm>
            <a:off x="771754" y="4962449"/>
            <a:ext cx="381305" cy="381305"/>
          </a:xfrm>
          <a:prstGeom prst="ellipse">
            <a:avLst/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Image 8" descr="preencoded.png"/>
          <p:cNvPicPr>
            <a:picLocks noChangeAspect="1"/>
          </p:cNvPicPr>
          <p:nvPr/>
        </p:nvPicPr>
        <p:blipFill>
          <a:blip r:embed="rId5"/>
          <a:srcRect l="-760" r="-760"/>
          <a:stretch/>
        </p:blipFill>
        <p:spPr>
          <a:xfrm>
            <a:off x="886054" y="5067605"/>
            <a:ext cx="152705" cy="171907"/>
          </a:xfrm>
          <a:prstGeom prst="rect">
            <a:avLst/>
          </a:prstGeom>
        </p:spPr>
      </p:pic>
      <p:sp>
        <p:nvSpPr>
          <p:cNvPr id="27" name="Text 16"/>
          <p:cNvSpPr txBox="1"/>
          <p:nvPr/>
        </p:nvSpPr>
        <p:spPr>
          <a:xfrm>
            <a:off x="1343254" y="4905756"/>
            <a:ext cx="389443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Clarify timelines and next steps</a:t>
            </a:r>
            <a:endParaRPr lang="en-US" sz="1500" dirty="0"/>
          </a:p>
        </p:txBody>
      </p:sp>
      <p:sp>
        <p:nvSpPr>
          <p:cNvPr id="28" name="Text 17"/>
          <p:cNvSpPr txBox="1"/>
          <p:nvPr/>
        </p:nvSpPr>
        <p:spPr>
          <a:xfrm>
            <a:off x="1343254" y="5210251"/>
            <a:ext cx="440832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State clearly who does what by when to avoid confusion</a:t>
            </a:r>
            <a:endParaRPr lang="en-US" sz="1000" dirty="0"/>
          </a:p>
        </p:txBody>
      </p:sp>
      <p:pic>
        <p:nvPicPr>
          <p:cNvPr id="29" name="Image 9" descr="preencoded.png"/>
          <p:cNvPicPr>
            <a:picLocks noChangeAspect="1"/>
          </p:cNvPicPr>
          <p:nvPr/>
        </p:nvPicPr>
        <p:blipFill>
          <a:blip r:embed="rId4"/>
          <a:srcRect t="-12" b="-12"/>
          <a:stretch/>
        </p:blipFill>
        <p:spPr>
          <a:xfrm>
            <a:off x="609905" y="5715000"/>
            <a:ext cx="6248095" cy="819302"/>
          </a:xfrm>
          <a:prstGeom prst="rect">
            <a:avLst/>
          </a:prstGeom>
        </p:spPr>
      </p:pic>
      <p:sp>
        <p:nvSpPr>
          <p:cNvPr id="30" name="Shape 18"/>
          <p:cNvSpPr/>
          <p:nvPr/>
        </p:nvSpPr>
        <p:spPr>
          <a:xfrm>
            <a:off x="771754" y="5934456"/>
            <a:ext cx="381305" cy="381305"/>
          </a:xfrm>
          <a:prstGeom prst="ellipse">
            <a:avLst/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1" name="Image 10" descr="preencoded.png"/>
          <p:cNvPicPr>
            <a:picLocks noChangeAspect="1"/>
          </p:cNvPicPr>
          <p:nvPr/>
        </p:nvPicPr>
        <p:blipFill>
          <a:blip r:embed="rId5"/>
          <a:srcRect l="-760" r="-760"/>
          <a:stretch/>
        </p:blipFill>
        <p:spPr>
          <a:xfrm>
            <a:off x="886054" y="6038698"/>
            <a:ext cx="152705" cy="171907"/>
          </a:xfrm>
          <a:prstGeom prst="rect">
            <a:avLst/>
          </a:prstGeom>
        </p:spPr>
      </p:pic>
      <p:sp>
        <p:nvSpPr>
          <p:cNvPr id="32" name="Text 19"/>
          <p:cNvSpPr txBox="1"/>
          <p:nvPr/>
        </p:nvSpPr>
        <p:spPr>
          <a:xfrm>
            <a:off x="1343254" y="5876849"/>
            <a:ext cx="4474159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Invite confirmation: "Does this work?"</a:t>
            </a:r>
            <a:endParaRPr lang="en-US" sz="1500" dirty="0"/>
          </a:p>
        </p:txBody>
      </p:sp>
      <p:sp>
        <p:nvSpPr>
          <p:cNvPr id="33" name="Text 20"/>
          <p:cNvSpPr txBox="1"/>
          <p:nvPr/>
        </p:nvSpPr>
        <p:spPr>
          <a:xfrm>
            <a:off x="1343254" y="6181344"/>
            <a:ext cx="435528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Ensure alignment before moving forward to next stages</a:t>
            </a:r>
            <a:endParaRPr lang="en-US" sz="1000" dirty="0"/>
          </a:p>
        </p:txBody>
      </p:sp>
      <p:pic>
        <p:nvPicPr>
          <p:cNvPr id="34" name="Image 11" descr="preencoded.png"/>
          <p:cNvPicPr>
            <a:picLocks noChangeAspect="1"/>
          </p:cNvPicPr>
          <p:nvPr/>
        </p:nvPicPr>
        <p:blipFill>
          <a:blip r:embed="rId6"/>
          <a:srcRect l="-1" r="-1"/>
          <a:stretch/>
        </p:blipFill>
        <p:spPr>
          <a:xfrm>
            <a:off x="7912303" y="1500530"/>
            <a:ext cx="3691433" cy="2044598"/>
          </a:xfrm>
          <a:prstGeom prst="rect">
            <a:avLst/>
          </a:prstGeom>
        </p:spPr>
      </p:pic>
      <p:sp>
        <p:nvSpPr>
          <p:cNvPr id="35" name="Shape 21"/>
          <p:cNvSpPr/>
          <p:nvPr/>
        </p:nvSpPr>
        <p:spPr>
          <a:xfrm>
            <a:off x="8145475" y="2210105"/>
            <a:ext cx="3209544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Shape 22"/>
          <p:cNvSpPr/>
          <p:nvPr/>
        </p:nvSpPr>
        <p:spPr>
          <a:xfrm>
            <a:off x="8145475" y="1821485"/>
            <a:ext cx="314554" cy="314554"/>
          </a:xfrm>
          <a:prstGeom prst="ellipse">
            <a:avLst/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7" name="Image 12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223199" y="1899209"/>
            <a:ext cx="161849" cy="161849"/>
          </a:xfrm>
          <a:prstGeom prst="rect">
            <a:avLst/>
          </a:prstGeom>
        </p:spPr>
      </p:pic>
      <p:sp>
        <p:nvSpPr>
          <p:cNvPr id="38" name="Text 23"/>
          <p:cNvSpPr txBox="1"/>
          <p:nvPr/>
        </p:nvSpPr>
        <p:spPr>
          <a:xfrm>
            <a:off x="8566099" y="1860804"/>
            <a:ext cx="208026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Proactive Response Example</a:t>
            </a:r>
            <a:endParaRPr lang="en-US" sz="900" dirty="0"/>
          </a:p>
        </p:txBody>
      </p:sp>
      <p:sp>
        <p:nvSpPr>
          <p:cNvPr id="39" name="Text 24"/>
          <p:cNvSpPr txBox="1"/>
          <p:nvPr/>
        </p:nvSpPr>
        <p:spPr>
          <a:xfrm>
            <a:off x="8155534" y="2314346"/>
            <a:ext cx="3324758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"Yes, we can adjust the timeline."</a:t>
            </a:r>
            <a:endParaRPr lang="en-US" sz="1000" dirty="0"/>
          </a:p>
        </p:txBody>
      </p:sp>
      <p:sp>
        <p:nvSpPr>
          <p:cNvPr id="40" name="Text 25"/>
          <p:cNvSpPr txBox="1"/>
          <p:nvPr/>
        </p:nvSpPr>
        <p:spPr>
          <a:xfrm>
            <a:off x="8161020" y="2618842"/>
            <a:ext cx="3286354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"I've attached the revised schedule with the new dates highlighted. Please review the milestones on page 2."</a:t>
            </a:r>
            <a:endParaRPr lang="en-US" sz="900" dirty="0"/>
          </a:p>
        </p:txBody>
      </p:sp>
      <p:sp>
        <p:nvSpPr>
          <p:cNvPr id="41" name="Text 26"/>
          <p:cNvSpPr txBox="1"/>
          <p:nvPr/>
        </p:nvSpPr>
        <p:spPr>
          <a:xfrm>
            <a:off x="8169250" y="3104388"/>
            <a:ext cx="328635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1D4ED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"Does this align with your team's availability?"</a:t>
            </a:r>
            <a:endParaRPr lang="en-US" sz="900" dirty="0"/>
          </a:p>
        </p:txBody>
      </p:sp>
      <p:pic>
        <p:nvPicPr>
          <p:cNvPr id="42" name="Image 1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04074" y="3754526"/>
            <a:ext cx="3707892" cy="1634033"/>
          </a:xfrm>
          <a:prstGeom prst="rect">
            <a:avLst/>
          </a:prstGeom>
        </p:spPr>
      </p:pic>
      <p:sp>
        <p:nvSpPr>
          <p:cNvPr id="43" name="Shape 27"/>
          <p:cNvSpPr/>
          <p:nvPr/>
        </p:nvSpPr>
        <p:spPr>
          <a:xfrm>
            <a:off x="8169250" y="3991356"/>
            <a:ext cx="237744" cy="237744"/>
          </a:xfrm>
          <a:prstGeom prst="ellipse">
            <a:avLst/>
          </a:prstGeom>
          <a:solidFill>
            <a:srgbClr val="10B98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4" name="Image 14" descr="preencoded.png"/>
          <p:cNvPicPr>
            <a:picLocks noChangeAspect="1"/>
          </p:cNvPicPr>
          <p:nvPr/>
        </p:nvPicPr>
        <p:blipFill>
          <a:blip r:embed="rId9"/>
          <a:srcRect l="-1358" r="-1358"/>
          <a:stretch/>
        </p:blipFill>
        <p:spPr>
          <a:xfrm>
            <a:off x="8243316" y="4050792"/>
            <a:ext cx="95098" cy="123444"/>
          </a:xfrm>
          <a:prstGeom prst="rect">
            <a:avLst/>
          </a:prstGeom>
        </p:spPr>
      </p:pic>
      <p:sp>
        <p:nvSpPr>
          <p:cNvPr id="45" name="Text 28"/>
          <p:cNvSpPr txBox="1"/>
          <p:nvPr/>
        </p:nvSpPr>
        <p:spPr>
          <a:xfrm>
            <a:off x="8475574" y="4039819"/>
            <a:ext cx="11247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EE7B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Why it matters</a:t>
            </a:r>
            <a:endParaRPr lang="en-US" sz="900" dirty="0"/>
          </a:p>
        </p:txBody>
      </p:sp>
      <p:sp>
        <p:nvSpPr>
          <p:cNvPr id="46" name="Text 29"/>
          <p:cNvSpPr txBox="1"/>
          <p:nvPr/>
        </p:nvSpPr>
        <p:spPr>
          <a:xfrm>
            <a:off x="8140903" y="4334256"/>
            <a:ext cx="3305556" cy="819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i="1" dirty="0">
                <a:solidFill>
                  <a:srgbClr val="FFFFFF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"Anticipating questions saves everyone an extra email loop. It shows you're thinking ahead."</a:t>
            </a:r>
            <a:endParaRPr lang="en-US" sz="1300" dirty="0"/>
          </a:p>
        </p:txBody>
      </p:sp>
      <p:pic>
        <p:nvPicPr>
          <p:cNvPr id="47" name="Image 15" descr="preencoded.png"/>
          <p:cNvPicPr>
            <a:picLocks noChangeAspect="1"/>
          </p:cNvPicPr>
          <p:nvPr/>
        </p:nvPicPr>
        <p:blipFill>
          <a:blip r:embed="rId10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pic>
        <p:nvPicPr>
          <p:cNvPr id="48" name="Image 16" descr="preencoded.png"/>
          <p:cNvPicPr>
            <a:picLocks noChangeAspect="1"/>
          </p:cNvPicPr>
          <p:nvPr/>
        </p:nvPicPr>
        <p:blipFill>
          <a:blip r:embed="rId11"/>
          <a:srcRect t="-400" b="-400"/>
          <a:stretch/>
        </p:blipFill>
        <p:spPr>
          <a:xfrm>
            <a:off x="457200" y="6534302"/>
            <a:ext cx="457200" cy="38405"/>
          </a:xfrm>
          <a:prstGeom prst="rect">
            <a:avLst/>
          </a:prstGeom>
        </p:spPr>
      </p:pic>
      <p:sp>
        <p:nvSpPr>
          <p:cNvPr id="49" name="Text 30"/>
          <p:cNvSpPr txBox="1"/>
          <p:nvPr/>
        </p:nvSpPr>
        <p:spPr>
          <a:xfrm>
            <a:off x="990295" y="6476695"/>
            <a:ext cx="282366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4: Positive Routine Messages</a:t>
            </a:r>
            <a:endParaRPr lang="en-US" sz="900" dirty="0"/>
          </a:p>
        </p:txBody>
      </p:sp>
      <p:sp>
        <p:nvSpPr>
          <p:cNvPr id="50" name="Text 31"/>
          <p:cNvSpPr txBox="1"/>
          <p:nvPr/>
        </p:nvSpPr>
        <p:spPr>
          <a:xfrm>
            <a:off x="11303813" y="6476695"/>
            <a:ext cx="5148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Page 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44000" y="0"/>
            <a:ext cx="3047695" cy="6858000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144000" y="0"/>
            <a:ext cx="9144" cy="6858000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914400" y="457200"/>
            <a:ext cx="75895" cy="838505"/>
          </a:xfrm>
          <a:prstGeom prst="rect">
            <a:avLst/>
          </a:prstGeom>
          <a:solidFill>
            <a:srgbClr val="111827"/>
          </a:solidFill>
          <a:ln w="12700">
            <a:solidFill>
              <a:srgbClr val="11182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1218895" y="457200"/>
            <a:ext cx="71250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4: Confirmation Messages</a:t>
            </a:r>
            <a:endParaRPr lang="en-US" sz="1000" dirty="0"/>
          </a:p>
        </p:txBody>
      </p:sp>
      <p:sp>
        <p:nvSpPr>
          <p:cNvPr id="7" name="Text 5"/>
          <p:cNvSpPr txBox="1"/>
          <p:nvPr/>
        </p:nvSpPr>
        <p:spPr>
          <a:xfrm>
            <a:off x="1218895" y="724205"/>
            <a:ext cx="72009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kern="0" spc="-90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Purpose &amp; Timing</a:t>
            </a:r>
            <a:endParaRPr lang="en-US" sz="3600" dirty="0"/>
          </a:p>
        </p:txBody>
      </p:sp>
      <p:sp>
        <p:nvSpPr>
          <p:cNvPr id="8" name="Text 6"/>
          <p:cNvSpPr txBox="1"/>
          <p:nvPr/>
        </p:nvSpPr>
        <p:spPr>
          <a:xfrm>
            <a:off x="1218895" y="1676095"/>
            <a:ext cx="7696505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i="1" dirty="0">
                <a:solidFill>
                  <a:srgbClr val="374151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Prevent errors by creating a reliable written record of verbal agreements.</a:t>
            </a:r>
            <a:endParaRPr lang="en-US" sz="18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7105" y="2352751"/>
            <a:ext cx="457200" cy="457200"/>
          </a:xfrm>
          <a:prstGeom prst="rect">
            <a:avLst/>
          </a:prstGeom>
        </p:spPr>
      </p:pic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00607" y="2486254"/>
            <a:ext cx="190195" cy="190195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1752905" y="2352751"/>
            <a:ext cx="659191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Purpose</a:t>
            </a:r>
            <a:endParaRPr lang="en-US" sz="1800" dirty="0"/>
          </a:p>
        </p:txBody>
      </p:sp>
      <p:sp>
        <p:nvSpPr>
          <p:cNvPr id="12" name="Text 8"/>
          <p:cNvSpPr txBox="1"/>
          <p:nvPr/>
        </p:nvSpPr>
        <p:spPr>
          <a:xfrm>
            <a:off x="1752905" y="2695651"/>
            <a:ext cx="6553505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Create a formal written record to eliminate ambiguity and prevent costly errors.</a:t>
            </a:r>
            <a:endParaRPr lang="en-US" sz="13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7105" y="3534156"/>
            <a:ext cx="457200" cy="457200"/>
          </a:xfrm>
          <a:prstGeom prst="rect">
            <a:avLst/>
          </a:prstGeom>
        </p:spPr>
      </p:pic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200607" y="3666744"/>
            <a:ext cx="190195" cy="190195"/>
          </a:xfrm>
          <a:prstGeom prst="rect">
            <a:avLst/>
          </a:prstGeom>
        </p:spPr>
      </p:pic>
      <p:sp>
        <p:nvSpPr>
          <p:cNvPr id="15" name="Text 9"/>
          <p:cNvSpPr txBox="1"/>
          <p:nvPr/>
        </p:nvSpPr>
        <p:spPr>
          <a:xfrm>
            <a:off x="1752905" y="3534156"/>
            <a:ext cx="659191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When to Use</a:t>
            </a:r>
            <a:endParaRPr lang="en-US" sz="1800" dirty="0"/>
          </a:p>
        </p:txBody>
      </p:sp>
      <p:sp>
        <p:nvSpPr>
          <p:cNvPr id="16" name="Text 10"/>
          <p:cNvSpPr txBox="1"/>
          <p:nvPr/>
        </p:nvSpPr>
        <p:spPr>
          <a:xfrm>
            <a:off x="1752905" y="3877056"/>
            <a:ext cx="6553505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Immediately after meetings, phone calls, verbal approvals, schedule changes, or key decisions.</a:t>
            </a:r>
            <a:endParaRPr lang="en-US" sz="130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7105" y="4714646"/>
            <a:ext cx="457200" cy="457200"/>
          </a:xfrm>
          <a:prstGeom prst="rect">
            <a:avLst/>
          </a:prstGeom>
        </p:spPr>
      </p:pic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00607" y="4848149"/>
            <a:ext cx="190195" cy="190195"/>
          </a:xfrm>
          <a:prstGeom prst="rect">
            <a:avLst/>
          </a:prstGeom>
        </p:spPr>
      </p:pic>
      <p:sp>
        <p:nvSpPr>
          <p:cNvPr id="19" name="Text 11"/>
          <p:cNvSpPr txBox="1"/>
          <p:nvPr/>
        </p:nvSpPr>
        <p:spPr>
          <a:xfrm>
            <a:off x="1752905" y="4714646"/>
            <a:ext cx="659191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Benefits</a:t>
            </a:r>
            <a:endParaRPr lang="en-US" sz="1800" dirty="0"/>
          </a:p>
        </p:txBody>
      </p:sp>
      <p:sp>
        <p:nvSpPr>
          <p:cNvPr id="20" name="Text 12"/>
          <p:cNvSpPr txBox="1"/>
          <p:nvPr/>
        </p:nvSpPr>
        <p:spPr>
          <a:xfrm>
            <a:off x="1752905" y="5057546"/>
            <a:ext cx="6553505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Establishes shared memory, ensures accountability, and clarifies owners and deadlines.</a:t>
            </a:r>
            <a:endParaRPr lang="en-US" sz="1300" dirty="0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7"/>
          <a:srcRect l="-6" r="-6"/>
          <a:stretch/>
        </p:blipFill>
        <p:spPr>
          <a:xfrm>
            <a:off x="9296705" y="5029200"/>
            <a:ext cx="2438705" cy="1371600"/>
          </a:xfrm>
          <a:prstGeom prst="rect">
            <a:avLst/>
          </a:prstGeom>
        </p:spPr>
      </p:pic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8"/>
          <a:srcRect t="-45" b="-45"/>
          <a:stretch/>
        </p:blipFill>
        <p:spPr>
          <a:xfrm>
            <a:off x="10386670" y="5296205"/>
            <a:ext cx="256946" cy="342900"/>
          </a:xfrm>
          <a:prstGeom prst="rect">
            <a:avLst/>
          </a:prstGeom>
        </p:spPr>
      </p:pic>
      <p:sp>
        <p:nvSpPr>
          <p:cNvPr id="23" name="Text 13"/>
          <p:cNvSpPr txBox="1"/>
          <p:nvPr/>
        </p:nvSpPr>
        <p:spPr>
          <a:xfrm>
            <a:off x="9486900" y="5790895"/>
            <a:ext cx="20574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4B5563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"If it's not written down, it didn't happen"</a:t>
            </a:r>
            <a:endParaRPr lang="en-US" sz="1000" dirty="0"/>
          </a:p>
        </p:txBody>
      </p:sp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9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pic>
        <p:nvPicPr>
          <p:cNvPr id="25" name="Image 9" descr="preencoded.png"/>
          <p:cNvPicPr>
            <a:picLocks noChangeAspect="1"/>
          </p:cNvPicPr>
          <p:nvPr/>
        </p:nvPicPr>
        <p:blipFill>
          <a:blip r:embed="rId10"/>
          <a:srcRect t="-400" b="-400"/>
          <a:stretch/>
        </p:blipFill>
        <p:spPr>
          <a:xfrm>
            <a:off x="457200" y="6534302"/>
            <a:ext cx="457200" cy="38405"/>
          </a:xfrm>
          <a:prstGeom prst="rect">
            <a:avLst/>
          </a:prstGeom>
        </p:spPr>
      </p:pic>
      <p:sp>
        <p:nvSpPr>
          <p:cNvPr id="26" name="Text 14"/>
          <p:cNvSpPr txBox="1"/>
          <p:nvPr/>
        </p:nvSpPr>
        <p:spPr>
          <a:xfrm>
            <a:off x="990295" y="6476695"/>
            <a:ext cx="282366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4: Positive Routine Messages</a:t>
            </a:r>
            <a:endParaRPr lang="en-US" sz="900" dirty="0"/>
          </a:p>
        </p:txBody>
      </p:sp>
      <p:sp>
        <p:nvSpPr>
          <p:cNvPr id="27" name="Text 15"/>
          <p:cNvSpPr txBox="1"/>
          <p:nvPr/>
        </p:nvSpPr>
        <p:spPr>
          <a:xfrm>
            <a:off x="11292840" y="6476695"/>
            <a:ext cx="52395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Page 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6819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 1"/>
          <p:cNvSpPr txBox="1"/>
          <p:nvPr/>
        </p:nvSpPr>
        <p:spPr>
          <a:xfrm>
            <a:off x="609905" y="381305"/>
            <a:ext cx="50676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Structure &amp; Template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609905" y="647395"/>
            <a:ext cx="5642762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kern="0" spc="-90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Confirmation Pattern</a:t>
            </a:r>
            <a:endParaRPr lang="en-US" sz="3600" dirty="0"/>
          </a:p>
        </p:txBody>
      </p:sp>
      <p:sp>
        <p:nvSpPr>
          <p:cNvPr id="5" name="Text 3"/>
          <p:cNvSpPr txBox="1"/>
          <p:nvPr/>
        </p:nvSpPr>
        <p:spPr>
          <a:xfrm>
            <a:off x="8573414" y="952805"/>
            <a:ext cx="301569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i="1" dirty="0">
                <a:solidFill>
                  <a:srgbClr val="4B5563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Creating a shared record of truth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1009498" y="1942187"/>
            <a:ext cx="3657600" cy="2371954"/>
          </a:xfrm>
          <a:prstGeom prst="roundRect">
            <a:avLst>
              <a:gd name="adj" fmla="val 1239"/>
            </a:avLst>
          </a:prstGeom>
          <a:solidFill>
            <a:srgbClr val="EFF6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009498" y="1942187"/>
            <a:ext cx="38405" cy="2371954"/>
          </a:xfrm>
          <a:prstGeom prst="roundRect">
            <a:avLst>
              <a:gd name="adj" fmla="val 76496"/>
            </a:avLst>
          </a:prstGeom>
          <a:solidFill>
            <a:srgbClr val="3B82F6"/>
          </a:solidFill>
          <a:ln w="12700">
            <a:solidFill>
              <a:srgbClr val="3B82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75588" y="2209192"/>
            <a:ext cx="190195" cy="190195"/>
          </a:xfrm>
          <a:prstGeom prst="rect">
            <a:avLst/>
          </a:prstGeom>
        </p:spPr>
      </p:pic>
      <p:sp>
        <p:nvSpPr>
          <p:cNvPr id="9" name="Text 6"/>
          <p:cNvSpPr txBox="1"/>
          <p:nvPr/>
        </p:nvSpPr>
        <p:spPr>
          <a:xfrm>
            <a:off x="1580998" y="2170787"/>
            <a:ext cx="242773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Why Use This Template?</a:t>
            </a:r>
            <a:endParaRPr lang="en-US" sz="1300" dirty="0"/>
          </a:p>
        </p:txBody>
      </p:sp>
      <p:sp>
        <p:nvSpPr>
          <p:cNvPr id="10" name="Text 7"/>
          <p:cNvSpPr txBox="1"/>
          <p:nvPr/>
        </p:nvSpPr>
        <p:spPr>
          <a:xfrm>
            <a:off x="1275588" y="2552092"/>
            <a:ext cx="3238805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Verbal agreements are easily forgotten. This structure creates accountability and prevents "I didn't know" excuses later.</a:t>
            </a:r>
            <a:endParaRPr lang="en-US" sz="1000" dirty="0"/>
          </a:p>
        </p:txBody>
      </p:sp>
      <p:sp>
        <p:nvSpPr>
          <p:cNvPr id="11" name="Text 8"/>
          <p:cNvSpPr txBox="1"/>
          <p:nvPr/>
        </p:nvSpPr>
        <p:spPr>
          <a:xfrm>
            <a:off x="1465783" y="3354021"/>
            <a:ext cx="308701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Captures key logistics clearly</a:t>
            </a:r>
            <a:endParaRPr lang="en-US" sz="100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rcRect t="-1100" b="-1100"/>
          <a:stretch/>
        </p:blipFill>
        <p:spPr>
          <a:xfrm>
            <a:off x="1275588" y="3392425"/>
            <a:ext cx="114300" cy="133502"/>
          </a:xfrm>
          <a:prstGeom prst="rect">
            <a:avLst/>
          </a:prstGeom>
        </p:spPr>
      </p:pic>
      <p:sp>
        <p:nvSpPr>
          <p:cNvPr id="13" name="Text 9"/>
          <p:cNvSpPr txBox="1"/>
          <p:nvPr/>
        </p:nvSpPr>
        <p:spPr>
          <a:xfrm>
            <a:off x="1465783" y="3621025"/>
            <a:ext cx="308701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Assigns ownership to tasks</a:t>
            </a:r>
            <a:endParaRPr lang="en-US" sz="100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4"/>
          <a:srcRect t="-1100" b="-1100"/>
          <a:stretch/>
        </p:blipFill>
        <p:spPr>
          <a:xfrm>
            <a:off x="1275588" y="3659430"/>
            <a:ext cx="114300" cy="133502"/>
          </a:xfrm>
          <a:prstGeom prst="rect">
            <a:avLst/>
          </a:prstGeom>
        </p:spPr>
      </p:pic>
      <p:sp>
        <p:nvSpPr>
          <p:cNvPr id="15" name="Text 10"/>
          <p:cNvSpPr txBox="1"/>
          <p:nvPr/>
        </p:nvSpPr>
        <p:spPr>
          <a:xfrm>
            <a:off x="1465783" y="3888030"/>
            <a:ext cx="308701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Invites correction immediately</a:t>
            </a:r>
            <a:endParaRPr lang="en-US" sz="100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4"/>
          <a:srcRect t="-1100" b="-1100"/>
          <a:stretch/>
        </p:blipFill>
        <p:spPr>
          <a:xfrm>
            <a:off x="1275588" y="3925521"/>
            <a:ext cx="114300" cy="133502"/>
          </a:xfrm>
          <a:prstGeom prst="rect">
            <a:avLst/>
          </a:prstGeom>
        </p:spPr>
      </p:pic>
      <p:sp>
        <p:nvSpPr>
          <p:cNvPr id="17" name="Shape 11"/>
          <p:cNvSpPr/>
          <p:nvPr/>
        </p:nvSpPr>
        <p:spPr>
          <a:xfrm>
            <a:off x="1009498" y="4535425"/>
            <a:ext cx="3657600" cy="1429207"/>
          </a:xfrm>
          <a:prstGeom prst="roundRect">
            <a:avLst>
              <a:gd name="adj" fmla="val 3412"/>
            </a:avLst>
          </a:prstGeom>
          <a:solidFill>
            <a:srgbClr val="F9FAFB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2"/>
          <p:cNvSpPr txBox="1"/>
          <p:nvPr/>
        </p:nvSpPr>
        <p:spPr>
          <a:xfrm>
            <a:off x="1247242" y="4773169"/>
            <a:ext cx="32964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Best Practice Tip</a:t>
            </a:r>
            <a:endParaRPr lang="en-US" sz="1300" dirty="0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247242" y="5192879"/>
            <a:ext cx="152705" cy="152705"/>
          </a:xfrm>
          <a:prstGeom prst="rect">
            <a:avLst/>
          </a:prstGeom>
        </p:spPr>
      </p:pic>
      <p:sp>
        <p:nvSpPr>
          <p:cNvPr id="20" name="Text 13"/>
          <p:cNvSpPr txBox="1"/>
          <p:nvPr/>
        </p:nvSpPr>
        <p:spPr>
          <a:xfrm>
            <a:off x="1514247" y="5154474"/>
            <a:ext cx="2991002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"Send confirmation emails within </a:t>
            </a:r>
            <a:r>
              <a:rPr lang="en-US" sz="1000" b="1" i="1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24 hours</a:t>
            </a:r>
            <a:r>
              <a:rPr lang="en-US" sz="1000" i="1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of the meeting or discussion while details are fresh." </a:t>
            </a:r>
            <a:endParaRPr lang="en-US" sz="1000" dirty="0"/>
          </a:p>
        </p:txBody>
      </p:sp>
      <p:pic>
        <p:nvPicPr>
          <p:cNvPr id="70" name="Image 18" descr="preencoded.png"/>
          <p:cNvPicPr>
            <a:picLocks noChangeAspect="1"/>
          </p:cNvPicPr>
          <p:nvPr/>
        </p:nvPicPr>
        <p:blipFill>
          <a:blip r:embed="rId6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pic>
        <p:nvPicPr>
          <p:cNvPr id="77" name="Picture 76" descr="A screenshot of a email&#10;&#10;AI-generated content may be incorrect.">
            <a:extLst>
              <a:ext uri="{FF2B5EF4-FFF2-40B4-BE49-F238E27FC236}">
                <a16:creationId xmlns:a16="http://schemas.microsoft.com/office/drawing/2014/main" id="{0D57ADBF-D2F0-4049-C009-E2AE75D18A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7510" y="1317244"/>
            <a:ext cx="5079676" cy="53131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7315200" y="0"/>
            <a:ext cx="4876495" cy="6858000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315200" y="0"/>
            <a:ext cx="9144" cy="685800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alphaModFix amt="10000"/>
          </a:blip>
          <a:srcRect l="-1" r="-1"/>
          <a:stretch/>
        </p:blipFill>
        <p:spPr>
          <a:xfrm>
            <a:off x="7324344" y="0"/>
            <a:ext cx="4867351" cy="685800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609905" y="767182"/>
            <a:ext cx="75895" cy="694944"/>
          </a:xfrm>
          <a:prstGeom prst="rect">
            <a:avLst/>
          </a:prstGeom>
          <a:solidFill>
            <a:srgbClr val="111827"/>
          </a:solidFill>
          <a:ln w="12700">
            <a:solidFill>
              <a:srgbClr val="11182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 txBox="1"/>
          <p:nvPr/>
        </p:nvSpPr>
        <p:spPr>
          <a:xfrm>
            <a:off x="914400" y="767182"/>
            <a:ext cx="60579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Checklist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914400" y="1033272"/>
            <a:ext cx="613471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kern="0" spc="-67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Confirmation: Best Practices</a:t>
            </a:r>
            <a:endParaRPr lang="en-US" sz="27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 t="-33" b="-33"/>
          <a:stretch/>
        </p:blipFill>
        <p:spPr>
          <a:xfrm>
            <a:off x="609905" y="1766621"/>
            <a:ext cx="6248095" cy="743407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733349" y="1947672"/>
            <a:ext cx="381305" cy="381305"/>
          </a:xfrm>
          <a:prstGeom prst="ellipse">
            <a:avLst/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 l="-760" r="-760"/>
          <a:stretch/>
        </p:blipFill>
        <p:spPr>
          <a:xfrm>
            <a:off x="847649" y="2052828"/>
            <a:ext cx="152705" cy="171907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1266444" y="1890979"/>
            <a:ext cx="435345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Mirror dates with weekday</a:t>
            </a:r>
            <a:endParaRPr lang="en-US" sz="1300" dirty="0"/>
          </a:p>
        </p:txBody>
      </p:sp>
      <p:sp>
        <p:nvSpPr>
          <p:cNvPr id="13" name="Text 8"/>
          <p:cNvSpPr txBox="1"/>
          <p:nvPr/>
        </p:nvSpPr>
        <p:spPr>
          <a:xfrm>
            <a:off x="1266444" y="2195474"/>
            <a:ext cx="49249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Example: "Tue, Mar 10, 2 PM ET" ensures clarity across calendars.</a:t>
            </a:r>
            <a:endParaRPr lang="en-US" sz="10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4"/>
          <a:srcRect t="-33" b="-33"/>
          <a:stretch/>
        </p:blipFill>
        <p:spPr>
          <a:xfrm>
            <a:off x="609905" y="2661818"/>
            <a:ext cx="6248095" cy="743407"/>
          </a:xfrm>
          <a:prstGeom prst="rect">
            <a:avLst/>
          </a:prstGeom>
        </p:spPr>
      </p:pic>
      <p:sp>
        <p:nvSpPr>
          <p:cNvPr id="15" name="Shape 9"/>
          <p:cNvSpPr/>
          <p:nvPr/>
        </p:nvSpPr>
        <p:spPr>
          <a:xfrm>
            <a:off x="733349" y="2842870"/>
            <a:ext cx="381305" cy="381305"/>
          </a:xfrm>
          <a:prstGeom prst="ellipse">
            <a:avLst/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5"/>
          <a:srcRect l="-760" r="-760"/>
          <a:stretch/>
        </p:blipFill>
        <p:spPr>
          <a:xfrm>
            <a:off x="847649" y="2948026"/>
            <a:ext cx="152705" cy="171907"/>
          </a:xfrm>
          <a:prstGeom prst="rect">
            <a:avLst/>
          </a:prstGeom>
        </p:spPr>
      </p:pic>
      <p:sp>
        <p:nvSpPr>
          <p:cNvPr id="17" name="Text 10"/>
          <p:cNvSpPr txBox="1"/>
          <p:nvPr/>
        </p:nvSpPr>
        <p:spPr>
          <a:xfrm>
            <a:off x="1266444" y="2786177"/>
            <a:ext cx="418155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Use bullets for logistics</a:t>
            </a:r>
            <a:endParaRPr lang="en-US" sz="1300" dirty="0"/>
          </a:p>
        </p:txBody>
      </p:sp>
      <p:sp>
        <p:nvSpPr>
          <p:cNvPr id="18" name="Text 11"/>
          <p:cNvSpPr txBox="1"/>
          <p:nvPr/>
        </p:nvSpPr>
        <p:spPr>
          <a:xfrm>
            <a:off x="1266444" y="3090672"/>
            <a:ext cx="47530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Make key details scannable rather than buried in paragraphs.</a:t>
            </a:r>
            <a:endParaRPr lang="en-US" sz="1000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4"/>
          <a:srcRect t="-33" b="-33"/>
          <a:stretch/>
        </p:blipFill>
        <p:spPr>
          <a:xfrm>
            <a:off x="609905" y="3557930"/>
            <a:ext cx="6248095" cy="743407"/>
          </a:xfrm>
          <a:prstGeom prst="rect">
            <a:avLst/>
          </a:prstGeom>
        </p:spPr>
      </p:pic>
      <p:sp>
        <p:nvSpPr>
          <p:cNvPr id="20" name="Shape 12"/>
          <p:cNvSpPr/>
          <p:nvPr/>
        </p:nvSpPr>
        <p:spPr>
          <a:xfrm>
            <a:off x="733349" y="3738982"/>
            <a:ext cx="381305" cy="381305"/>
          </a:xfrm>
          <a:prstGeom prst="ellipse">
            <a:avLst/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5"/>
          <a:srcRect l="-760" r="-760"/>
          <a:stretch/>
        </p:blipFill>
        <p:spPr>
          <a:xfrm>
            <a:off x="847649" y="3843223"/>
            <a:ext cx="152705" cy="171907"/>
          </a:xfrm>
          <a:prstGeom prst="rect">
            <a:avLst/>
          </a:prstGeom>
        </p:spPr>
      </p:pic>
      <p:sp>
        <p:nvSpPr>
          <p:cNvPr id="22" name="Text 13"/>
          <p:cNvSpPr txBox="1"/>
          <p:nvPr/>
        </p:nvSpPr>
        <p:spPr>
          <a:xfrm>
            <a:off x="1266444" y="3681374"/>
            <a:ext cx="35917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Assign owners by name/role</a:t>
            </a:r>
            <a:endParaRPr lang="en-US" sz="1300" dirty="0"/>
          </a:p>
        </p:txBody>
      </p:sp>
      <p:sp>
        <p:nvSpPr>
          <p:cNvPr id="23" name="Text 14"/>
          <p:cNvSpPr txBox="1"/>
          <p:nvPr/>
        </p:nvSpPr>
        <p:spPr>
          <a:xfrm>
            <a:off x="1266444" y="3985870"/>
            <a:ext cx="411297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Clearly state who is responsible for each action item.</a:t>
            </a:r>
            <a:endParaRPr lang="en-US" sz="1000" dirty="0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4"/>
          <a:srcRect t="-33" b="-33"/>
          <a:stretch/>
        </p:blipFill>
        <p:spPr>
          <a:xfrm>
            <a:off x="609905" y="4453128"/>
            <a:ext cx="6248095" cy="743407"/>
          </a:xfrm>
          <a:prstGeom prst="rect">
            <a:avLst/>
          </a:prstGeom>
        </p:spPr>
      </p:pic>
      <p:sp>
        <p:nvSpPr>
          <p:cNvPr id="25" name="Shape 15"/>
          <p:cNvSpPr/>
          <p:nvPr/>
        </p:nvSpPr>
        <p:spPr>
          <a:xfrm>
            <a:off x="733349" y="4634179"/>
            <a:ext cx="381305" cy="381305"/>
          </a:xfrm>
          <a:prstGeom prst="ellipse">
            <a:avLst/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Image 8" descr="preencoded.png"/>
          <p:cNvPicPr>
            <a:picLocks noChangeAspect="1"/>
          </p:cNvPicPr>
          <p:nvPr/>
        </p:nvPicPr>
        <p:blipFill>
          <a:blip r:embed="rId5"/>
          <a:srcRect l="-760" r="-760"/>
          <a:stretch/>
        </p:blipFill>
        <p:spPr>
          <a:xfrm>
            <a:off x="847649" y="4738421"/>
            <a:ext cx="152705" cy="171907"/>
          </a:xfrm>
          <a:prstGeom prst="rect">
            <a:avLst/>
          </a:prstGeom>
        </p:spPr>
      </p:pic>
      <p:sp>
        <p:nvSpPr>
          <p:cNvPr id="27" name="Text 16"/>
          <p:cNvSpPr txBox="1"/>
          <p:nvPr/>
        </p:nvSpPr>
        <p:spPr>
          <a:xfrm>
            <a:off x="1266444" y="4576572"/>
            <a:ext cx="44577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Include files/links in-line</a:t>
            </a:r>
            <a:endParaRPr lang="en-US" sz="1300" dirty="0"/>
          </a:p>
        </p:txBody>
      </p:sp>
      <p:sp>
        <p:nvSpPr>
          <p:cNvPr id="28" name="Text 17"/>
          <p:cNvSpPr txBox="1"/>
          <p:nvPr/>
        </p:nvSpPr>
        <p:spPr>
          <a:xfrm>
            <a:off x="1266444" y="4881982"/>
            <a:ext cx="50292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Provide direct access to relevant documents within the message.</a:t>
            </a:r>
            <a:endParaRPr lang="en-US" sz="1000" dirty="0"/>
          </a:p>
        </p:txBody>
      </p:sp>
      <p:pic>
        <p:nvPicPr>
          <p:cNvPr id="29" name="Image 9" descr="preencoded.png"/>
          <p:cNvPicPr>
            <a:picLocks noChangeAspect="1"/>
          </p:cNvPicPr>
          <p:nvPr/>
        </p:nvPicPr>
        <p:blipFill>
          <a:blip r:embed="rId4"/>
          <a:srcRect t="-33" b="-33"/>
          <a:stretch/>
        </p:blipFill>
        <p:spPr>
          <a:xfrm>
            <a:off x="609905" y="5348326"/>
            <a:ext cx="6248095" cy="743407"/>
          </a:xfrm>
          <a:prstGeom prst="rect">
            <a:avLst/>
          </a:prstGeom>
        </p:spPr>
      </p:pic>
      <p:sp>
        <p:nvSpPr>
          <p:cNvPr id="30" name="Shape 18"/>
          <p:cNvSpPr/>
          <p:nvPr/>
        </p:nvSpPr>
        <p:spPr>
          <a:xfrm>
            <a:off x="733349" y="5529377"/>
            <a:ext cx="381305" cy="381305"/>
          </a:xfrm>
          <a:prstGeom prst="ellipse">
            <a:avLst/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1" name="Image 10" descr="preencoded.png"/>
          <p:cNvPicPr>
            <a:picLocks noChangeAspect="1"/>
          </p:cNvPicPr>
          <p:nvPr/>
        </p:nvPicPr>
        <p:blipFill>
          <a:blip r:embed="rId5"/>
          <a:srcRect l="-760" r="-760"/>
          <a:stretch/>
        </p:blipFill>
        <p:spPr>
          <a:xfrm>
            <a:off x="847649" y="5633618"/>
            <a:ext cx="152705" cy="171907"/>
          </a:xfrm>
          <a:prstGeom prst="rect">
            <a:avLst/>
          </a:prstGeom>
        </p:spPr>
      </p:pic>
      <p:sp>
        <p:nvSpPr>
          <p:cNvPr id="32" name="Text 19"/>
          <p:cNvSpPr txBox="1"/>
          <p:nvPr/>
        </p:nvSpPr>
        <p:spPr>
          <a:xfrm>
            <a:off x="1266444" y="5471770"/>
            <a:ext cx="509595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Ask for correction if details differ</a:t>
            </a:r>
            <a:endParaRPr lang="en-US" sz="1300" dirty="0"/>
          </a:p>
        </p:txBody>
      </p:sp>
      <p:sp>
        <p:nvSpPr>
          <p:cNvPr id="33" name="Text 20"/>
          <p:cNvSpPr txBox="1"/>
          <p:nvPr/>
        </p:nvSpPr>
        <p:spPr>
          <a:xfrm>
            <a:off x="1266444" y="5777179"/>
            <a:ext cx="56674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Invite the recipient to confirm accuracy: "Let me know if anything is amiss."</a:t>
            </a:r>
            <a:endParaRPr lang="en-US" sz="1000" dirty="0"/>
          </a:p>
        </p:txBody>
      </p:sp>
      <p:pic>
        <p:nvPicPr>
          <p:cNvPr id="34" name="Image 11" descr="preencoded.png"/>
          <p:cNvPicPr>
            <a:picLocks noChangeAspect="1"/>
          </p:cNvPicPr>
          <p:nvPr/>
        </p:nvPicPr>
        <p:blipFill>
          <a:blip r:embed="rId6"/>
          <a:srcRect t="-10" b="-10"/>
          <a:stretch/>
        </p:blipFill>
        <p:spPr>
          <a:xfrm>
            <a:off x="7991856" y="1602029"/>
            <a:ext cx="3714293" cy="1826971"/>
          </a:xfrm>
          <a:prstGeom prst="rect">
            <a:avLst/>
          </a:prstGeom>
        </p:spPr>
      </p:pic>
      <p:sp>
        <p:nvSpPr>
          <p:cNvPr id="35" name="Shape 21"/>
          <p:cNvSpPr/>
          <p:nvPr/>
        </p:nvSpPr>
        <p:spPr>
          <a:xfrm>
            <a:off x="8229600" y="1976933"/>
            <a:ext cx="323698" cy="323698"/>
          </a:xfrm>
          <a:prstGeom prst="ellipse">
            <a:avLst/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6" name="Image 12" descr="preencoded.png"/>
          <p:cNvPicPr>
            <a:picLocks noChangeAspect="1"/>
          </p:cNvPicPr>
          <p:nvPr/>
        </p:nvPicPr>
        <p:blipFill>
          <a:blip r:embed="rId7"/>
          <a:srcRect l="-4990" r="-4990"/>
          <a:stretch/>
        </p:blipFill>
        <p:spPr>
          <a:xfrm>
            <a:off x="8321955" y="2056486"/>
            <a:ext cx="133502" cy="161849"/>
          </a:xfrm>
          <a:prstGeom prst="rect">
            <a:avLst/>
          </a:prstGeom>
        </p:spPr>
      </p:pic>
      <p:sp>
        <p:nvSpPr>
          <p:cNvPr id="37" name="Text 22"/>
          <p:cNvSpPr txBox="1"/>
          <p:nvPr/>
        </p:nvSpPr>
        <p:spPr>
          <a:xfrm>
            <a:off x="8651139" y="2010766"/>
            <a:ext cx="118140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Accountability</a:t>
            </a:r>
            <a:endParaRPr lang="en-US" sz="900" dirty="0"/>
          </a:p>
        </p:txBody>
      </p:sp>
      <p:sp>
        <p:nvSpPr>
          <p:cNvPr id="38" name="Text 23"/>
          <p:cNvSpPr txBox="1"/>
          <p:nvPr/>
        </p:nvSpPr>
        <p:spPr>
          <a:xfrm>
            <a:off x="8244231" y="2295145"/>
            <a:ext cx="3305556" cy="905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i="1" dirty="0">
                <a:solidFill>
                  <a:srgbClr val="1F2937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"Written confirmation creates a shared reality and prevents costly misunderstandings."</a:t>
            </a:r>
            <a:endParaRPr lang="en-US" sz="1500" dirty="0"/>
          </a:p>
        </p:txBody>
      </p:sp>
      <p:pic>
        <p:nvPicPr>
          <p:cNvPr id="39" name="Image 13" descr="preencoded.png"/>
          <p:cNvPicPr>
            <a:picLocks noChangeAspect="1"/>
          </p:cNvPicPr>
          <p:nvPr/>
        </p:nvPicPr>
        <p:blipFill>
          <a:blip r:embed="rId8"/>
          <a:srcRect l="-6" r="-6"/>
          <a:stretch/>
        </p:blipFill>
        <p:spPr>
          <a:xfrm>
            <a:off x="7991856" y="3552444"/>
            <a:ext cx="3685032" cy="1682496"/>
          </a:xfrm>
          <a:prstGeom prst="rect">
            <a:avLst/>
          </a:prstGeom>
        </p:spPr>
      </p:pic>
      <p:sp>
        <p:nvSpPr>
          <p:cNvPr id="40" name="Shape 24"/>
          <p:cNvSpPr/>
          <p:nvPr/>
        </p:nvSpPr>
        <p:spPr>
          <a:xfrm>
            <a:off x="8239658" y="3784702"/>
            <a:ext cx="314554" cy="314554"/>
          </a:xfrm>
          <a:prstGeom prst="ellipse">
            <a:avLst/>
          </a:prstGeom>
          <a:solidFill>
            <a:srgbClr val="4B556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1" name="Image 14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317382" y="3862426"/>
            <a:ext cx="161849" cy="161849"/>
          </a:xfrm>
          <a:prstGeom prst="rect">
            <a:avLst/>
          </a:prstGeom>
        </p:spPr>
      </p:pic>
      <p:sp>
        <p:nvSpPr>
          <p:cNvPr id="42" name="Text 25"/>
          <p:cNvSpPr txBox="1"/>
          <p:nvPr/>
        </p:nvSpPr>
        <p:spPr>
          <a:xfrm>
            <a:off x="8659368" y="3867912"/>
            <a:ext cx="89611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" dirty="0">
                <a:solidFill>
                  <a:srgbClr val="D1D5D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Protection</a:t>
            </a:r>
            <a:endParaRPr lang="en-US" sz="900" dirty="0"/>
          </a:p>
        </p:txBody>
      </p:sp>
      <p:sp>
        <p:nvSpPr>
          <p:cNvPr id="43" name="Text 26"/>
          <p:cNvSpPr txBox="1"/>
          <p:nvPr/>
        </p:nvSpPr>
        <p:spPr>
          <a:xfrm>
            <a:off x="8224114" y="4203497"/>
            <a:ext cx="3296412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Confirmations protect both sender and receiver by documenting agreements, deadlines, and responsibilities clearly.</a:t>
            </a:r>
            <a:endParaRPr lang="en-US" sz="1200" dirty="0"/>
          </a:p>
        </p:txBody>
      </p:sp>
      <p:pic>
        <p:nvPicPr>
          <p:cNvPr id="44" name="Image 15" descr="preencoded.png"/>
          <p:cNvPicPr>
            <a:picLocks noChangeAspect="1"/>
          </p:cNvPicPr>
          <p:nvPr/>
        </p:nvPicPr>
        <p:blipFill>
          <a:blip r:embed="rId10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pic>
        <p:nvPicPr>
          <p:cNvPr id="45" name="Image 16" descr="preencoded.png"/>
          <p:cNvPicPr>
            <a:picLocks noChangeAspect="1"/>
          </p:cNvPicPr>
          <p:nvPr/>
        </p:nvPicPr>
        <p:blipFill>
          <a:blip r:embed="rId11"/>
          <a:srcRect t="-400" b="-400"/>
          <a:stretch/>
        </p:blipFill>
        <p:spPr>
          <a:xfrm>
            <a:off x="457200" y="6534302"/>
            <a:ext cx="457200" cy="38405"/>
          </a:xfrm>
          <a:prstGeom prst="rect">
            <a:avLst/>
          </a:prstGeom>
        </p:spPr>
      </p:pic>
      <p:sp>
        <p:nvSpPr>
          <p:cNvPr id="46" name="Text 27"/>
          <p:cNvSpPr txBox="1"/>
          <p:nvPr/>
        </p:nvSpPr>
        <p:spPr>
          <a:xfrm>
            <a:off x="990295" y="6476695"/>
            <a:ext cx="282366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4: Positive Routine Messages</a:t>
            </a:r>
            <a:endParaRPr lang="en-US" sz="900" dirty="0"/>
          </a:p>
        </p:txBody>
      </p:sp>
      <p:sp>
        <p:nvSpPr>
          <p:cNvPr id="47" name="Text 28"/>
          <p:cNvSpPr txBox="1"/>
          <p:nvPr/>
        </p:nvSpPr>
        <p:spPr>
          <a:xfrm>
            <a:off x="11298326" y="6476695"/>
            <a:ext cx="5148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Page 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44000" y="0"/>
            <a:ext cx="3047695" cy="6858000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144000" y="0"/>
            <a:ext cx="9144" cy="6858000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914400" y="457200"/>
            <a:ext cx="75895" cy="1410005"/>
          </a:xfrm>
          <a:prstGeom prst="rect">
            <a:avLst/>
          </a:prstGeom>
          <a:solidFill>
            <a:srgbClr val="111827"/>
          </a:solidFill>
          <a:ln w="12700">
            <a:solidFill>
              <a:srgbClr val="11182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1218895" y="457200"/>
            <a:ext cx="71250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Relationship Building</a:t>
            </a:r>
            <a:endParaRPr lang="en-US" sz="1000" dirty="0"/>
          </a:p>
        </p:txBody>
      </p:sp>
      <p:sp>
        <p:nvSpPr>
          <p:cNvPr id="7" name="Text 5"/>
          <p:cNvSpPr txBox="1"/>
          <p:nvPr/>
        </p:nvSpPr>
        <p:spPr>
          <a:xfrm>
            <a:off x="1218895" y="724205"/>
            <a:ext cx="7182612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kern="0" spc="-90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Goodwill Messages:</a:t>
            </a:r>
            <a:endParaRPr lang="en-US" sz="3600" dirty="0"/>
          </a:p>
          <a:p>
            <a:pPr marL="0" indent="0" algn="l">
              <a:buNone/>
            </a:pPr>
            <a:r>
              <a:rPr lang="en-US" sz="3600" b="1" kern="0" spc="-90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Purpose &amp; Uses</a:t>
            </a:r>
            <a:endParaRPr lang="en-US" sz="3600" dirty="0"/>
          </a:p>
        </p:txBody>
      </p:sp>
      <p:sp>
        <p:nvSpPr>
          <p:cNvPr id="8" name="Text 6"/>
          <p:cNvSpPr txBox="1"/>
          <p:nvPr/>
        </p:nvSpPr>
        <p:spPr>
          <a:xfrm>
            <a:off x="1218895" y="2247595"/>
            <a:ext cx="7096658" cy="743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i="1" dirty="0">
                <a:solidFill>
                  <a:srgbClr val="374151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Sincere communication that strengthens professional bonds without an underlying agenda.</a:t>
            </a:r>
            <a:endParaRPr lang="en-US" sz="18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7105" y="3372307"/>
            <a:ext cx="533095" cy="533095"/>
          </a:xfrm>
          <a:prstGeom prst="rect">
            <a:avLst/>
          </a:prstGeom>
        </p:spPr>
      </p:pic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 l="-80" r="-80"/>
          <a:stretch/>
        </p:blipFill>
        <p:spPr>
          <a:xfrm>
            <a:off x="1190549" y="3524098"/>
            <a:ext cx="286207" cy="228600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1828800" y="3372307"/>
            <a:ext cx="6391656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Purpose: Strengthen Relationships</a:t>
            </a:r>
            <a:endParaRPr lang="en-US" sz="1800" dirty="0"/>
          </a:p>
        </p:txBody>
      </p:sp>
      <p:sp>
        <p:nvSpPr>
          <p:cNvPr id="12" name="Text 8"/>
          <p:cNvSpPr txBox="1"/>
          <p:nvPr/>
        </p:nvSpPr>
        <p:spPr>
          <a:xfrm>
            <a:off x="1828800" y="3715207"/>
            <a:ext cx="696315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Build trust and connection with sincerity, not strategy. Authenticity is key.</a:t>
            </a:r>
            <a:endParaRPr lang="en-US" sz="13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7105" y="4286707"/>
            <a:ext cx="533095" cy="533095"/>
          </a:xfrm>
          <a:prstGeom prst="rect">
            <a:avLst/>
          </a:prstGeom>
        </p:spPr>
      </p:pic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218895" y="4438498"/>
            <a:ext cx="228600" cy="228600"/>
          </a:xfrm>
          <a:prstGeom prst="rect">
            <a:avLst/>
          </a:prstGeom>
        </p:spPr>
      </p:pic>
      <p:sp>
        <p:nvSpPr>
          <p:cNvPr id="15" name="Text 9"/>
          <p:cNvSpPr txBox="1"/>
          <p:nvPr/>
        </p:nvSpPr>
        <p:spPr>
          <a:xfrm>
            <a:off x="1828800" y="4286707"/>
            <a:ext cx="651510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Use For: Professional Milestones</a:t>
            </a:r>
            <a:endParaRPr lang="en-US" sz="1800" dirty="0"/>
          </a:p>
        </p:txBody>
      </p:sp>
      <p:sp>
        <p:nvSpPr>
          <p:cNvPr id="16" name="Text 10"/>
          <p:cNvSpPr txBox="1"/>
          <p:nvPr/>
        </p:nvSpPr>
        <p:spPr>
          <a:xfrm>
            <a:off x="1828800" y="4629607"/>
            <a:ext cx="6477610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Perfect for thanks, congratulations, kudos, welcoming new team members, and celebrating achievements.</a:t>
            </a:r>
            <a:endParaRPr lang="en-US" sz="130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7105" y="5467198"/>
            <a:ext cx="533095" cy="533095"/>
          </a:xfrm>
          <a:prstGeom prst="rect">
            <a:avLst/>
          </a:prstGeom>
        </p:spPr>
      </p:pic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18895" y="5619902"/>
            <a:ext cx="228600" cy="228600"/>
          </a:xfrm>
          <a:prstGeom prst="rect">
            <a:avLst/>
          </a:prstGeom>
        </p:spPr>
      </p:pic>
      <p:sp>
        <p:nvSpPr>
          <p:cNvPr id="19" name="Text 11"/>
          <p:cNvSpPr txBox="1"/>
          <p:nvPr/>
        </p:nvSpPr>
        <p:spPr>
          <a:xfrm>
            <a:off x="1828800" y="5467198"/>
            <a:ext cx="651510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Guideline: The "No Ask" Rule</a:t>
            </a:r>
            <a:endParaRPr lang="en-US" sz="1800" dirty="0"/>
          </a:p>
        </p:txBody>
      </p:sp>
      <p:sp>
        <p:nvSpPr>
          <p:cNvPr id="20" name="Text 12"/>
          <p:cNvSpPr txBox="1"/>
          <p:nvPr/>
        </p:nvSpPr>
        <p:spPr>
          <a:xfrm>
            <a:off x="1828800" y="5810098"/>
            <a:ext cx="6477610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Keep it </a:t>
            </a:r>
            <a:r>
              <a:rPr lang="en-US" sz="1300" b="1" dirty="0">
                <a:solidFill>
                  <a:srgbClr val="B91C1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Selfless</a:t>
            </a:r>
            <a:r>
              <a:rPr lang="en-US" sz="13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</a:t>
            </a:r>
            <a:r>
              <a:rPr lang="en-US" sz="1300" b="1" dirty="0">
                <a:solidFill>
                  <a:srgbClr val="B91C1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Specific</a:t>
            </a:r>
            <a:r>
              <a:rPr lang="en-US" sz="13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and </a:t>
            </a:r>
            <a:r>
              <a:rPr lang="en-US" sz="1300" b="1" dirty="0">
                <a:solidFill>
                  <a:srgbClr val="B91C1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Short</a:t>
            </a:r>
            <a:r>
              <a:rPr lang="en-US" sz="13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Never include a hidden request or business agenda.</a:t>
            </a:r>
            <a:endParaRPr lang="en-US" sz="1300" dirty="0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7"/>
          <a:srcRect l="-15" r="-15"/>
          <a:stretch/>
        </p:blipFill>
        <p:spPr>
          <a:xfrm>
            <a:off x="9296705" y="4724705"/>
            <a:ext cx="2438705" cy="1676095"/>
          </a:xfrm>
          <a:prstGeom prst="rect">
            <a:avLst/>
          </a:prstGeom>
        </p:spPr>
      </p:pic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344607" y="4990795"/>
            <a:ext cx="342900" cy="457200"/>
          </a:xfrm>
          <a:prstGeom prst="rect">
            <a:avLst/>
          </a:prstGeom>
        </p:spPr>
      </p:pic>
      <p:sp>
        <p:nvSpPr>
          <p:cNvPr id="23" name="Text 13"/>
          <p:cNvSpPr txBox="1"/>
          <p:nvPr/>
        </p:nvSpPr>
        <p:spPr>
          <a:xfrm>
            <a:off x="9486900" y="5600700"/>
            <a:ext cx="20574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4B5563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"People may forget what you said, but they will never forget how you made them feel."</a:t>
            </a:r>
            <a:endParaRPr lang="en-US" sz="1000" dirty="0"/>
          </a:p>
        </p:txBody>
      </p:sp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9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pic>
        <p:nvPicPr>
          <p:cNvPr id="25" name="Image 9" descr="preencoded.png"/>
          <p:cNvPicPr>
            <a:picLocks noChangeAspect="1"/>
          </p:cNvPicPr>
          <p:nvPr/>
        </p:nvPicPr>
        <p:blipFill>
          <a:blip r:embed="rId10"/>
          <a:srcRect t="-400" b="-400"/>
          <a:stretch/>
        </p:blipFill>
        <p:spPr>
          <a:xfrm>
            <a:off x="457200" y="6534302"/>
            <a:ext cx="457200" cy="38405"/>
          </a:xfrm>
          <a:prstGeom prst="rect">
            <a:avLst/>
          </a:prstGeom>
        </p:spPr>
      </p:pic>
      <p:sp>
        <p:nvSpPr>
          <p:cNvPr id="26" name="Text 14"/>
          <p:cNvSpPr txBox="1"/>
          <p:nvPr/>
        </p:nvSpPr>
        <p:spPr>
          <a:xfrm>
            <a:off x="990295" y="6476695"/>
            <a:ext cx="282366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4: Positive Routine Messages</a:t>
            </a:r>
            <a:endParaRPr lang="en-US" sz="900" dirty="0"/>
          </a:p>
        </p:txBody>
      </p:sp>
      <p:sp>
        <p:nvSpPr>
          <p:cNvPr id="27" name="Text 15"/>
          <p:cNvSpPr txBox="1"/>
          <p:nvPr/>
        </p:nvSpPr>
        <p:spPr>
          <a:xfrm>
            <a:off x="11301070" y="6476695"/>
            <a:ext cx="5148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Page 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09905" y="457200"/>
            <a:ext cx="72868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Goodwill Framework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609905" y="724205"/>
            <a:ext cx="8363102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kern="0" spc="-90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3 S's of Goodwill Messages</a:t>
            </a:r>
            <a:endParaRPr lang="en-US" sz="3600" dirty="0"/>
          </a:p>
        </p:txBody>
      </p:sp>
      <p:sp>
        <p:nvSpPr>
          <p:cNvPr id="5" name="Text 3"/>
          <p:cNvSpPr txBox="1"/>
          <p:nvPr/>
        </p:nvSpPr>
        <p:spPr>
          <a:xfrm>
            <a:off x="9465869" y="1028700"/>
            <a:ext cx="212049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i="1" dirty="0">
                <a:solidFill>
                  <a:srgbClr val="4B5563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Selfless, Specific, Short</a:t>
            </a:r>
            <a:endParaRPr lang="en-US" sz="15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l="-7" r="-7"/>
          <a:stretch/>
        </p:blipFill>
        <p:spPr>
          <a:xfrm>
            <a:off x="609905" y="2065630"/>
            <a:ext cx="3454603" cy="2002536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49" y="1884578"/>
            <a:ext cx="381305" cy="38130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47649" y="1884578"/>
            <a:ext cx="381305" cy="3813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1500" dirty="0"/>
          </a:p>
        </p:txBody>
      </p:sp>
      <p:sp>
        <p:nvSpPr>
          <p:cNvPr id="9" name="Text 5"/>
          <p:cNvSpPr txBox="1"/>
          <p:nvPr/>
        </p:nvSpPr>
        <p:spPr>
          <a:xfrm>
            <a:off x="847649" y="2456078"/>
            <a:ext cx="3096158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Selfless</a:t>
            </a:r>
            <a:endParaRPr lang="en-US" sz="1800" dirty="0"/>
          </a:p>
        </p:txBody>
      </p:sp>
      <p:sp>
        <p:nvSpPr>
          <p:cNvPr id="10" name="Text 6"/>
          <p:cNvSpPr txBox="1"/>
          <p:nvPr/>
        </p:nvSpPr>
        <p:spPr>
          <a:xfrm>
            <a:off x="847649" y="2837383"/>
            <a:ext cx="30961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Focus on them</a:t>
            </a:r>
            <a:endParaRPr lang="en-US" sz="1200" dirty="0"/>
          </a:p>
        </p:txBody>
      </p:sp>
      <p:sp>
        <p:nvSpPr>
          <p:cNvPr id="11" name="Text 7"/>
          <p:cNvSpPr txBox="1"/>
          <p:nvPr/>
        </p:nvSpPr>
        <p:spPr>
          <a:xfrm>
            <a:off x="847649" y="3180283"/>
            <a:ext cx="3057754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Keep the spotlight entirely on the recipient. Avoid making it about you or including hidden requests.</a:t>
            </a:r>
            <a:endParaRPr lang="en-US" sz="10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 l="-5" r="-5"/>
          <a:stretch/>
        </p:blipFill>
        <p:spPr>
          <a:xfrm>
            <a:off x="4369003" y="2065630"/>
            <a:ext cx="3454603" cy="2002536"/>
          </a:xfrm>
          <a:prstGeom prst="rect">
            <a:avLst/>
          </a:prstGeom>
        </p:spPr>
      </p:pic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747" y="1884578"/>
            <a:ext cx="381305" cy="38130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4606747" y="1884578"/>
            <a:ext cx="381305" cy="3813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1500" dirty="0"/>
          </a:p>
        </p:txBody>
      </p:sp>
      <p:sp>
        <p:nvSpPr>
          <p:cNvPr id="15" name="Text 9"/>
          <p:cNvSpPr txBox="1"/>
          <p:nvPr/>
        </p:nvSpPr>
        <p:spPr>
          <a:xfrm>
            <a:off x="4606747" y="2456078"/>
            <a:ext cx="3096158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Specific</a:t>
            </a:r>
            <a:endParaRPr lang="en-US" sz="1800" dirty="0"/>
          </a:p>
        </p:txBody>
      </p:sp>
      <p:sp>
        <p:nvSpPr>
          <p:cNvPr id="16" name="Text 10"/>
          <p:cNvSpPr txBox="1"/>
          <p:nvPr/>
        </p:nvSpPr>
        <p:spPr>
          <a:xfrm>
            <a:off x="4606747" y="2837383"/>
            <a:ext cx="30961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Name the action</a:t>
            </a:r>
            <a:endParaRPr lang="en-US" sz="1200" dirty="0"/>
          </a:p>
        </p:txBody>
      </p:sp>
      <p:sp>
        <p:nvSpPr>
          <p:cNvPr id="17" name="Text 11"/>
          <p:cNvSpPr txBox="1"/>
          <p:nvPr/>
        </p:nvSpPr>
        <p:spPr>
          <a:xfrm>
            <a:off x="4606747" y="3180283"/>
            <a:ext cx="305775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Vague praise feels insincere. Mention exactly what they did well to show you truly noticed.</a:t>
            </a:r>
            <a:endParaRPr lang="en-US" sz="1000" dirty="0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5"/>
          <a:srcRect l="-5" r="-5"/>
          <a:stretch/>
        </p:blipFill>
        <p:spPr>
          <a:xfrm>
            <a:off x="8128102" y="2065630"/>
            <a:ext cx="3454603" cy="2002536"/>
          </a:xfrm>
          <a:prstGeom prst="rect">
            <a:avLst/>
          </a:prstGeom>
        </p:spPr>
      </p:pic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846" y="1884578"/>
            <a:ext cx="381305" cy="381305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8365846" y="1884578"/>
            <a:ext cx="381305" cy="3813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1500" dirty="0"/>
          </a:p>
        </p:txBody>
      </p:sp>
      <p:sp>
        <p:nvSpPr>
          <p:cNvPr id="21" name="Text 13"/>
          <p:cNvSpPr txBox="1"/>
          <p:nvPr/>
        </p:nvSpPr>
        <p:spPr>
          <a:xfrm>
            <a:off x="8365846" y="2456078"/>
            <a:ext cx="3096158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Short</a:t>
            </a:r>
            <a:endParaRPr lang="en-US" sz="1800" dirty="0"/>
          </a:p>
        </p:txBody>
      </p:sp>
      <p:sp>
        <p:nvSpPr>
          <p:cNvPr id="22" name="Text 14"/>
          <p:cNvSpPr txBox="1"/>
          <p:nvPr/>
        </p:nvSpPr>
        <p:spPr>
          <a:xfrm>
            <a:off x="8365846" y="2837383"/>
            <a:ext cx="30961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Concise &amp; readable</a:t>
            </a:r>
            <a:endParaRPr lang="en-US" sz="1200" dirty="0"/>
          </a:p>
        </p:txBody>
      </p:sp>
      <p:sp>
        <p:nvSpPr>
          <p:cNvPr id="23" name="Text 15"/>
          <p:cNvSpPr txBox="1"/>
          <p:nvPr/>
        </p:nvSpPr>
        <p:spPr>
          <a:xfrm>
            <a:off x="8365846" y="3180283"/>
            <a:ext cx="305775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Keep it brief (2-4 lines). Long messages can feel burdensome to read or overly dramatic.</a:t>
            </a:r>
            <a:endParaRPr lang="en-US" sz="1000" dirty="0"/>
          </a:p>
        </p:txBody>
      </p:sp>
      <p:pic>
        <p:nvPicPr>
          <p:cNvPr id="24" name="Image 6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09905" y="4525366"/>
            <a:ext cx="10972800" cy="1257300"/>
          </a:xfrm>
          <a:prstGeom prst="rect">
            <a:avLst/>
          </a:prstGeom>
        </p:spPr>
      </p:pic>
      <p:pic>
        <p:nvPicPr>
          <p:cNvPr id="25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805" y="4878324"/>
            <a:ext cx="809244" cy="219456"/>
          </a:xfrm>
          <a:prstGeom prst="rect">
            <a:avLst/>
          </a:prstGeom>
        </p:spPr>
      </p:pic>
      <p:sp>
        <p:nvSpPr>
          <p:cNvPr id="26" name="Text 16"/>
          <p:cNvSpPr/>
          <p:nvPr/>
        </p:nvSpPr>
        <p:spPr>
          <a:xfrm>
            <a:off x="952805" y="4878324"/>
            <a:ext cx="810158" cy="2194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Examples</a:t>
            </a:r>
            <a:endParaRPr lang="en-US" sz="900" dirty="0"/>
          </a:p>
        </p:txBody>
      </p:sp>
      <p:sp>
        <p:nvSpPr>
          <p:cNvPr id="27" name="Shape 17"/>
          <p:cNvSpPr/>
          <p:nvPr/>
        </p:nvSpPr>
        <p:spPr>
          <a:xfrm>
            <a:off x="2061058" y="4830775"/>
            <a:ext cx="19202" cy="647395"/>
          </a:xfrm>
          <a:prstGeom prst="rect">
            <a:avLst/>
          </a:prstGeom>
          <a:solidFill>
            <a:srgbClr val="D1D5DB"/>
          </a:solidFill>
          <a:ln w="12700">
            <a:solidFill>
              <a:srgbClr val="D1D5D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18"/>
          <p:cNvSpPr txBox="1"/>
          <p:nvPr/>
        </p:nvSpPr>
        <p:spPr>
          <a:xfrm>
            <a:off x="2232965" y="4830775"/>
            <a:ext cx="281360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1. Selfless</a:t>
            </a:r>
            <a:endParaRPr lang="en-US" sz="900" dirty="0"/>
          </a:p>
        </p:txBody>
      </p:sp>
      <p:sp>
        <p:nvSpPr>
          <p:cNvPr id="29" name="Text 19"/>
          <p:cNvSpPr txBox="1"/>
          <p:nvPr/>
        </p:nvSpPr>
        <p:spPr>
          <a:xfrm>
            <a:off x="2232965" y="5020970"/>
            <a:ext cx="278160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"Your extra effort made onboarding smoother."</a:t>
            </a:r>
            <a:endParaRPr lang="en-US" sz="1200" dirty="0"/>
          </a:p>
        </p:txBody>
      </p:sp>
      <p:sp>
        <p:nvSpPr>
          <p:cNvPr id="30" name="Shape 20"/>
          <p:cNvSpPr/>
          <p:nvPr/>
        </p:nvSpPr>
        <p:spPr>
          <a:xfrm>
            <a:off x="5234940" y="4830775"/>
            <a:ext cx="19202" cy="647395"/>
          </a:xfrm>
          <a:prstGeom prst="rect">
            <a:avLst/>
          </a:prstGeom>
          <a:solidFill>
            <a:srgbClr val="D1D5DB"/>
          </a:solidFill>
          <a:ln w="12700">
            <a:solidFill>
              <a:srgbClr val="D1D5D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1"/>
          <p:cNvSpPr txBox="1"/>
          <p:nvPr/>
        </p:nvSpPr>
        <p:spPr>
          <a:xfrm>
            <a:off x="5405933" y="4830775"/>
            <a:ext cx="281360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2. Specific</a:t>
            </a:r>
            <a:endParaRPr lang="en-US" sz="900" dirty="0"/>
          </a:p>
        </p:txBody>
      </p:sp>
      <p:sp>
        <p:nvSpPr>
          <p:cNvPr id="32" name="Text 22"/>
          <p:cNvSpPr txBox="1"/>
          <p:nvPr/>
        </p:nvSpPr>
        <p:spPr>
          <a:xfrm>
            <a:off x="5405933" y="5020970"/>
            <a:ext cx="278160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"You resolved 12 tickets in 48 hours."</a:t>
            </a:r>
            <a:endParaRPr lang="en-US" sz="1200" dirty="0"/>
          </a:p>
        </p:txBody>
      </p:sp>
      <p:sp>
        <p:nvSpPr>
          <p:cNvPr id="33" name="Shape 23"/>
          <p:cNvSpPr/>
          <p:nvPr/>
        </p:nvSpPr>
        <p:spPr>
          <a:xfrm>
            <a:off x="8408822" y="4830775"/>
            <a:ext cx="19202" cy="647395"/>
          </a:xfrm>
          <a:prstGeom prst="rect">
            <a:avLst/>
          </a:prstGeom>
          <a:solidFill>
            <a:srgbClr val="D1D5DB"/>
          </a:solidFill>
          <a:ln w="12700">
            <a:solidFill>
              <a:srgbClr val="D1D5D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24"/>
          <p:cNvSpPr txBox="1"/>
          <p:nvPr/>
        </p:nvSpPr>
        <p:spPr>
          <a:xfrm>
            <a:off x="8579815" y="4830775"/>
            <a:ext cx="281360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3. Short</a:t>
            </a:r>
            <a:endParaRPr lang="en-US" sz="900" dirty="0"/>
          </a:p>
        </p:txBody>
      </p:sp>
      <p:sp>
        <p:nvSpPr>
          <p:cNvPr id="35" name="Text 25"/>
          <p:cNvSpPr txBox="1"/>
          <p:nvPr/>
        </p:nvSpPr>
        <p:spPr>
          <a:xfrm>
            <a:off x="8579815" y="5020970"/>
            <a:ext cx="278160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"Great work handling the client today. I appreciate your focus."</a:t>
            </a:r>
            <a:endParaRPr lang="en-US" sz="1200" dirty="0"/>
          </a:p>
        </p:txBody>
      </p:sp>
      <p:pic>
        <p:nvPicPr>
          <p:cNvPr id="36" name="Image 8" descr="preencoded.png"/>
          <p:cNvPicPr>
            <a:picLocks noChangeAspect="1"/>
          </p:cNvPicPr>
          <p:nvPr/>
        </p:nvPicPr>
        <p:blipFill>
          <a:blip r:embed="rId8"/>
          <a:srcRect l="-1200" r="-1200"/>
          <a:stretch/>
        </p:blipFill>
        <p:spPr>
          <a:xfrm>
            <a:off x="4140403" y="2890418"/>
            <a:ext cx="219456" cy="342900"/>
          </a:xfrm>
          <a:prstGeom prst="rect">
            <a:avLst/>
          </a:prstGeom>
        </p:spPr>
      </p:pic>
      <p:pic>
        <p:nvPicPr>
          <p:cNvPr id="37" name="Image 9" descr="preencoded.png"/>
          <p:cNvPicPr>
            <a:picLocks noChangeAspect="1"/>
          </p:cNvPicPr>
          <p:nvPr/>
        </p:nvPicPr>
        <p:blipFill>
          <a:blip r:embed="rId8"/>
          <a:srcRect l="-1200" r="-1200"/>
          <a:stretch/>
        </p:blipFill>
        <p:spPr>
          <a:xfrm>
            <a:off x="7899502" y="2890418"/>
            <a:ext cx="219456" cy="342900"/>
          </a:xfrm>
          <a:prstGeom prst="rect">
            <a:avLst/>
          </a:prstGeom>
        </p:spPr>
      </p:pic>
      <p:pic>
        <p:nvPicPr>
          <p:cNvPr id="38" name="Image 10" descr="preencoded.png"/>
          <p:cNvPicPr>
            <a:picLocks noChangeAspect="1"/>
          </p:cNvPicPr>
          <p:nvPr/>
        </p:nvPicPr>
        <p:blipFill>
          <a:blip r:embed="rId9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sp>
        <p:nvSpPr>
          <p:cNvPr id="39" name="Shape 26"/>
          <p:cNvSpPr/>
          <p:nvPr/>
        </p:nvSpPr>
        <p:spPr>
          <a:xfrm>
            <a:off x="0" y="6248095"/>
            <a:ext cx="12191695" cy="60990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" name="Shape 27"/>
          <p:cNvSpPr/>
          <p:nvPr/>
        </p:nvSpPr>
        <p:spPr>
          <a:xfrm>
            <a:off x="0" y="6248095"/>
            <a:ext cx="12191695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1" name="Image 11" descr="preencoded.png"/>
          <p:cNvPicPr>
            <a:picLocks noChangeAspect="1"/>
          </p:cNvPicPr>
          <p:nvPr/>
        </p:nvPicPr>
        <p:blipFill>
          <a:blip r:embed="rId10"/>
          <a:srcRect t="-450" b="-450"/>
          <a:stretch/>
        </p:blipFill>
        <p:spPr>
          <a:xfrm>
            <a:off x="457200" y="6538874"/>
            <a:ext cx="304495" cy="38405"/>
          </a:xfrm>
          <a:prstGeom prst="rect">
            <a:avLst/>
          </a:prstGeom>
        </p:spPr>
      </p:pic>
      <p:sp>
        <p:nvSpPr>
          <p:cNvPr id="42" name="Text 28"/>
          <p:cNvSpPr txBox="1"/>
          <p:nvPr/>
        </p:nvSpPr>
        <p:spPr>
          <a:xfrm>
            <a:off x="838505" y="6482182"/>
            <a:ext cx="282366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4: Positive Routine Messages</a:t>
            </a:r>
            <a:endParaRPr lang="en-US" sz="900" dirty="0"/>
          </a:p>
        </p:txBody>
      </p:sp>
      <p:sp>
        <p:nvSpPr>
          <p:cNvPr id="43" name="Text 29"/>
          <p:cNvSpPr txBox="1"/>
          <p:nvPr/>
        </p:nvSpPr>
        <p:spPr>
          <a:xfrm>
            <a:off x="11295583" y="6482182"/>
            <a:ext cx="52395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Page 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09905" y="381305"/>
            <a:ext cx="67345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Relationship Builders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609905" y="647395"/>
            <a:ext cx="700339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kern="0" spc="-90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Goodwill Message Examples</a:t>
            </a:r>
            <a:endParaRPr lang="en-US" sz="3600" dirty="0"/>
          </a:p>
        </p:txBody>
      </p:sp>
      <p:sp>
        <p:nvSpPr>
          <p:cNvPr id="5" name="Text 3"/>
          <p:cNvSpPr txBox="1"/>
          <p:nvPr/>
        </p:nvSpPr>
        <p:spPr>
          <a:xfrm>
            <a:off x="9078163" y="952805"/>
            <a:ext cx="250545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i="1" dirty="0">
                <a:solidFill>
                  <a:srgbClr val="4B5563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Sincere, Specific, and Short</a:t>
            </a:r>
            <a:endParaRPr lang="en-US" sz="15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l="-4" r="-4"/>
          <a:stretch/>
        </p:blipFill>
        <p:spPr>
          <a:xfrm>
            <a:off x="609905" y="1447495"/>
            <a:ext cx="3454603" cy="43434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609905" y="1485900"/>
            <a:ext cx="3457346" cy="914400"/>
          </a:xfrm>
          <a:prstGeom prst="rect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8505" y="1714500"/>
            <a:ext cx="457200" cy="457200"/>
          </a:xfrm>
          <a:prstGeom prst="rect">
            <a:avLst/>
          </a:prstGeom>
        </p:spPr>
      </p:pic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 l="-1282" r="-1282"/>
          <a:stretch/>
        </p:blipFill>
        <p:spPr>
          <a:xfrm>
            <a:off x="957377" y="1848002"/>
            <a:ext cx="219456" cy="190195"/>
          </a:xfrm>
          <a:prstGeom prst="rect">
            <a:avLst/>
          </a:prstGeom>
        </p:spPr>
      </p:pic>
      <p:sp>
        <p:nvSpPr>
          <p:cNvPr id="10" name="Text 5"/>
          <p:cNvSpPr txBox="1"/>
          <p:nvPr/>
        </p:nvSpPr>
        <p:spPr>
          <a:xfrm>
            <a:off x="1447495" y="1733702"/>
            <a:ext cx="18580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E40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Thank You</a:t>
            </a:r>
            <a:endParaRPr lang="en-US" sz="1500" dirty="0"/>
          </a:p>
        </p:txBody>
      </p:sp>
      <p:sp>
        <p:nvSpPr>
          <p:cNvPr id="11" name="Text 6"/>
          <p:cNvSpPr txBox="1"/>
          <p:nvPr/>
        </p:nvSpPr>
        <p:spPr>
          <a:xfrm>
            <a:off x="1447495" y="2000707"/>
            <a:ext cx="185806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45" dirty="0">
                <a:solidFill>
                  <a:srgbClr val="1E40AF">
                    <a:alpha val="8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Gratitude &amp; Recognition</a:t>
            </a:r>
            <a:endParaRPr lang="en-US" sz="900" dirty="0"/>
          </a:p>
        </p:txBody>
      </p:sp>
      <p:sp>
        <p:nvSpPr>
          <p:cNvPr id="12" name="Text 7"/>
          <p:cNvSpPr txBox="1"/>
          <p:nvPr/>
        </p:nvSpPr>
        <p:spPr>
          <a:xfrm>
            <a:off x="838505" y="2628900"/>
            <a:ext cx="3076956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Use when someone goes above and beyond or helps you achieve a goal.</a:t>
            </a:r>
            <a:endParaRPr lang="en-US" sz="10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rcRect t="-16" b="-16"/>
          <a:stretch/>
        </p:blipFill>
        <p:spPr>
          <a:xfrm>
            <a:off x="838505" y="3161995"/>
            <a:ext cx="2997403" cy="1086307"/>
          </a:xfrm>
          <a:prstGeom prst="rect">
            <a:avLst/>
          </a:prstGeom>
        </p:spPr>
      </p:pic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>
            <a:alphaModFix amt="40000"/>
          </a:blip>
          <a:srcRect l="-1648" r="-1648"/>
          <a:stretch/>
        </p:blipFill>
        <p:spPr>
          <a:xfrm>
            <a:off x="942746" y="3238805"/>
            <a:ext cx="85954" cy="95098"/>
          </a:xfrm>
          <a:prstGeom prst="rect">
            <a:avLst/>
          </a:prstGeom>
        </p:spPr>
      </p:pic>
      <p:sp>
        <p:nvSpPr>
          <p:cNvPr id="15" name="Text 8"/>
          <p:cNvSpPr txBox="1"/>
          <p:nvPr/>
        </p:nvSpPr>
        <p:spPr>
          <a:xfrm>
            <a:off x="1019556" y="3314700"/>
            <a:ext cx="2743200" cy="695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1F293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"Thank you for staying late to finish the client brief. Your dedication ensured we met the morning deadline."</a:t>
            </a:r>
            <a:endParaRPr lang="en-US" sz="1000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6"/>
          <a:srcRect t="-16" b="-16"/>
          <a:stretch/>
        </p:blipFill>
        <p:spPr>
          <a:xfrm>
            <a:off x="838505" y="4362602"/>
            <a:ext cx="2997403" cy="1086307"/>
          </a:xfrm>
          <a:prstGeom prst="rect">
            <a:avLst/>
          </a:prstGeom>
        </p:spPr>
      </p:pic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7">
            <a:alphaModFix amt="40000"/>
          </a:blip>
          <a:srcRect l="-1648" r="-1648"/>
          <a:stretch/>
        </p:blipFill>
        <p:spPr>
          <a:xfrm>
            <a:off x="942746" y="4438498"/>
            <a:ext cx="85954" cy="95098"/>
          </a:xfrm>
          <a:prstGeom prst="rect">
            <a:avLst/>
          </a:prstGeom>
        </p:spPr>
      </p:pic>
      <p:sp>
        <p:nvSpPr>
          <p:cNvPr id="18" name="Text 9"/>
          <p:cNvSpPr txBox="1"/>
          <p:nvPr/>
        </p:nvSpPr>
        <p:spPr>
          <a:xfrm>
            <a:off x="1019556" y="4515307"/>
            <a:ext cx="2743200" cy="695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1F293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"Your detailed notes from the meeting really helped the team move faster on the next phase. Thanks!"</a:t>
            </a:r>
            <a:endParaRPr lang="en-US" sz="1000" dirty="0"/>
          </a:p>
        </p:txBody>
      </p:sp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8"/>
          <a:srcRect l="-2" r="-2"/>
          <a:stretch/>
        </p:blipFill>
        <p:spPr>
          <a:xfrm>
            <a:off x="4369003" y="1447495"/>
            <a:ext cx="3454603" cy="4343400"/>
          </a:xfrm>
          <a:prstGeom prst="rect">
            <a:avLst/>
          </a:prstGeom>
        </p:spPr>
      </p:pic>
      <p:sp>
        <p:nvSpPr>
          <p:cNvPr id="20" name="Shape 10"/>
          <p:cNvSpPr/>
          <p:nvPr/>
        </p:nvSpPr>
        <p:spPr>
          <a:xfrm>
            <a:off x="4369003" y="1485900"/>
            <a:ext cx="3457346" cy="914400"/>
          </a:xfrm>
          <a:prstGeom prst="rect">
            <a:avLst/>
          </a:prstGeom>
          <a:solidFill>
            <a:srgbClr val="FFFB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97603" y="1714500"/>
            <a:ext cx="457200" cy="457200"/>
          </a:xfrm>
          <a:prstGeom prst="rect">
            <a:avLst/>
          </a:prstGeom>
        </p:spPr>
      </p:pic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10"/>
          <a:srcRect l="-1282" r="-1282"/>
          <a:stretch/>
        </p:blipFill>
        <p:spPr>
          <a:xfrm>
            <a:off x="4716475" y="1848002"/>
            <a:ext cx="219456" cy="190195"/>
          </a:xfrm>
          <a:prstGeom prst="rect">
            <a:avLst/>
          </a:prstGeom>
        </p:spPr>
      </p:pic>
      <p:sp>
        <p:nvSpPr>
          <p:cNvPr id="23" name="Text 11"/>
          <p:cNvSpPr txBox="1"/>
          <p:nvPr/>
        </p:nvSpPr>
        <p:spPr>
          <a:xfrm>
            <a:off x="5206594" y="1733702"/>
            <a:ext cx="2050999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92400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Congratulations</a:t>
            </a:r>
            <a:endParaRPr lang="en-US" sz="1500" dirty="0"/>
          </a:p>
        </p:txBody>
      </p:sp>
      <p:sp>
        <p:nvSpPr>
          <p:cNvPr id="24" name="Text 12"/>
          <p:cNvSpPr txBox="1"/>
          <p:nvPr/>
        </p:nvSpPr>
        <p:spPr>
          <a:xfrm>
            <a:off x="5206594" y="2000707"/>
            <a:ext cx="205099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45" dirty="0">
                <a:solidFill>
                  <a:srgbClr val="92400E">
                    <a:alpha val="8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Achievements &amp; Milestones</a:t>
            </a:r>
            <a:endParaRPr lang="en-US" sz="900" dirty="0"/>
          </a:p>
        </p:txBody>
      </p:sp>
      <p:sp>
        <p:nvSpPr>
          <p:cNvPr id="25" name="Text 13"/>
          <p:cNvSpPr txBox="1"/>
          <p:nvPr/>
        </p:nvSpPr>
        <p:spPr>
          <a:xfrm>
            <a:off x="4597603" y="2628900"/>
            <a:ext cx="3076956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Use for promotions, completed projects, awards, or personal milestones.</a:t>
            </a:r>
            <a:endParaRPr lang="en-US" sz="1000" dirty="0"/>
          </a:p>
        </p:txBody>
      </p:sp>
      <p:pic>
        <p:nvPicPr>
          <p:cNvPr id="26" name="Image 10" descr="preencoded.png"/>
          <p:cNvPicPr>
            <a:picLocks noChangeAspect="1"/>
          </p:cNvPicPr>
          <p:nvPr/>
        </p:nvPicPr>
        <p:blipFill>
          <a:blip r:embed="rId11"/>
          <a:srcRect t="-18" b="-18"/>
          <a:stretch/>
        </p:blipFill>
        <p:spPr>
          <a:xfrm>
            <a:off x="4597603" y="3161995"/>
            <a:ext cx="2997403" cy="1086307"/>
          </a:xfrm>
          <a:prstGeom prst="rect">
            <a:avLst/>
          </a:prstGeom>
        </p:spPr>
      </p:pic>
      <p:pic>
        <p:nvPicPr>
          <p:cNvPr id="27" name="Image 11" descr="preencoded.png"/>
          <p:cNvPicPr>
            <a:picLocks noChangeAspect="1"/>
          </p:cNvPicPr>
          <p:nvPr/>
        </p:nvPicPr>
        <p:blipFill>
          <a:blip r:embed="rId12">
            <a:alphaModFix amt="40000"/>
          </a:blip>
          <a:srcRect l="-1648" r="-1648"/>
          <a:stretch/>
        </p:blipFill>
        <p:spPr>
          <a:xfrm>
            <a:off x="4701845" y="3238805"/>
            <a:ext cx="85954" cy="95098"/>
          </a:xfrm>
          <a:prstGeom prst="rect">
            <a:avLst/>
          </a:prstGeom>
        </p:spPr>
      </p:pic>
      <p:sp>
        <p:nvSpPr>
          <p:cNvPr id="28" name="Text 14"/>
          <p:cNvSpPr txBox="1"/>
          <p:nvPr/>
        </p:nvSpPr>
        <p:spPr>
          <a:xfrm>
            <a:off x="4778654" y="3314700"/>
            <a:ext cx="2743200" cy="695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1F293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"Congrats on the promotion to Senior Analyst—well deserved! I know you've worked hard for this."</a:t>
            </a:r>
            <a:endParaRPr lang="en-US" sz="1000" dirty="0"/>
          </a:p>
        </p:txBody>
      </p:sp>
      <p:pic>
        <p:nvPicPr>
          <p:cNvPr id="29" name="Image 12" descr="preencoded.png"/>
          <p:cNvPicPr>
            <a:picLocks noChangeAspect="1"/>
          </p:cNvPicPr>
          <p:nvPr/>
        </p:nvPicPr>
        <p:blipFill>
          <a:blip r:embed="rId11"/>
          <a:srcRect t="-18" b="-18"/>
          <a:stretch/>
        </p:blipFill>
        <p:spPr>
          <a:xfrm>
            <a:off x="4597603" y="4362602"/>
            <a:ext cx="2997403" cy="1086307"/>
          </a:xfrm>
          <a:prstGeom prst="rect">
            <a:avLst/>
          </a:prstGeom>
        </p:spPr>
      </p:pic>
      <p:pic>
        <p:nvPicPr>
          <p:cNvPr id="30" name="Image 13" descr="preencoded.png"/>
          <p:cNvPicPr>
            <a:picLocks noChangeAspect="1"/>
          </p:cNvPicPr>
          <p:nvPr/>
        </p:nvPicPr>
        <p:blipFill>
          <a:blip r:embed="rId12">
            <a:alphaModFix amt="40000"/>
          </a:blip>
          <a:srcRect l="-1648" r="-1648"/>
          <a:stretch/>
        </p:blipFill>
        <p:spPr>
          <a:xfrm>
            <a:off x="4701845" y="4438498"/>
            <a:ext cx="85954" cy="95098"/>
          </a:xfrm>
          <a:prstGeom prst="rect">
            <a:avLst/>
          </a:prstGeom>
        </p:spPr>
      </p:pic>
      <p:sp>
        <p:nvSpPr>
          <p:cNvPr id="31" name="Text 15"/>
          <p:cNvSpPr txBox="1"/>
          <p:nvPr/>
        </p:nvSpPr>
        <p:spPr>
          <a:xfrm>
            <a:off x="4778654" y="4515307"/>
            <a:ext cx="2743200" cy="695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1F293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"A huge round of applause for leading a successful product launch. The customer feedback is already fantastic."</a:t>
            </a:r>
            <a:endParaRPr lang="en-US" sz="1000" dirty="0"/>
          </a:p>
        </p:txBody>
      </p:sp>
      <p:pic>
        <p:nvPicPr>
          <p:cNvPr id="32" name="Image 14" descr="preencoded.png"/>
          <p:cNvPicPr>
            <a:picLocks noChangeAspect="1"/>
          </p:cNvPicPr>
          <p:nvPr/>
        </p:nvPicPr>
        <p:blipFill>
          <a:blip r:embed="rId13"/>
          <a:srcRect l="-4" r="-4"/>
          <a:stretch/>
        </p:blipFill>
        <p:spPr>
          <a:xfrm>
            <a:off x="8128102" y="1447495"/>
            <a:ext cx="3454603" cy="4343400"/>
          </a:xfrm>
          <a:prstGeom prst="rect">
            <a:avLst/>
          </a:prstGeom>
        </p:spPr>
      </p:pic>
      <p:sp>
        <p:nvSpPr>
          <p:cNvPr id="33" name="Shape 16"/>
          <p:cNvSpPr/>
          <p:nvPr/>
        </p:nvSpPr>
        <p:spPr>
          <a:xfrm>
            <a:off x="8128102" y="1485900"/>
            <a:ext cx="3457346" cy="914400"/>
          </a:xfrm>
          <a:prstGeom prst="rect">
            <a:avLst/>
          </a:prstGeom>
          <a:solidFill>
            <a:srgbClr val="ECFD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4" name="Image 15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8356702" y="1714500"/>
            <a:ext cx="457200" cy="457200"/>
          </a:xfrm>
          <a:prstGeom prst="rect">
            <a:avLst/>
          </a:prstGeom>
        </p:spPr>
      </p:pic>
      <p:pic>
        <p:nvPicPr>
          <p:cNvPr id="35" name="Image 16" descr="preencoded.png"/>
          <p:cNvPicPr>
            <a:picLocks noChangeAspect="1"/>
          </p:cNvPicPr>
          <p:nvPr/>
        </p:nvPicPr>
        <p:blipFill>
          <a:blip r:embed="rId15"/>
          <a:srcRect l="-1282" r="-1282"/>
          <a:stretch/>
        </p:blipFill>
        <p:spPr>
          <a:xfrm>
            <a:off x="8475574" y="1848002"/>
            <a:ext cx="219456" cy="190195"/>
          </a:xfrm>
          <a:prstGeom prst="rect">
            <a:avLst/>
          </a:prstGeom>
        </p:spPr>
      </p:pic>
      <p:sp>
        <p:nvSpPr>
          <p:cNvPr id="36" name="Text 17"/>
          <p:cNvSpPr txBox="1"/>
          <p:nvPr/>
        </p:nvSpPr>
        <p:spPr>
          <a:xfrm>
            <a:off x="8966606" y="1733702"/>
            <a:ext cx="147035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65F4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Appreciation</a:t>
            </a:r>
            <a:endParaRPr lang="en-US" sz="1500" dirty="0"/>
          </a:p>
        </p:txBody>
      </p:sp>
      <p:sp>
        <p:nvSpPr>
          <p:cNvPr id="37" name="Text 18"/>
          <p:cNvSpPr txBox="1"/>
          <p:nvPr/>
        </p:nvSpPr>
        <p:spPr>
          <a:xfrm>
            <a:off x="8966606" y="2000707"/>
            <a:ext cx="140086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45" dirty="0">
                <a:solidFill>
                  <a:srgbClr val="065F46">
                    <a:alpha val="8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Qualities &amp; Effort</a:t>
            </a:r>
            <a:endParaRPr lang="en-US" sz="900" dirty="0"/>
          </a:p>
        </p:txBody>
      </p:sp>
      <p:sp>
        <p:nvSpPr>
          <p:cNvPr id="38" name="Text 19"/>
          <p:cNvSpPr txBox="1"/>
          <p:nvPr/>
        </p:nvSpPr>
        <p:spPr>
          <a:xfrm>
            <a:off x="8356702" y="2628900"/>
            <a:ext cx="3076956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Use to acknowledge specific behaviors, skills, or attitudes in the moment.</a:t>
            </a:r>
            <a:endParaRPr lang="en-US" sz="1000" dirty="0"/>
          </a:p>
        </p:txBody>
      </p:sp>
      <p:pic>
        <p:nvPicPr>
          <p:cNvPr id="39" name="Image 17" descr="preencoded.png"/>
          <p:cNvPicPr>
            <a:picLocks noChangeAspect="1"/>
          </p:cNvPicPr>
          <p:nvPr/>
        </p:nvPicPr>
        <p:blipFill>
          <a:blip r:embed="rId16"/>
          <a:srcRect t="-16" b="-16"/>
          <a:stretch/>
        </p:blipFill>
        <p:spPr>
          <a:xfrm>
            <a:off x="8356702" y="3161995"/>
            <a:ext cx="2997403" cy="1086307"/>
          </a:xfrm>
          <a:prstGeom prst="rect">
            <a:avLst/>
          </a:prstGeom>
        </p:spPr>
      </p:pic>
      <p:pic>
        <p:nvPicPr>
          <p:cNvPr id="40" name="Image 18" descr="preencoded.png"/>
          <p:cNvPicPr>
            <a:picLocks noChangeAspect="1"/>
          </p:cNvPicPr>
          <p:nvPr/>
        </p:nvPicPr>
        <p:blipFill>
          <a:blip r:embed="rId17">
            <a:alphaModFix amt="40000"/>
          </a:blip>
          <a:srcRect l="-1648" r="-1648"/>
          <a:stretch/>
        </p:blipFill>
        <p:spPr>
          <a:xfrm>
            <a:off x="8460943" y="3238805"/>
            <a:ext cx="85954" cy="95098"/>
          </a:xfrm>
          <a:prstGeom prst="rect">
            <a:avLst/>
          </a:prstGeom>
        </p:spPr>
      </p:pic>
      <p:sp>
        <p:nvSpPr>
          <p:cNvPr id="41" name="Text 20"/>
          <p:cNvSpPr txBox="1"/>
          <p:nvPr/>
        </p:nvSpPr>
        <p:spPr>
          <a:xfrm>
            <a:off x="8537753" y="3314700"/>
            <a:ext cx="2743200" cy="695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1F293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"I really appreciate your calm under pressure during the outage today. It kept the whole team focused."</a:t>
            </a:r>
            <a:endParaRPr lang="en-US" sz="1000" dirty="0"/>
          </a:p>
        </p:txBody>
      </p:sp>
      <p:pic>
        <p:nvPicPr>
          <p:cNvPr id="42" name="Image 19" descr="preencoded.png"/>
          <p:cNvPicPr>
            <a:picLocks noChangeAspect="1"/>
          </p:cNvPicPr>
          <p:nvPr/>
        </p:nvPicPr>
        <p:blipFill>
          <a:blip r:embed="rId16"/>
          <a:srcRect t="-16" b="-16"/>
          <a:stretch/>
        </p:blipFill>
        <p:spPr>
          <a:xfrm>
            <a:off x="8356702" y="4362602"/>
            <a:ext cx="2997403" cy="1086307"/>
          </a:xfrm>
          <a:prstGeom prst="rect">
            <a:avLst/>
          </a:prstGeom>
        </p:spPr>
      </p:pic>
      <p:pic>
        <p:nvPicPr>
          <p:cNvPr id="43" name="Image 20" descr="preencoded.png"/>
          <p:cNvPicPr>
            <a:picLocks noChangeAspect="1"/>
          </p:cNvPicPr>
          <p:nvPr/>
        </p:nvPicPr>
        <p:blipFill>
          <a:blip r:embed="rId17">
            <a:alphaModFix amt="40000"/>
          </a:blip>
          <a:srcRect l="-1648" r="-1648"/>
          <a:stretch/>
        </p:blipFill>
        <p:spPr>
          <a:xfrm>
            <a:off x="8460943" y="4438498"/>
            <a:ext cx="85954" cy="95098"/>
          </a:xfrm>
          <a:prstGeom prst="rect">
            <a:avLst/>
          </a:prstGeom>
        </p:spPr>
      </p:pic>
      <p:sp>
        <p:nvSpPr>
          <p:cNvPr id="44" name="Text 21"/>
          <p:cNvSpPr txBox="1"/>
          <p:nvPr/>
        </p:nvSpPr>
        <p:spPr>
          <a:xfrm>
            <a:off x="8537753" y="4515307"/>
            <a:ext cx="2743200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1F293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"Great facilitation in the workshop—you kept us on track despite the tight agenda."</a:t>
            </a:r>
            <a:endParaRPr lang="en-US" sz="1000" dirty="0"/>
          </a:p>
        </p:txBody>
      </p:sp>
      <p:pic>
        <p:nvPicPr>
          <p:cNvPr id="45" name="Image 21" descr="preencoded.png"/>
          <p:cNvPicPr>
            <a:picLocks noChangeAspect="1"/>
          </p:cNvPicPr>
          <p:nvPr/>
        </p:nvPicPr>
        <p:blipFill>
          <a:blip r:embed="rId18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sp>
        <p:nvSpPr>
          <p:cNvPr id="46" name="Shape 22"/>
          <p:cNvSpPr/>
          <p:nvPr/>
        </p:nvSpPr>
        <p:spPr>
          <a:xfrm>
            <a:off x="0" y="6248095"/>
            <a:ext cx="12191695" cy="60990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7" name="Shape 23"/>
          <p:cNvSpPr/>
          <p:nvPr/>
        </p:nvSpPr>
        <p:spPr>
          <a:xfrm>
            <a:off x="0" y="6248095"/>
            <a:ext cx="12191695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8" name="Image 22" descr="preencoded.png"/>
          <p:cNvPicPr>
            <a:picLocks noChangeAspect="1"/>
          </p:cNvPicPr>
          <p:nvPr/>
        </p:nvPicPr>
        <p:blipFill>
          <a:blip r:embed="rId19"/>
          <a:srcRect t="-450" b="-450"/>
          <a:stretch/>
        </p:blipFill>
        <p:spPr>
          <a:xfrm>
            <a:off x="457200" y="6538874"/>
            <a:ext cx="304495" cy="38405"/>
          </a:xfrm>
          <a:prstGeom prst="rect">
            <a:avLst/>
          </a:prstGeom>
        </p:spPr>
      </p:pic>
      <p:sp>
        <p:nvSpPr>
          <p:cNvPr id="49" name="Text 24"/>
          <p:cNvSpPr txBox="1"/>
          <p:nvPr/>
        </p:nvSpPr>
        <p:spPr>
          <a:xfrm>
            <a:off x="838505" y="6482182"/>
            <a:ext cx="282366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4: Positive Routine Messages</a:t>
            </a:r>
            <a:endParaRPr lang="en-US" sz="900" dirty="0"/>
          </a:p>
        </p:txBody>
      </p:sp>
      <p:sp>
        <p:nvSpPr>
          <p:cNvPr id="50" name="Text 25"/>
          <p:cNvSpPr txBox="1"/>
          <p:nvPr/>
        </p:nvSpPr>
        <p:spPr>
          <a:xfrm>
            <a:off x="11298326" y="6482182"/>
            <a:ext cx="5148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Page 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44000" y="0"/>
            <a:ext cx="3047695" cy="6858000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144000" y="0"/>
            <a:ext cx="9144" cy="6858000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914400" y="457200"/>
            <a:ext cx="75895" cy="838505"/>
          </a:xfrm>
          <a:prstGeom prst="rect">
            <a:avLst/>
          </a:prstGeom>
          <a:solidFill>
            <a:srgbClr val="111827"/>
          </a:solidFill>
          <a:ln w="12700">
            <a:solidFill>
              <a:srgbClr val="11182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1218895" y="457200"/>
            <a:ext cx="71250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4 Overview</a:t>
            </a:r>
            <a:endParaRPr lang="en-US" sz="1000" dirty="0"/>
          </a:p>
        </p:txBody>
      </p:sp>
      <p:sp>
        <p:nvSpPr>
          <p:cNvPr id="7" name="Text 5"/>
          <p:cNvSpPr txBox="1"/>
          <p:nvPr/>
        </p:nvSpPr>
        <p:spPr>
          <a:xfrm>
            <a:off x="1218895" y="724205"/>
            <a:ext cx="72009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kern="0" spc="-90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Learning Objectives</a:t>
            </a:r>
            <a:endParaRPr lang="en-US" sz="3600" dirty="0"/>
          </a:p>
        </p:txBody>
      </p:sp>
      <p:sp>
        <p:nvSpPr>
          <p:cNvPr id="8" name="Text 6"/>
          <p:cNvSpPr txBox="1"/>
          <p:nvPr/>
        </p:nvSpPr>
        <p:spPr>
          <a:xfrm>
            <a:off x="1218895" y="1752905"/>
            <a:ext cx="7125005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i="1" dirty="0">
                <a:solidFill>
                  <a:srgbClr val="374151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By the end of this module, you will be able to:</a:t>
            </a:r>
            <a:endParaRPr lang="en-US" sz="18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7105" y="2505456"/>
            <a:ext cx="457200" cy="457200"/>
          </a:xfrm>
          <a:prstGeom prst="rect">
            <a:avLst/>
          </a:prstGeom>
        </p:spPr>
      </p:pic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 l="-1648" r="-1648"/>
          <a:stretch/>
        </p:blipFill>
        <p:spPr>
          <a:xfrm>
            <a:off x="1209751" y="2638044"/>
            <a:ext cx="171907" cy="190195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1752905" y="2505456"/>
            <a:ext cx="6486754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Write clear requests</a:t>
            </a:r>
            <a:endParaRPr lang="en-US" sz="1800" dirty="0"/>
          </a:p>
        </p:txBody>
      </p:sp>
      <p:sp>
        <p:nvSpPr>
          <p:cNvPr id="12" name="Text 8"/>
          <p:cNvSpPr txBox="1"/>
          <p:nvPr/>
        </p:nvSpPr>
        <p:spPr>
          <a:xfrm>
            <a:off x="1752905" y="2848356"/>
            <a:ext cx="70582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Structure routine asks to get faster, better responses with minimal friction.</a:t>
            </a:r>
            <a:endParaRPr lang="en-US" sz="13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7105" y="3419856"/>
            <a:ext cx="457200" cy="457200"/>
          </a:xfrm>
          <a:prstGeom prst="rect">
            <a:avLst/>
          </a:prstGeom>
        </p:spPr>
      </p:pic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4"/>
          <a:srcRect l="-1648" r="-1648"/>
          <a:stretch/>
        </p:blipFill>
        <p:spPr>
          <a:xfrm>
            <a:off x="1209751" y="3552444"/>
            <a:ext cx="171907" cy="190195"/>
          </a:xfrm>
          <a:prstGeom prst="rect">
            <a:avLst/>
          </a:prstGeom>
        </p:spPr>
      </p:pic>
      <p:sp>
        <p:nvSpPr>
          <p:cNvPr id="15" name="Text 9"/>
          <p:cNvSpPr txBox="1"/>
          <p:nvPr/>
        </p:nvSpPr>
        <p:spPr>
          <a:xfrm>
            <a:off x="1752905" y="3419856"/>
            <a:ext cx="6525158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Write helpful responses</a:t>
            </a:r>
            <a:endParaRPr lang="en-US" sz="1800" dirty="0"/>
          </a:p>
        </p:txBody>
      </p:sp>
      <p:sp>
        <p:nvSpPr>
          <p:cNvPr id="16" name="Text 10"/>
          <p:cNvSpPr txBox="1"/>
          <p:nvPr/>
        </p:nvSpPr>
        <p:spPr>
          <a:xfrm>
            <a:off x="1752905" y="3762756"/>
            <a:ext cx="709665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Anticipate reader questions to prevent unnecessary back-and-forth emails.</a:t>
            </a:r>
            <a:endParaRPr lang="en-US" sz="130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7105" y="4334256"/>
            <a:ext cx="457200" cy="457200"/>
          </a:xfrm>
          <a:prstGeom prst="rect">
            <a:avLst/>
          </a:prstGeom>
        </p:spPr>
      </p:pic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4"/>
          <a:srcRect l="-1648" r="-1648"/>
          <a:stretch/>
        </p:blipFill>
        <p:spPr>
          <a:xfrm>
            <a:off x="1209751" y="4466844"/>
            <a:ext cx="171907" cy="190195"/>
          </a:xfrm>
          <a:prstGeom prst="rect">
            <a:avLst/>
          </a:prstGeom>
        </p:spPr>
      </p:pic>
      <p:sp>
        <p:nvSpPr>
          <p:cNvPr id="19" name="Text 11"/>
          <p:cNvSpPr txBox="1"/>
          <p:nvPr/>
        </p:nvSpPr>
        <p:spPr>
          <a:xfrm>
            <a:off x="1752905" y="4334256"/>
            <a:ext cx="531540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Confirm information accurately</a:t>
            </a:r>
            <a:endParaRPr lang="en-US" sz="1800" dirty="0"/>
          </a:p>
        </p:txBody>
      </p:sp>
      <p:sp>
        <p:nvSpPr>
          <p:cNvPr id="20" name="Text 12"/>
          <p:cNvSpPr txBox="1"/>
          <p:nvPr/>
        </p:nvSpPr>
        <p:spPr>
          <a:xfrm>
            <a:off x="1752905" y="4677156"/>
            <a:ext cx="58869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Create reliable records of dates, expectations, and next steps.</a:t>
            </a:r>
            <a:endParaRPr lang="en-US" sz="1300" dirty="0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7105" y="5248656"/>
            <a:ext cx="457200" cy="457200"/>
          </a:xfrm>
          <a:prstGeom prst="rect">
            <a:avLst/>
          </a:prstGeom>
        </p:spPr>
      </p:pic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4"/>
          <a:srcRect l="-1648" r="-1648"/>
          <a:stretch/>
        </p:blipFill>
        <p:spPr>
          <a:xfrm>
            <a:off x="1209751" y="5381244"/>
            <a:ext cx="171907" cy="190195"/>
          </a:xfrm>
          <a:prstGeom prst="rect">
            <a:avLst/>
          </a:prstGeom>
        </p:spPr>
      </p:pic>
      <p:sp>
        <p:nvSpPr>
          <p:cNvPr id="23" name="Text 13"/>
          <p:cNvSpPr txBox="1"/>
          <p:nvPr/>
        </p:nvSpPr>
        <p:spPr>
          <a:xfrm>
            <a:off x="1752905" y="5248656"/>
            <a:ext cx="6106363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Craft goodwill messages</a:t>
            </a:r>
            <a:endParaRPr lang="en-US" sz="1800" dirty="0"/>
          </a:p>
        </p:txBody>
      </p:sp>
      <p:sp>
        <p:nvSpPr>
          <p:cNvPr id="24" name="Text 14"/>
          <p:cNvSpPr txBox="1"/>
          <p:nvPr/>
        </p:nvSpPr>
        <p:spPr>
          <a:xfrm>
            <a:off x="1752905" y="5591556"/>
            <a:ext cx="66778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Build professional relationships through sincere, specific appreciation.</a:t>
            </a:r>
            <a:endParaRPr lang="en-US" sz="1300" dirty="0"/>
          </a:p>
        </p:txBody>
      </p:sp>
      <p:pic>
        <p:nvPicPr>
          <p:cNvPr id="25" name="Image 8" descr="preencoded.png"/>
          <p:cNvPicPr>
            <a:picLocks noChangeAspect="1"/>
          </p:cNvPicPr>
          <p:nvPr/>
        </p:nvPicPr>
        <p:blipFill>
          <a:blip r:embed="rId5"/>
          <a:srcRect t="-7" b="-7"/>
          <a:stretch/>
        </p:blipFill>
        <p:spPr>
          <a:xfrm>
            <a:off x="9296705" y="5219395"/>
            <a:ext cx="2438705" cy="1181405"/>
          </a:xfrm>
          <a:prstGeom prst="rect">
            <a:avLst/>
          </a:prstGeom>
        </p:spPr>
      </p:pic>
      <p:pic>
        <p:nvPicPr>
          <p:cNvPr id="26" name="Image 9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344607" y="5486400"/>
            <a:ext cx="342900" cy="342900"/>
          </a:xfrm>
          <a:prstGeom prst="rect">
            <a:avLst/>
          </a:prstGeom>
        </p:spPr>
      </p:pic>
      <p:sp>
        <p:nvSpPr>
          <p:cNvPr id="27" name="Text 15"/>
          <p:cNvSpPr txBox="1"/>
          <p:nvPr/>
        </p:nvSpPr>
        <p:spPr>
          <a:xfrm>
            <a:off x="9395460" y="5982005"/>
            <a:ext cx="224028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4B5563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"Efficiency meets courtesy"</a:t>
            </a:r>
            <a:endParaRPr lang="en-US" sz="1000" dirty="0"/>
          </a:p>
        </p:txBody>
      </p:sp>
      <p:pic>
        <p:nvPicPr>
          <p:cNvPr id="28" name="Image 10" descr="preencoded.png"/>
          <p:cNvPicPr>
            <a:picLocks noChangeAspect="1"/>
          </p:cNvPicPr>
          <p:nvPr/>
        </p:nvPicPr>
        <p:blipFill>
          <a:blip r:embed="rId7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pic>
        <p:nvPicPr>
          <p:cNvPr id="29" name="Image 11" descr="preencoded.png"/>
          <p:cNvPicPr>
            <a:picLocks noChangeAspect="1"/>
          </p:cNvPicPr>
          <p:nvPr/>
        </p:nvPicPr>
        <p:blipFill>
          <a:blip r:embed="rId8"/>
          <a:srcRect t="-400" b="-400"/>
          <a:stretch/>
        </p:blipFill>
        <p:spPr>
          <a:xfrm>
            <a:off x="457200" y="6534302"/>
            <a:ext cx="457200" cy="38405"/>
          </a:xfrm>
          <a:prstGeom prst="rect">
            <a:avLst/>
          </a:prstGeom>
        </p:spPr>
      </p:pic>
      <p:sp>
        <p:nvSpPr>
          <p:cNvPr id="30" name="Text 16"/>
          <p:cNvSpPr txBox="1"/>
          <p:nvPr/>
        </p:nvSpPr>
        <p:spPr>
          <a:xfrm>
            <a:off x="990295" y="6476695"/>
            <a:ext cx="282366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4: Positive Routine Messages</a:t>
            </a:r>
            <a:endParaRPr lang="en-US" sz="900" dirty="0"/>
          </a:p>
        </p:txBody>
      </p:sp>
      <p:sp>
        <p:nvSpPr>
          <p:cNvPr id="31" name="Text 17"/>
          <p:cNvSpPr txBox="1"/>
          <p:nvPr/>
        </p:nvSpPr>
        <p:spPr>
          <a:xfrm>
            <a:off x="11344961" y="6476695"/>
            <a:ext cx="4672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Page 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09905" y="381305"/>
            <a:ext cx="65251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Wrap-Up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609905" y="647395"/>
            <a:ext cx="6601054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kern="0" spc="-90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Summary &amp; Key Takeaways</a:t>
            </a:r>
            <a:endParaRPr lang="en-US" sz="3600" dirty="0"/>
          </a:p>
        </p:txBody>
      </p:sp>
      <p:sp>
        <p:nvSpPr>
          <p:cNvPr id="5" name="Text 3"/>
          <p:cNvSpPr txBox="1"/>
          <p:nvPr/>
        </p:nvSpPr>
        <p:spPr>
          <a:xfrm>
            <a:off x="8412480" y="952805"/>
            <a:ext cx="317388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i="1" dirty="0">
                <a:solidFill>
                  <a:srgbClr val="4B5563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Core principles for routine success</a:t>
            </a:r>
            <a:endParaRPr lang="en-US" sz="15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t="-10" b="-10"/>
          <a:stretch/>
        </p:blipFill>
        <p:spPr>
          <a:xfrm>
            <a:off x="609905" y="1447495"/>
            <a:ext cx="5391302" cy="129570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886054" y="1726387"/>
            <a:ext cx="304495" cy="304495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 t="-1100" b="-1100"/>
          <a:stretch/>
        </p:blipFill>
        <p:spPr>
          <a:xfrm>
            <a:off x="981151" y="1812341"/>
            <a:ext cx="114300" cy="133502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1343254" y="1726387"/>
            <a:ext cx="45436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Direct Approach Strategy</a:t>
            </a:r>
            <a:endParaRPr lang="en-US" sz="1300" dirty="0"/>
          </a:p>
        </p:txBody>
      </p:sp>
      <p:sp>
        <p:nvSpPr>
          <p:cNvPr id="10" name="Text 6"/>
          <p:cNvSpPr txBox="1"/>
          <p:nvPr/>
        </p:nvSpPr>
        <p:spPr>
          <a:xfrm>
            <a:off x="1343254" y="2030882"/>
            <a:ext cx="4506163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Use for all routine messages. Lead with the main idea immediately, follow with details, and close with goodwill.</a:t>
            </a:r>
            <a:endParaRPr lang="en-US" sz="10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 t="-10" b="-10"/>
          <a:stretch/>
        </p:blipFill>
        <p:spPr>
          <a:xfrm>
            <a:off x="6191402" y="1447495"/>
            <a:ext cx="5391302" cy="1295705"/>
          </a:xfrm>
          <a:prstGeom prst="rect">
            <a:avLst/>
          </a:prstGeom>
        </p:spPr>
      </p:pic>
      <p:sp>
        <p:nvSpPr>
          <p:cNvPr id="12" name="Shape 7"/>
          <p:cNvSpPr/>
          <p:nvPr/>
        </p:nvSpPr>
        <p:spPr>
          <a:xfrm>
            <a:off x="6467551" y="1726387"/>
            <a:ext cx="304495" cy="304495"/>
          </a:xfrm>
          <a:prstGeom prst="ellipse">
            <a:avLst/>
          </a:prstGeom>
          <a:solidFill>
            <a:srgbClr val="ECFD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53505" y="1812341"/>
            <a:ext cx="133502" cy="133502"/>
          </a:xfrm>
          <a:prstGeom prst="rect">
            <a:avLst/>
          </a:prstGeom>
        </p:spPr>
      </p:pic>
      <p:sp>
        <p:nvSpPr>
          <p:cNvPr id="14" name="Text 8"/>
          <p:cNvSpPr txBox="1"/>
          <p:nvPr/>
        </p:nvSpPr>
        <p:spPr>
          <a:xfrm>
            <a:off x="6924751" y="1726387"/>
            <a:ext cx="45436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Direct Request Pattern</a:t>
            </a:r>
            <a:endParaRPr lang="en-US" sz="1300" dirty="0"/>
          </a:p>
        </p:txBody>
      </p:sp>
      <p:sp>
        <p:nvSpPr>
          <p:cNvPr id="15" name="Text 9"/>
          <p:cNvSpPr txBox="1"/>
          <p:nvPr/>
        </p:nvSpPr>
        <p:spPr>
          <a:xfrm>
            <a:off x="6924751" y="2030882"/>
            <a:ext cx="4506163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Structure: </a:t>
            </a:r>
            <a:r>
              <a:rPr lang="en-US" sz="1000" b="1" dirty="0">
                <a:solidFill>
                  <a:srgbClr val="1E3A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Main Idea → Details → Closing</a:t>
            </a: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Ensure every request has a clear ask, specific details, and a concrete deadline. </a:t>
            </a:r>
            <a:endParaRPr lang="en-US" sz="100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rcRect t="-10" b="-10"/>
          <a:stretch/>
        </p:blipFill>
        <p:spPr>
          <a:xfrm>
            <a:off x="609905" y="2933395"/>
            <a:ext cx="5391302" cy="1295705"/>
          </a:xfrm>
          <a:prstGeom prst="rect">
            <a:avLst/>
          </a:prstGeom>
        </p:spPr>
      </p:pic>
      <p:sp>
        <p:nvSpPr>
          <p:cNvPr id="17" name="Shape 10"/>
          <p:cNvSpPr/>
          <p:nvPr/>
        </p:nvSpPr>
        <p:spPr>
          <a:xfrm>
            <a:off x="886054" y="3212287"/>
            <a:ext cx="304495" cy="304495"/>
          </a:xfrm>
          <a:prstGeom prst="ellipse">
            <a:avLst/>
          </a:prstGeom>
          <a:solidFill>
            <a:srgbClr val="F5F3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8"/>
          <a:srcRect l="-837" r="-837"/>
          <a:stretch/>
        </p:blipFill>
        <p:spPr>
          <a:xfrm>
            <a:off x="961949" y="3298241"/>
            <a:ext cx="152705" cy="133502"/>
          </a:xfrm>
          <a:prstGeom prst="rect">
            <a:avLst/>
          </a:prstGeom>
        </p:spPr>
      </p:pic>
      <p:sp>
        <p:nvSpPr>
          <p:cNvPr id="19" name="Text 11"/>
          <p:cNvSpPr txBox="1"/>
          <p:nvPr/>
        </p:nvSpPr>
        <p:spPr>
          <a:xfrm>
            <a:off x="1343254" y="3212287"/>
            <a:ext cx="45436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Helpful Responses</a:t>
            </a:r>
            <a:endParaRPr lang="en-US" sz="1300" dirty="0"/>
          </a:p>
        </p:txBody>
      </p:sp>
      <p:sp>
        <p:nvSpPr>
          <p:cNvPr id="20" name="Text 12"/>
          <p:cNvSpPr txBox="1"/>
          <p:nvPr/>
        </p:nvSpPr>
        <p:spPr>
          <a:xfrm>
            <a:off x="1343254" y="3516782"/>
            <a:ext cx="4506163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Don't just answer the immediate question. </a:t>
            </a:r>
            <a:r>
              <a:rPr lang="en-US" sz="1000" b="1" dirty="0">
                <a:solidFill>
                  <a:srgbClr val="1E3A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Anticipate follow-up needs</a:t>
            </a: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and provide next steps to reduce email ping-pong. </a:t>
            </a:r>
            <a:endParaRPr lang="en-US" sz="1000" dirty="0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9"/>
          <a:srcRect t="-10" b="-10"/>
          <a:stretch/>
        </p:blipFill>
        <p:spPr>
          <a:xfrm>
            <a:off x="6191402" y="2933395"/>
            <a:ext cx="5391302" cy="1295705"/>
          </a:xfrm>
          <a:prstGeom prst="rect">
            <a:avLst/>
          </a:prstGeom>
        </p:spPr>
      </p:pic>
      <p:sp>
        <p:nvSpPr>
          <p:cNvPr id="22" name="Shape 13"/>
          <p:cNvSpPr/>
          <p:nvPr/>
        </p:nvSpPr>
        <p:spPr>
          <a:xfrm>
            <a:off x="6467551" y="3212287"/>
            <a:ext cx="304495" cy="304495"/>
          </a:xfrm>
          <a:prstGeom prst="ellipse">
            <a:avLst/>
          </a:prstGeom>
          <a:solidFill>
            <a:srgbClr val="FFFB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Image 7" descr="preencoded.png"/>
          <p:cNvPicPr>
            <a:picLocks noChangeAspect="1"/>
          </p:cNvPicPr>
          <p:nvPr/>
        </p:nvPicPr>
        <p:blipFill>
          <a:blip r:embed="rId10"/>
          <a:srcRect l="-2512" r="-2512"/>
          <a:stretch/>
        </p:blipFill>
        <p:spPr>
          <a:xfrm>
            <a:off x="6567221" y="3298241"/>
            <a:ext cx="105156" cy="133502"/>
          </a:xfrm>
          <a:prstGeom prst="rect">
            <a:avLst/>
          </a:prstGeom>
        </p:spPr>
      </p:pic>
      <p:sp>
        <p:nvSpPr>
          <p:cNvPr id="24" name="Text 14"/>
          <p:cNvSpPr txBox="1"/>
          <p:nvPr/>
        </p:nvSpPr>
        <p:spPr>
          <a:xfrm>
            <a:off x="6924751" y="3212287"/>
            <a:ext cx="45436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Confirmations &amp; Goodwill</a:t>
            </a:r>
            <a:endParaRPr lang="en-US" sz="1300" dirty="0"/>
          </a:p>
        </p:txBody>
      </p:sp>
      <p:sp>
        <p:nvSpPr>
          <p:cNvPr id="25" name="Text 15"/>
          <p:cNvSpPr txBox="1"/>
          <p:nvPr/>
        </p:nvSpPr>
        <p:spPr>
          <a:xfrm>
            <a:off x="6924751" y="3516782"/>
            <a:ext cx="4506163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Document details to create accountability. For goodwill, use the </a:t>
            </a:r>
            <a:r>
              <a:rPr lang="en-US" sz="1000" b="1" dirty="0">
                <a:solidFill>
                  <a:srgbClr val="1E3A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Selfless, Specific, Short</a:t>
            </a: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framework to build genuine relationships. </a:t>
            </a:r>
            <a:endParaRPr lang="en-US" sz="1000" dirty="0"/>
          </a:p>
        </p:txBody>
      </p:sp>
      <p:pic>
        <p:nvPicPr>
          <p:cNvPr id="26" name="Image 8" descr="preencoded.png"/>
          <p:cNvPicPr>
            <a:picLocks noChangeAspect="1"/>
          </p:cNvPicPr>
          <p:nvPr/>
        </p:nvPicPr>
        <p:blipFill>
          <a:blip r:embed="rId11"/>
          <a:srcRect t="-13" b="-13"/>
          <a:stretch/>
        </p:blipFill>
        <p:spPr>
          <a:xfrm>
            <a:off x="609905" y="4610405"/>
            <a:ext cx="10972800" cy="1181405"/>
          </a:xfrm>
          <a:prstGeom prst="rect">
            <a:avLst/>
          </a:prstGeom>
        </p:spPr>
      </p:pic>
      <p:sp>
        <p:nvSpPr>
          <p:cNvPr id="27" name="Shape 16"/>
          <p:cNvSpPr/>
          <p:nvPr/>
        </p:nvSpPr>
        <p:spPr>
          <a:xfrm>
            <a:off x="914400" y="4972507"/>
            <a:ext cx="457200" cy="457200"/>
          </a:xfrm>
          <a:prstGeom prst="roundRect">
            <a:avLst>
              <a:gd name="adj" fmla="val 50000"/>
            </a:avLst>
          </a:prstGeom>
          <a:solidFill>
            <a:srgbClr val="3B82F6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8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028700" y="5086807"/>
            <a:ext cx="228600" cy="228600"/>
          </a:xfrm>
          <a:prstGeom prst="rect">
            <a:avLst/>
          </a:prstGeom>
        </p:spPr>
      </p:pic>
      <p:sp>
        <p:nvSpPr>
          <p:cNvPr id="29" name="Text 17"/>
          <p:cNvSpPr txBox="1"/>
          <p:nvPr/>
        </p:nvSpPr>
        <p:spPr>
          <a:xfrm>
            <a:off x="1600200" y="4800600"/>
            <a:ext cx="74679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3C5F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Immediate Application</a:t>
            </a:r>
            <a:endParaRPr lang="en-US" sz="900" dirty="0"/>
          </a:p>
        </p:txBody>
      </p:sp>
      <p:sp>
        <p:nvSpPr>
          <p:cNvPr id="30" name="Text 18"/>
          <p:cNvSpPr txBox="1"/>
          <p:nvPr/>
        </p:nvSpPr>
        <p:spPr>
          <a:xfrm>
            <a:off x="1600200" y="4990795"/>
            <a:ext cx="7467905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Build Your Professional Reputation</a:t>
            </a:r>
            <a:endParaRPr lang="en-US" sz="1800" dirty="0"/>
          </a:p>
        </p:txBody>
      </p:sp>
      <p:sp>
        <p:nvSpPr>
          <p:cNvPr id="31" name="Text 19"/>
          <p:cNvSpPr txBox="1"/>
          <p:nvPr/>
        </p:nvSpPr>
        <p:spPr>
          <a:xfrm>
            <a:off x="1600200" y="5333695"/>
            <a:ext cx="793242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i="1" dirty="0">
                <a:solidFill>
                  <a:srgbClr val="DBEAFE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"Save these templates and reuse them consistently to establish reliability."</a:t>
            </a:r>
            <a:endParaRPr lang="en-US" sz="1300" dirty="0"/>
          </a:p>
        </p:txBody>
      </p:sp>
      <p:sp>
        <p:nvSpPr>
          <p:cNvPr id="32" name="Shape 20"/>
          <p:cNvSpPr/>
          <p:nvPr/>
        </p:nvSpPr>
        <p:spPr>
          <a:xfrm>
            <a:off x="9621317" y="4972507"/>
            <a:ext cx="9144" cy="457200"/>
          </a:xfrm>
          <a:prstGeom prst="rect">
            <a:avLst/>
          </a:prstGeom>
          <a:solidFill>
            <a:srgbClr val="4B5563"/>
          </a:solidFill>
          <a:ln w="12700">
            <a:solidFill>
              <a:srgbClr val="4B556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21"/>
          <p:cNvSpPr txBox="1"/>
          <p:nvPr/>
        </p:nvSpPr>
        <p:spPr>
          <a:xfrm>
            <a:off x="9058961" y="4972507"/>
            <a:ext cx="448056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1800" dirty="0"/>
          </a:p>
        </p:txBody>
      </p:sp>
      <p:sp>
        <p:nvSpPr>
          <p:cNvPr id="34" name="Text 22"/>
          <p:cNvSpPr txBox="1"/>
          <p:nvPr/>
        </p:nvSpPr>
        <p:spPr>
          <a:xfrm>
            <a:off x="9058961" y="5277002"/>
            <a:ext cx="44805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Types</a:t>
            </a:r>
            <a:endParaRPr lang="en-US" sz="900" dirty="0"/>
          </a:p>
        </p:txBody>
      </p:sp>
      <p:sp>
        <p:nvSpPr>
          <p:cNvPr id="35" name="Shape 23"/>
          <p:cNvSpPr/>
          <p:nvPr/>
        </p:nvSpPr>
        <p:spPr>
          <a:xfrm>
            <a:off x="10680192" y="4972507"/>
            <a:ext cx="9144" cy="457200"/>
          </a:xfrm>
          <a:prstGeom prst="rect">
            <a:avLst/>
          </a:prstGeom>
          <a:solidFill>
            <a:srgbClr val="4B5563"/>
          </a:solidFill>
          <a:ln w="12700">
            <a:solidFill>
              <a:srgbClr val="4B556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24"/>
          <p:cNvSpPr txBox="1"/>
          <p:nvPr/>
        </p:nvSpPr>
        <p:spPr>
          <a:xfrm>
            <a:off x="9889236" y="4972507"/>
            <a:ext cx="676656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1800" dirty="0"/>
          </a:p>
        </p:txBody>
      </p:sp>
      <p:sp>
        <p:nvSpPr>
          <p:cNvPr id="37" name="Text 25"/>
          <p:cNvSpPr txBox="1"/>
          <p:nvPr/>
        </p:nvSpPr>
        <p:spPr>
          <a:xfrm>
            <a:off x="9889236" y="5277002"/>
            <a:ext cx="67665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Strategy</a:t>
            </a:r>
            <a:endParaRPr lang="en-US" sz="900" dirty="0"/>
          </a:p>
        </p:txBody>
      </p:sp>
      <p:pic>
        <p:nvPicPr>
          <p:cNvPr id="38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0992002" y="5042002"/>
            <a:ext cx="286207" cy="286207"/>
          </a:xfrm>
          <a:prstGeom prst="rect">
            <a:avLst/>
          </a:prstGeom>
        </p:spPr>
      </p:pic>
      <p:pic>
        <p:nvPicPr>
          <p:cNvPr id="39" name="Image 11" descr="preencoded.png"/>
          <p:cNvPicPr>
            <a:picLocks noChangeAspect="1"/>
          </p:cNvPicPr>
          <p:nvPr/>
        </p:nvPicPr>
        <p:blipFill>
          <a:blip r:embed="rId14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sp>
        <p:nvSpPr>
          <p:cNvPr id="40" name="Shape 26"/>
          <p:cNvSpPr/>
          <p:nvPr/>
        </p:nvSpPr>
        <p:spPr>
          <a:xfrm>
            <a:off x="0" y="6248095"/>
            <a:ext cx="12191695" cy="60990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1" name="Shape 27"/>
          <p:cNvSpPr/>
          <p:nvPr/>
        </p:nvSpPr>
        <p:spPr>
          <a:xfrm>
            <a:off x="0" y="6248095"/>
            <a:ext cx="12191695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2" name="Image 12" descr="preencoded.png"/>
          <p:cNvPicPr>
            <a:picLocks noChangeAspect="1"/>
          </p:cNvPicPr>
          <p:nvPr/>
        </p:nvPicPr>
        <p:blipFill>
          <a:blip r:embed="rId15"/>
          <a:srcRect t="-450" b="-450"/>
          <a:stretch/>
        </p:blipFill>
        <p:spPr>
          <a:xfrm>
            <a:off x="457200" y="6538874"/>
            <a:ext cx="304495" cy="38405"/>
          </a:xfrm>
          <a:prstGeom prst="rect">
            <a:avLst/>
          </a:prstGeom>
        </p:spPr>
      </p:pic>
      <p:sp>
        <p:nvSpPr>
          <p:cNvPr id="43" name="Text 28"/>
          <p:cNvSpPr txBox="1"/>
          <p:nvPr/>
        </p:nvSpPr>
        <p:spPr>
          <a:xfrm>
            <a:off x="838505" y="6482182"/>
            <a:ext cx="282366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4: Positive Routine Messages</a:t>
            </a:r>
            <a:endParaRPr lang="en-US" sz="900" dirty="0"/>
          </a:p>
        </p:txBody>
      </p:sp>
      <p:sp>
        <p:nvSpPr>
          <p:cNvPr id="44" name="Text 29"/>
          <p:cNvSpPr txBox="1"/>
          <p:nvPr/>
        </p:nvSpPr>
        <p:spPr>
          <a:xfrm>
            <a:off x="11269066" y="6482182"/>
            <a:ext cx="54315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Page 20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44000" y="0"/>
            <a:ext cx="3047695" cy="6858000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144000" y="0"/>
            <a:ext cx="9144" cy="6858000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914400" y="457200"/>
            <a:ext cx="75895" cy="1410005"/>
          </a:xfrm>
          <a:prstGeom prst="rect">
            <a:avLst/>
          </a:prstGeom>
          <a:solidFill>
            <a:srgbClr val="111827"/>
          </a:solidFill>
          <a:ln w="12700">
            <a:solidFill>
              <a:srgbClr val="11182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1218895" y="457200"/>
            <a:ext cx="71250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Professional Communication</a:t>
            </a:r>
            <a:endParaRPr lang="en-US" sz="1000" dirty="0"/>
          </a:p>
        </p:txBody>
      </p:sp>
      <p:sp>
        <p:nvSpPr>
          <p:cNvPr id="7" name="Text 5"/>
          <p:cNvSpPr txBox="1"/>
          <p:nvPr/>
        </p:nvSpPr>
        <p:spPr>
          <a:xfrm>
            <a:off x="1218895" y="724205"/>
            <a:ext cx="7182612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kern="0" spc="-90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Why Routine Messages Matter</a:t>
            </a:r>
            <a:endParaRPr lang="en-US" sz="3600" dirty="0"/>
          </a:p>
        </p:txBody>
      </p:sp>
      <p:sp>
        <p:nvSpPr>
          <p:cNvPr id="8" name="Text 6"/>
          <p:cNvSpPr txBox="1"/>
          <p:nvPr/>
        </p:nvSpPr>
        <p:spPr>
          <a:xfrm>
            <a:off x="1258011" y="1706500"/>
            <a:ext cx="7096658" cy="743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i="1" dirty="0">
                <a:solidFill>
                  <a:srgbClr val="374151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Routine doesn't mean unimportant—your daily messages shape your professional reputation.</a:t>
            </a:r>
            <a:endParaRPr lang="en-US" sz="18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9CD942-E688-C420-7D8A-2F1C04364C62}"/>
              </a:ext>
            </a:extLst>
          </p:cNvPr>
          <p:cNvGrpSpPr/>
          <p:nvPr/>
        </p:nvGrpSpPr>
        <p:grpSpPr>
          <a:xfrm>
            <a:off x="1114450" y="2449907"/>
            <a:ext cx="6428307" cy="808100"/>
            <a:chOff x="1114450" y="2449907"/>
            <a:chExt cx="6428307" cy="808100"/>
          </a:xfrm>
        </p:grpSpPr>
        <p:pic>
          <p:nvPicPr>
            <p:cNvPr id="9" name="Image 0" descr="preencoded.png"/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14450" y="2449907"/>
              <a:ext cx="398287" cy="398287"/>
            </a:xfrm>
            <a:prstGeom prst="rect">
              <a:avLst/>
            </a:prstGeom>
          </p:spPr>
        </p:pic>
        <p:pic>
          <p:nvPicPr>
            <p:cNvPr id="10" name="Image 1" descr="preencoded.png"/>
            <p:cNvPicPr>
              <a:picLocks noChangeAspect="1"/>
            </p:cNvPicPr>
            <p:nvPr/>
          </p:nvPicPr>
          <p:blipFill>
            <a:blip r:embed="rId4"/>
            <a:srcRect l="-1648" r="-1648"/>
            <a:stretch/>
          </p:blipFill>
          <p:spPr>
            <a:xfrm>
              <a:off x="1257097" y="2583410"/>
              <a:ext cx="149756" cy="165688"/>
            </a:xfrm>
            <a:prstGeom prst="rect">
              <a:avLst/>
            </a:prstGeom>
          </p:spPr>
        </p:pic>
        <p:sp>
          <p:nvSpPr>
            <p:cNvPr id="11" name="Text 7"/>
            <p:cNvSpPr txBox="1"/>
            <p:nvPr/>
          </p:nvSpPr>
          <p:spPr>
            <a:xfrm>
              <a:off x="1800250" y="2449907"/>
              <a:ext cx="5742507" cy="26605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b="1" dirty="0">
                  <a:solidFill>
                    <a:srgbClr val="111827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Most workplace communication is routine</a:t>
              </a:r>
              <a:endParaRPr lang="en-US" dirty="0"/>
            </a:p>
          </p:txBody>
        </p:sp>
        <p:sp>
          <p:nvSpPr>
            <p:cNvPr id="12" name="Text 8"/>
            <p:cNvSpPr txBox="1"/>
            <p:nvPr/>
          </p:nvSpPr>
          <p:spPr>
            <a:xfrm>
              <a:off x="1800250" y="2792807"/>
              <a:ext cx="5709051" cy="465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1300" dirty="0">
                  <a:solidFill>
                    <a:srgbClr val="4B5563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These daily touchpoints are where you build credibility and demonstrate competence.</a:t>
              </a:r>
              <a:endParaRPr lang="en-US" sz="1300" dirty="0"/>
            </a:p>
          </p:txBody>
        </p:sp>
      </p:grp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4"/>
          <a:srcRect l="-1648" r="-1648"/>
          <a:stretch/>
        </p:blipFill>
        <p:spPr>
          <a:xfrm>
            <a:off x="1257097" y="4793515"/>
            <a:ext cx="149756" cy="165688"/>
          </a:xfrm>
          <a:prstGeom prst="rect">
            <a:avLst/>
          </a:prstGeom>
        </p:spPr>
      </p:pic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4450" y="5505298"/>
            <a:ext cx="398287" cy="398287"/>
          </a:xfrm>
          <a:prstGeom prst="rect">
            <a:avLst/>
          </a:prstGeom>
        </p:spPr>
      </p:pic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4"/>
          <a:srcRect l="-1648" r="-1648"/>
          <a:stretch/>
        </p:blipFill>
        <p:spPr>
          <a:xfrm>
            <a:off x="1257097" y="5638801"/>
            <a:ext cx="149756" cy="165688"/>
          </a:xfrm>
          <a:prstGeom prst="rect">
            <a:avLst/>
          </a:prstGeom>
        </p:spPr>
      </p:pic>
      <p:sp>
        <p:nvSpPr>
          <p:cNvPr id="23" name="Text 13"/>
          <p:cNvSpPr txBox="1"/>
          <p:nvPr/>
        </p:nvSpPr>
        <p:spPr>
          <a:xfrm>
            <a:off x="1800250" y="5505298"/>
            <a:ext cx="5742507" cy="266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Tone improves collaboration</a:t>
            </a:r>
            <a:endParaRPr lang="en-US" dirty="0"/>
          </a:p>
        </p:txBody>
      </p:sp>
      <p:sp>
        <p:nvSpPr>
          <p:cNvPr id="24" name="Text 14"/>
          <p:cNvSpPr txBox="1"/>
          <p:nvPr/>
        </p:nvSpPr>
        <p:spPr>
          <a:xfrm>
            <a:off x="1800250" y="5848198"/>
            <a:ext cx="5709051" cy="4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Inclusive, courteous language fosters goodwill and makes others want to work with you.</a:t>
            </a:r>
            <a:endParaRPr lang="en-US" sz="1300" dirty="0"/>
          </a:p>
        </p:txBody>
      </p:sp>
      <p:pic>
        <p:nvPicPr>
          <p:cNvPr id="25" name="Image 8" descr="preencoded.png"/>
          <p:cNvPicPr>
            <a:picLocks noChangeAspect="1"/>
          </p:cNvPicPr>
          <p:nvPr/>
        </p:nvPicPr>
        <p:blipFill>
          <a:blip r:embed="rId5"/>
          <a:srcRect l="-6" r="-6"/>
          <a:stretch/>
        </p:blipFill>
        <p:spPr>
          <a:xfrm>
            <a:off x="9296705" y="5029200"/>
            <a:ext cx="2438705" cy="1371600"/>
          </a:xfrm>
          <a:prstGeom prst="rect">
            <a:avLst/>
          </a:prstGeom>
        </p:spPr>
      </p:pic>
      <p:pic>
        <p:nvPicPr>
          <p:cNvPr id="26" name="Image 9" descr="preencoded.png"/>
          <p:cNvPicPr>
            <a:picLocks noChangeAspect="1"/>
          </p:cNvPicPr>
          <p:nvPr/>
        </p:nvPicPr>
        <p:blipFill>
          <a:blip r:embed="rId6"/>
          <a:srcRect l="-27" r="-27"/>
          <a:stretch/>
        </p:blipFill>
        <p:spPr>
          <a:xfrm>
            <a:off x="10301630" y="5296205"/>
            <a:ext cx="428854" cy="342900"/>
          </a:xfrm>
          <a:prstGeom prst="rect">
            <a:avLst/>
          </a:prstGeom>
        </p:spPr>
      </p:pic>
      <p:sp>
        <p:nvSpPr>
          <p:cNvPr id="27" name="Text 15"/>
          <p:cNvSpPr txBox="1"/>
          <p:nvPr/>
        </p:nvSpPr>
        <p:spPr>
          <a:xfrm>
            <a:off x="9486900" y="5790895"/>
            <a:ext cx="20574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4B5563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"Reputation is built one message at a time"</a:t>
            </a:r>
            <a:endParaRPr lang="en-US" sz="1000" dirty="0"/>
          </a:p>
        </p:txBody>
      </p:sp>
      <p:pic>
        <p:nvPicPr>
          <p:cNvPr id="28" name="Image 10" descr="preencoded.png"/>
          <p:cNvPicPr>
            <a:picLocks noChangeAspect="1"/>
          </p:cNvPicPr>
          <p:nvPr/>
        </p:nvPicPr>
        <p:blipFill>
          <a:blip r:embed="rId7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pic>
        <p:nvPicPr>
          <p:cNvPr id="29" name="Image 11" descr="preencoded.png"/>
          <p:cNvPicPr>
            <a:picLocks noChangeAspect="1"/>
          </p:cNvPicPr>
          <p:nvPr/>
        </p:nvPicPr>
        <p:blipFill>
          <a:blip r:embed="rId8"/>
          <a:srcRect t="-400" b="-400"/>
          <a:stretch/>
        </p:blipFill>
        <p:spPr>
          <a:xfrm>
            <a:off x="457200" y="6534302"/>
            <a:ext cx="457200" cy="38405"/>
          </a:xfrm>
          <a:prstGeom prst="rect">
            <a:avLst/>
          </a:prstGeom>
        </p:spPr>
      </p:pic>
      <p:sp>
        <p:nvSpPr>
          <p:cNvPr id="30" name="Text 16"/>
          <p:cNvSpPr txBox="1"/>
          <p:nvPr/>
        </p:nvSpPr>
        <p:spPr>
          <a:xfrm>
            <a:off x="990295" y="6476695"/>
            <a:ext cx="282366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4: Positive Routine Messages</a:t>
            </a:r>
            <a:endParaRPr lang="en-US" sz="900" dirty="0"/>
          </a:p>
        </p:txBody>
      </p:sp>
      <p:sp>
        <p:nvSpPr>
          <p:cNvPr id="31" name="Text 17"/>
          <p:cNvSpPr txBox="1"/>
          <p:nvPr/>
        </p:nvSpPr>
        <p:spPr>
          <a:xfrm>
            <a:off x="11344961" y="6476695"/>
            <a:ext cx="4672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Page 3</a:t>
            </a:r>
            <a:endParaRPr lang="en-US" sz="9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C2D0575-16EA-12F0-66DB-3025A9F112B2}"/>
              </a:ext>
            </a:extLst>
          </p:cNvPr>
          <p:cNvGrpSpPr/>
          <p:nvPr/>
        </p:nvGrpSpPr>
        <p:grpSpPr>
          <a:xfrm>
            <a:off x="1114450" y="3417457"/>
            <a:ext cx="6428307" cy="1912695"/>
            <a:chOff x="1114450" y="3555416"/>
            <a:chExt cx="6428307" cy="1912695"/>
          </a:xfrm>
        </p:grpSpPr>
        <p:pic>
          <p:nvPicPr>
            <p:cNvPr id="13" name="Image 2" descr="preencoded.png"/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14450" y="3555416"/>
              <a:ext cx="398287" cy="398287"/>
            </a:xfrm>
            <a:prstGeom prst="rect">
              <a:avLst/>
            </a:prstGeom>
          </p:spPr>
        </p:pic>
        <p:pic>
          <p:nvPicPr>
            <p:cNvPr id="14" name="Image 3" descr="preencoded.png"/>
            <p:cNvPicPr>
              <a:picLocks noChangeAspect="1"/>
            </p:cNvPicPr>
            <p:nvPr/>
          </p:nvPicPr>
          <p:blipFill>
            <a:blip r:embed="rId4"/>
            <a:srcRect l="-1648" r="-1648"/>
            <a:stretch/>
          </p:blipFill>
          <p:spPr>
            <a:xfrm>
              <a:off x="1257097" y="3688005"/>
              <a:ext cx="149756" cy="165688"/>
            </a:xfrm>
            <a:prstGeom prst="rect">
              <a:avLst/>
            </a:prstGeom>
          </p:spPr>
        </p:pic>
        <p:sp>
          <p:nvSpPr>
            <p:cNvPr id="15" name="Text 9"/>
            <p:cNvSpPr txBox="1"/>
            <p:nvPr/>
          </p:nvSpPr>
          <p:spPr>
            <a:xfrm>
              <a:off x="1800250" y="3555416"/>
              <a:ext cx="5742507" cy="26605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b="1" dirty="0">
                  <a:solidFill>
                    <a:srgbClr val="111827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Clarity saves time</a:t>
              </a:r>
              <a:endParaRPr lang="en-US" dirty="0"/>
            </a:p>
          </p:txBody>
        </p:sp>
        <p:sp>
          <p:nvSpPr>
            <p:cNvPr id="16" name="Text 10"/>
            <p:cNvSpPr txBox="1"/>
            <p:nvPr/>
          </p:nvSpPr>
          <p:spPr>
            <a:xfrm>
              <a:off x="1800250" y="3898316"/>
              <a:ext cx="5709051" cy="465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1300" dirty="0">
                  <a:solidFill>
                    <a:srgbClr val="4B5563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Precise messages reduce confusion and prevent endless back-and-forth email chains.</a:t>
              </a:r>
              <a:endParaRPr lang="en-US" sz="1300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B1DCDC5-D025-9F55-AF92-9DF11996EAFF}"/>
                </a:ext>
              </a:extLst>
            </p:cNvPr>
            <p:cNvGrpSpPr/>
            <p:nvPr/>
          </p:nvGrpSpPr>
          <p:grpSpPr>
            <a:xfrm>
              <a:off x="1114450" y="4660011"/>
              <a:ext cx="6428307" cy="808100"/>
              <a:chOff x="1114450" y="4660011"/>
              <a:chExt cx="6428307" cy="808100"/>
            </a:xfrm>
          </p:grpSpPr>
          <p:pic>
            <p:nvPicPr>
              <p:cNvPr id="17" name="Image 4" descr="preencoded.png"/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1114450" y="4660011"/>
                <a:ext cx="398287" cy="398287"/>
              </a:xfrm>
              <a:prstGeom prst="rect">
                <a:avLst/>
              </a:prstGeom>
            </p:spPr>
          </p:pic>
          <p:sp>
            <p:nvSpPr>
              <p:cNvPr id="19" name="Text 11"/>
              <p:cNvSpPr txBox="1"/>
              <p:nvPr/>
            </p:nvSpPr>
            <p:spPr>
              <a:xfrm>
                <a:off x="1800250" y="4660011"/>
                <a:ext cx="5742507" cy="266056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 algn="l">
                  <a:buNone/>
                </a:pPr>
                <a:r>
                  <a:rPr lang="en-US" b="1" dirty="0">
                    <a:solidFill>
                      <a:srgbClr val="111827"/>
                    </a:solidFill>
                    <a:latin typeface="Montserrat" pitchFamily="34" charset="0"/>
                    <a:ea typeface="Montserrat" pitchFamily="34" charset="-122"/>
                    <a:cs typeface="Montserrat" pitchFamily="34" charset="-120"/>
                  </a:rPr>
                  <a:t>Consistency builds trust</a:t>
                </a:r>
                <a:endParaRPr lang="en-US" dirty="0"/>
              </a:p>
            </p:txBody>
          </p:sp>
          <p:sp>
            <p:nvSpPr>
              <p:cNvPr id="20" name="Text 12"/>
              <p:cNvSpPr txBox="1"/>
              <p:nvPr/>
            </p:nvSpPr>
            <p:spPr>
              <a:xfrm>
                <a:off x="1800250" y="5002911"/>
                <a:ext cx="5709051" cy="46520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l">
                  <a:buNone/>
                </a:pPr>
                <a:r>
                  <a:rPr lang="en-US" sz="1300" dirty="0">
                    <a:solidFill>
                      <a:srgbClr val="4B5563"/>
                    </a:solidFill>
                    <a:latin typeface="Montserrat" pitchFamily="34" charset="0"/>
                    <a:ea typeface="Montserrat" pitchFamily="34" charset="-122"/>
                    <a:cs typeface="Montserrat" pitchFamily="34" charset="-120"/>
                  </a:rPr>
                  <a:t>Reliable communication patterns make you a dependable partner for colleagues and clients.</a:t>
                </a:r>
                <a:endParaRPr lang="en-US" sz="1300" dirty="0"/>
              </a:p>
            </p:txBody>
          </p:sp>
          <p:pic>
            <p:nvPicPr>
              <p:cNvPr id="34" name="Image 7" descr="preencoded.png">
                <a:extLst>
                  <a:ext uri="{FF2B5EF4-FFF2-40B4-BE49-F238E27FC236}">
                    <a16:creationId xmlns:a16="http://schemas.microsoft.com/office/drawing/2014/main" id="{8D419685-245C-F6CB-5396-E8B0848668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-1648" r="-1648"/>
              <a:stretch/>
            </p:blipFill>
            <p:spPr>
              <a:xfrm>
                <a:off x="1233283" y="4793039"/>
                <a:ext cx="149756" cy="16568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44000" y="0"/>
            <a:ext cx="3047695" cy="6858000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144000" y="0"/>
            <a:ext cx="9144" cy="6858000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914400" y="457200"/>
            <a:ext cx="75895" cy="1410005"/>
          </a:xfrm>
          <a:prstGeom prst="rect">
            <a:avLst/>
          </a:prstGeom>
          <a:solidFill>
            <a:srgbClr val="111827"/>
          </a:solidFill>
          <a:ln w="12700">
            <a:solidFill>
              <a:srgbClr val="11182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1218895" y="457200"/>
            <a:ext cx="71250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Routine Strategy Framework</a:t>
            </a:r>
            <a:endParaRPr lang="en-US" sz="1000" dirty="0"/>
          </a:p>
        </p:txBody>
      </p:sp>
      <p:sp>
        <p:nvSpPr>
          <p:cNvPr id="7" name="Text 5"/>
          <p:cNvSpPr txBox="1"/>
          <p:nvPr/>
        </p:nvSpPr>
        <p:spPr>
          <a:xfrm>
            <a:off x="1218895" y="724205"/>
            <a:ext cx="7182612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kern="0" spc="-90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Strategy: The Direct Approach</a:t>
            </a:r>
            <a:endParaRPr lang="en-US" sz="3600" dirty="0"/>
          </a:p>
        </p:txBody>
      </p:sp>
      <p:sp>
        <p:nvSpPr>
          <p:cNvPr id="8" name="Text 6"/>
          <p:cNvSpPr txBox="1"/>
          <p:nvPr/>
        </p:nvSpPr>
        <p:spPr>
          <a:xfrm>
            <a:off x="1218895" y="2171700"/>
            <a:ext cx="7086600" cy="619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i="1" dirty="0">
                <a:solidFill>
                  <a:srgbClr val="374151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Most routine messages should state the main idea immediately. This "front-loading" respects the reader's time and reduces cognitive load.</a:t>
            </a:r>
            <a:endParaRPr lang="en-US" sz="15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7105" y="2890524"/>
            <a:ext cx="457200" cy="457200"/>
          </a:xfrm>
          <a:prstGeom prst="rect">
            <a:avLst/>
          </a:prstGeom>
        </p:spPr>
      </p:pic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00607" y="3024026"/>
            <a:ext cx="190195" cy="190195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1752905" y="2890524"/>
            <a:ext cx="659191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When to Use</a:t>
            </a:r>
            <a:endParaRPr lang="en-US" sz="1800" dirty="0"/>
          </a:p>
        </p:txBody>
      </p:sp>
      <p:sp>
        <p:nvSpPr>
          <p:cNvPr id="12" name="Text 8"/>
          <p:cNvSpPr txBox="1"/>
          <p:nvPr/>
        </p:nvSpPr>
        <p:spPr>
          <a:xfrm>
            <a:off x="1752905" y="3233424"/>
            <a:ext cx="6553505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Best for low-stakes, expected, or standard requests where the reader is likely to comply or needs the information quickly.</a:t>
            </a:r>
            <a:endParaRPr lang="en-US" sz="13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7105" y="3996034"/>
            <a:ext cx="457200" cy="457200"/>
          </a:xfrm>
          <a:prstGeom prst="rect">
            <a:avLst/>
          </a:prstGeom>
        </p:spPr>
      </p:pic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200607" y="4129536"/>
            <a:ext cx="190195" cy="190195"/>
          </a:xfrm>
          <a:prstGeom prst="rect">
            <a:avLst/>
          </a:prstGeom>
        </p:spPr>
      </p:pic>
      <p:sp>
        <p:nvSpPr>
          <p:cNvPr id="15" name="Text 9"/>
          <p:cNvSpPr txBox="1"/>
          <p:nvPr/>
        </p:nvSpPr>
        <p:spPr>
          <a:xfrm>
            <a:off x="1752905" y="3996034"/>
            <a:ext cx="6439205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Core Principles</a:t>
            </a:r>
            <a:endParaRPr lang="en-US" sz="1800" dirty="0"/>
          </a:p>
        </p:txBody>
      </p:sp>
      <p:sp>
        <p:nvSpPr>
          <p:cNvPr id="16" name="Text 10"/>
          <p:cNvSpPr txBox="1"/>
          <p:nvPr/>
        </p:nvSpPr>
        <p:spPr>
          <a:xfrm>
            <a:off x="1943100" y="4338934"/>
            <a:ext cx="68205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Lead with main point:</a:t>
            </a:r>
            <a:r>
              <a:rPr lang="en-US" sz="13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State the request or answer in the first sentence.</a:t>
            </a:r>
            <a:endParaRPr lang="en-US" sz="1300" dirty="0"/>
          </a:p>
        </p:txBody>
      </p:sp>
      <p:sp>
        <p:nvSpPr>
          <p:cNvPr id="17" name="Text 11"/>
          <p:cNvSpPr txBox="1"/>
          <p:nvPr/>
        </p:nvSpPr>
        <p:spPr>
          <a:xfrm>
            <a:off x="1943100" y="4643429"/>
            <a:ext cx="68205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Add relevant details:</a:t>
            </a:r>
            <a:r>
              <a:rPr lang="en-US" sz="13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Include only necessary context, deadlines, or links.</a:t>
            </a:r>
            <a:endParaRPr lang="en-US" sz="1300" dirty="0"/>
          </a:p>
        </p:txBody>
      </p:sp>
      <p:sp>
        <p:nvSpPr>
          <p:cNvPr id="18" name="Text 12"/>
          <p:cNvSpPr txBox="1"/>
          <p:nvPr/>
        </p:nvSpPr>
        <p:spPr>
          <a:xfrm>
            <a:off x="1943100" y="4947924"/>
            <a:ext cx="68205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Close with goodwill:</a:t>
            </a:r>
            <a:r>
              <a:rPr lang="en-US" sz="13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End with a professional sign-off or clear next step.</a:t>
            </a:r>
            <a:endParaRPr lang="en-US" sz="1300" dirty="0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7105" y="5443529"/>
            <a:ext cx="457200" cy="457200"/>
          </a:xfrm>
          <a:prstGeom prst="rect">
            <a:avLst/>
          </a:prstGeom>
        </p:spPr>
      </p:pic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75918" y="5577031"/>
            <a:ext cx="237744" cy="190195"/>
          </a:xfrm>
          <a:prstGeom prst="rect">
            <a:avLst/>
          </a:prstGeom>
        </p:spPr>
      </p:pic>
      <p:sp>
        <p:nvSpPr>
          <p:cNvPr id="21" name="Text 13"/>
          <p:cNvSpPr txBox="1"/>
          <p:nvPr/>
        </p:nvSpPr>
        <p:spPr>
          <a:xfrm>
            <a:off x="1752905" y="5443529"/>
            <a:ext cx="659191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Required Tone</a:t>
            </a:r>
            <a:endParaRPr lang="en-US" sz="1800" dirty="0"/>
          </a:p>
        </p:txBody>
      </p:sp>
      <p:sp>
        <p:nvSpPr>
          <p:cNvPr id="22" name="Text 14"/>
          <p:cNvSpPr txBox="1"/>
          <p:nvPr/>
        </p:nvSpPr>
        <p:spPr>
          <a:xfrm>
            <a:off x="1752905" y="5786429"/>
            <a:ext cx="6553505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Professional, concise, and respectful. Avoid "hedging" (e.g., "I was wondering if...") which can sound unconfident or confusing.</a:t>
            </a:r>
            <a:endParaRPr lang="en-US" sz="1300" dirty="0"/>
          </a:p>
        </p:txBody>
      </p:sp>
      <p:pic>
        <p:nvPicPr>
          <p:cNvPr id="23" name="Image 6" descr="preencoded.png"/>
          <p:cNvPicPr>
            <a:picLocks noChangeAspect="1"/>
          </p:cNvPicPr>
          <p:nvPr/>
        </p:nvPicPr>
        <p:blipFill>
          <a:blip r:embed="rId7"/>
          <a:srcRect t="-7" b="-7"/>
          <a:stretch/>
        </p:blipFill>
        <p:spPr>
          <a:xfrm>
            <a:off x="9296705" y="5219395"/>
            <a:ext cx="2438705" cy="1181405"/>
          </a:xfrm>
          <a:prstGeom prst="rect">
            <a:avLst/>
          </a:prstGeom>
        </p:spPr>
      </p:pic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344607" y="5486400"/>
            <a:ext cx="342900" cy="342900"/>
          </a:xfrm>
          <a:prstGeom prst="rect">
            <a:avLst/>
          </a:prstGeom>
        </p:spPr>
      </p:pic>
      <p:sp>
        <p:nvSpPr>
          <p:cNvPr id="25" name="Text 15"/>
          <p:cNvSpPr txBox="1"/>
          <p:nvPr/>
        </p:nvSpPr>
        <p:spPr>
          <a:xfrm>
            <a:off x="9435694" y="5982005"/>
            <a:ext cx="215981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4B5563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"Get to the point quickly"</a:t>
            </a:r>
            <a:endParaRPr lang="en-US" sz="1000" dirty="0"/>
          </a:p>
        </p:txBody>
      </p:sp>
      <p:pic>
        <p:nvPicPr>
          <p:cNvPr id="26" name="Image 8" descr="preencoded.png"/>
          <p:cNvPicPr>
            <a:picLocks noChangeAspect="1"/>
          </p:cNvPicPr>
          <p:nvPr/>
        </p:nvPicPr>
        <p:blipFill>
          <a:blip r:embed="rId9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pic>
        <p:nvPicPr>
          <p:cNvPr id="27" name="Image 9" descr="preencoded.png"/>
          <p:cNvPicPr>
            <a:picLocks noChangeAspect="1"/>
          </p:cNvPicPr>
          <p:nvPr/>
        </p:nvPicPr>
        <p:blipFill>
          <a:blip r:embed="rId10"/>
          <a:srcRect t="-400" b="-400"/>
          <a:stretch/>
        </p:blipFill>
        <p:spPr>
          <a:xfrm>
            <a:off x="457200" y="6534302"/>
            <a:ext cx="457200" cy="38405"/>
          </a:xfrm>
          <a:prstGeom prst="rect">
            <a:avLst/>
          </a:prstGeom>
        </p:spPr>
      </p:pic>
      <p:sp>
        <p:nvSpPr>
          <p:cNvPr id="28" name="Text 16"/>
          <p:cNvSpPr txBox="1"/>
          <p:nvPr/>
        </p:nvSpPr>
        <p:spPr>
          <a:xfrm>
            <a:off x="990295" y="6476695"/>
            <a:ext cx="282366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4: Positive Routine Messages</a:t>
            </a:r>
            <a:endParaRPr lang="en-US" sz="900" dirty="0"/>
          </a:p>
        </p:txBody>
      </p:sp>
      <p:sp>
        <p:nvSpPr>
          <p:cNvPr id="29" name="Text 17"/>
          <p:cNvSpPr txBox="1"/>
          <p:nvPr/>
        </p:nvSpPr>
        <p:spPr>
          <a:xfrm>
            <a:off x="11333988" y="6476695"/>
            <a:ext cx="48646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Page 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09905" y="457200"/>
            <a:ext cx="54772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Strategy Framework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609905" y="724205"/>
            <a:ext cx="618683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kern="0" spc="-90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Direct Request Pattern</a:t>
            </a:r>
            <a:endParaRPr lang="en-US" sz="3600" dirty="0"/>
          </a:p>
        </p:txBody>
      </p:sp>
      <p:sp>
        <p:nvSpPr>
          <p:cNvPr id="5" name="Text 3"/>
          <p:cNvSpPr txBox="1"/>
          <p:nvPr/>
        </p:nvSpPr>
        <p:spPr>
          <a:xfrm>
            <a:off x="8511235" y="1028700"/>
            <a:ext cx="307238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i="1" dirty="0">
                <a:solidFill>
                  <a:srgbClr val="4B5563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The 3-step flow for routine clarity</a:t>
            </a:r>
            <a:endParaRPr lang="en-US" sz="15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l="-7" r="-7"/>
          <a:stretch/>
        </p:blipFill>
        <p:spPr>
          <a:xfrm>
            <a:off x="609905" y="1856232"/>
            <a:ext cx="3454603" cy="2002536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49" y="1675181"/>
            <a:ext cx="381305" cy="38130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47649" y="1675181"/>
            <a:ext cx="381305" cy="3813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1500" dirty="0"/>
          </a:p>
        </p:txBody>
      </p:sp>
      <p:sp>
        <p:nvSpPr>
          <p:cNvPr id="9" name="Text 5"/>
          <p:cNvSpPr txBox="1"/>
          <p:nvPr/>
        </p:nvSpPr>
        <p:spPr>
          <a:xfrm>
            <a:off x="847649" y="2246681"/>
            <a:ext cx="3096158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Main Idea</a:t>
            </a:r>
            <a:endParaRPr lang="en-US" sz="1800" dirty="0"/>
          </a:p>
        </p:txBody>
      </p:sp>
      <p:sp>
        <p:nvSpPr>
          <p:cNvPr id="10" name="Text 6"/>
          <p:cNvSpPr txBox="1"/>
          <p:nvPr/>
        </p:nvSpPr>
        <p:spPr>
          <a:xfrm>
            <a:off x="847649" y="2627986"/>
            <a:ext cx="30961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State the ask up front</a:t>
            </a:r>
            <a:endParaRPr lang="en-US" sz="1200" dirty="0"/>
          </a:p>
        </p:txBody>
      </p:sp>
      <p:sp>
        <p:nvSpPr>
          <p:cNvPr id="11" name="Text 7"/>
          <p:cNvSpPr txBox="1"/>
          <p:nvPr/>
        </p:nvSpPr>
        <p:spPr>
          <a:xfrm>
            <a:off x="847649" y="2970886"/>
            <a:ext cx="3057754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Don't bury the request. Start with exactly what you need so the reader knows the purpose immediately.</a:t>
            </a:r>
            <a:endParaRPr lang="en-US" sz="10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 l="-5" r="-5"/>
          <a:stretch/>
        </p:blipFill>
        <p:spPr>
          <a:xfrm>
            <a:off x="4369003" y="1856232"/>
            <a:ext cx="3454603" cy="2002536"/>
          </a:xfrm>
          <a:prstGeom prst="rect">
            <a:avLst/>
          </a:prstGeom>
        </p:spPr>
      </p:pic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747" y="1675181"/>
            <a:ext cx="381305" cy="38130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4606747" y="1675181"/>
            <a:ext cx="381305" cy="3813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1500" dirty="0"/>
          </a:p>
        </p:txBody>
      </p:sp>
      <p:sp>
        <p:nvSpPr>
          <p:cNvPr id="15" name="Text 9"/>
          <p:cNvSpPr txBox="1"/>
          <p:nvPr/>
        </p:nvSpPr>
        <p:spPr>
          <a:xfrm>
            <a:off x="4606747" y="2246681"/>
            <a:ext cx="3096158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Details</a:t>
            </a:r>
            <a:endParaRPr lang="en-US" sz="1800" dirty="0"/>
          </a:p>
        </p:txBody>
      </p:sp>
      <p:sp>
        <p:nvSpPr>
          <p:cNvPr id="16" name="Text 10"/>
          <p:cNvSpPr txBox="1"/>
          <p:nvPr/>
        </p:nvSpPr>
        <p:spPr>
          <a:xfrm>
            <a:off x="4606747" y="2627986"/>
            <a:ext cx="30961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Context, specifics, links</a:t>
            </a:r>
            <a:endParaRPr lang="en-US" sz="1200" dirty="0"/>
          </a:p>
        </p:txBody>
      </p:sp>
      <p:sp>
        <p:nvSpPr>
          <p:cNvPr id="17" name="Text 11"/>
          <p:cNvSpPr txBox="1"/>
          <p:nvPr/>
        </p:nvSpPr>
        <p:spPr>
          <a:xfrm>
            <a:off x="4606747" y="2970886"/>
            <a:ext cx="3057754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Provide necessary background, specific data points, attachments, or links needed to fulfill the request.</a:t>
            </a:r>
            <a:endParaRPr lang="en-US" sz="1000" dirty="0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5"/>
          <a:srcRect l="-5" r="-5"/>
          <a:stretch/>
        </p:blipFill>
        <p:spPr>
          <a:xfrm>
            <a:off x="8128102" y="1856232"/>
            <a:ext cx="3454603" cy="2002536"/>
          </a:xfrm>
          <a:prstGeom prst="rect">
            <a:avLst/>
          </a:prstGeom>
        </p:spPr>
      </p:pic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846" y="1675181"/>
            <a:ext cx="381305" cy="381305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8365846" y="1675181"/>
            <a:ext cx="381305" cy="3813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1500" dirty="0"/>
          </a:p>
        </p:txBody>
      </p:sp>
      <p:sp>
        <p:nvSpPr>
          <p:cNvPr id="21" name="Text 13"/>
          <p:cNvSpPr txBox="1"/>
          <p:nvPr/>
        </p:nvSpPr>
        <p:spPr>
          <a:xfrm>
            <a:off x="8365846" y="2246681"/>
            <a:ext cx="3096158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Closing</a:t>
            </a:r>
            <a:endParaRPr lang="en-US" sz="1800" dirty="0"/>
          </a:p>
        </p:txBody>
      </p:sp>
      <p:sp>
        <p:nvSpPr>
          <p:cNvPr id="22" name="Text 14"/>
          <p:cNvSpPr txBox="1"/>
          <p:nvPr/>
        </p:nvSpPr>
        <p:spPr>
          <a:xfrm>
            <a:off x="8365846" y="2627986"/>
            <a:ext cx="30961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Deadline + thanks/next step</a:t>
            </a:r>
            <a:endParaRPr lang="en-US" sz="1200" dirty="0"/>
          </a:p>
        </p:txBody>
      </p:sp>
      <p:sp>
        <p:nvSpPr>
          <p:cNvPr id="23" name="Text 15"/>
          <p:cNvSpPr txBox="1"/>
          <p:nvPr/>
        </p:nvSpPr>
        <p:spPr>
          <a:xfrm>
            <a:off x="8365846" y="2970886"/>
            <a:ext cx="3057754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End with a clear deadline, a specific next action, and a courteous sign-off to maintain goodwill.</a:t>
            </a:r>
            <a:endParaRPr lang="en-US" sz="1000" dirty="0"/>
          </a:p>
        </p:txBody>
      </p:sp>
      <p:pic>
        <p:nvPicPr>
          <p:cNvPr id="24" name="Image 6" descr="preencoded.png"/>
          <p:cNvPicPr>
            <a:picLocks noChangeAspect="1"/>
          </p:cNvPicPr>
          <p:nvPr/>
        </p:nvPicPr>
        <p:blipFill>
          <a:blip r:embed="rId6"/>
          <a:srcRect l="-9" r="-9"/>
          <a:stretch/>
        </p:blipFill>
        <p:spPr>
          <a:xfrm>
            <a:off x="609905" y="4315968"/>
            <a:ext cx="10972800" cy="1676095"/>
          </a:xfrm>
          <a:prstGeom prst="rect">
            <a:avLst/>
          </a:prstGeom>
        </p:spPr>
      </p:pic>
      <p:pic>
        <p:nvPicPr>
          <p:cNvPr id="25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805" y="4668012"/>
            <a:ext cx="733349" cy="219456"/>
          </a:xfrm>
          <a:prstGeom prst="rect">
            <a:avLst/>
          </a:prstGeom>
        </p:spPr>
      </p:pic>
      <p:sp>
        <p:nvSpPr>
          <p:cNvPr id="26" name="Text 16"/>
          <p:cNvSpPr/>
          <p:nvPr/>
        </p:nvSpPr>
        <p:spPr>
          <a:xfrm>
            <a:off x="952805" y="4668012"/>
            <a:ext cx="734263" cy="2194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Example</a:t>
            </a:r>
            <a:endParaRPr lang="en-US" sz="900" dirty="0"/>
          </a:p>
        </p:txBody>
      </p:sp>
      <p:sp>
        <p:nvSpPr>
          <p:cNvPr id="27" name="Text 17"/>
          <p:cNvSpPr txBox="1"/>
          <p:nvPr/>
        </p:nvSpPr>
        <p:spPr>
          <a:xfrm>
            <a:off x="1987906" y="4620463"/>
            <a:ext cx="94110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Requesting the Q3 Report</a:t>
            </a:r>
            <a:endParaRPr lang="en-US" sz="1300" dirty="0"/>
          </a:p>
        </p:txBody>
      </p:sp>
      <p:sp>
        <p:nvSpPr>
          <p:cNvPr id="28" name="Shape 18"/>
          <p:cNvSpPr/>
          <p:nvPr/>
        </p:nvSpPr>
        <p:spPr>
          <a:xfrm>
            <a:off x="1987906" y="5040173"/>
            <a:ext cx="19202" cy="647395"/>
          </a:xfrm>
          <a:prstGeom prst="rect">
            <a:avLst/>
          </a:prstGeom>
          <a:solidFill>
            <a:srgbClr val="D1D5DB"/>
          </a:solidFill>
          <a:ln w="12700">
            <a:solidFill>
              <a:srgbClr val="D1D5D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19"/>
          <p:cNvSpPr txBox="1"/>
          <p:nvPr/>
        </p:nvSpPr>
        <p:spPr>
          <a:xfrm>
            <a:off x="2159813" y="5040173"/>
            <a:ext cx="283372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1. Main Idea</a:t>
            </a:r>
            <a:endParaRPr lang="en-US" sz="900" dirty="0"/>
          </a:p>
        </p:txBody>
      </p:sp>
      <p:sp>
        <p:nvSpPr>
          <p:cNvPr id="30" name="Text 20"/>
          <p:cNvSpPr txBox="1"/>
          <p:nvPr/>
        </p:nvSpPr>
        <p:spPr>
          <a:xfrm>
            <a:off x="2159813" y="5230368"/>
            <a:ext cx="283372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"Please send the Q3 report."</a:t>
            </a:r>
            <a:endParaRPr lang="en-US" sz="1200" dirty="0"/>
          </a:p>
        </p:txBody>
      </p:sp>
      <p:sp>
        <p:nvSpPr>
          <p:cNvPr id="31" name="Shape 21"/>
          <p:cNvSpPr/>
          <p:nvPr/>
        </p:nvSpPr>
        <p:spPr>
          <a:xfrm>
            <a:off x="5186477" y="5040173"/>
            <a:ext cx="19202" cy="647395"/>
          </a:xfrm>
          <a:prstGeom prst="rect">
            <a:avLst/>
          </a:prstGeom>
          <a:solidFill>
            <a:srgbClr val="D1D5DB"/>
          </a:solidFill>
          <a:ln w="12700">
            <a:solidFill>
              <a:srgbClr val="D1D5D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22"/>
          <p:cNvSpPr txBox="1"/>
          <p:nvPr/>
        </p:nvSpPr>
        <p:spPr>
          <a:xfrm>
            <a:off x="5357470" y="5040173"/>
            <a:ext cx="283372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2. Key Details</a:t>
            </a:r>
            <a:endParaRPr lang="en-US" sz="900" dirty="0"/>
          </a:p>
        </p:txBody>
      </p:sp>
      <p:sp>
        <p:nvSpPr>
          <p:cNvPr id="33" name="Text 23"/>
          <p:cNvSpPr txBox="1"/>
          <p:nvPr/>
        </p:nvSpPr>
        <p:spPr>
          <a:xfrm>
            <a:off x="5357470" y="5230368"/>
            <a:ext cx="280080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"I’m compiling the board deck; need sales + costs data."</a:t>
            </a:r>
            <a:endParaRPr lang="en-US" sz="1200" dirty="0"/>
          </a:p>
        </p:txBody>
      </p:sp>
      <p:sp>
        <p:nvSpPr>
          <p:cNvPr id="34" name="Shape 24"/>
          <p:cNvSpPr/>
          <p:nvPr/>
        </p:nvSpPr>
        <p:spPr>
          <a:xfrm>
            <a:off x="8384134" y="5040173"/>
            <a:ext cx="19202" cy="647395"/>
          </a:xfrm>
          <a:prstGeom prst="rect">
            <a:avLst/>
          </a:prstGeom>
          <a:solidFill>
            <a:srgbClr val="D1D5DB"/>
          </a:solidFill>
          <a:ln w="12700">
            <a:solidFill>
              <a:srgbClr val="D1D5D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25"/>
          <p:cNvSpPr txBox="1"/>
          <p:nvPr/>
        </p:nvSpPr>
        <p:spPr>
          <a:xfrm>
            <a:off x="8556041" y="5040173"/>
            <a:ext cx="283372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3. Closing</a:t>
            </a:r>
            <a:endParaRPr lang="en-US" sz="900" dirty="0"/>
          </a:p>
        </p:txBody>
      </p:sp>
      <p:sp>
        <p:nvSpPr>
          <p:cNvPr id="36" name="Text 26"/>
          <p:cNvSpPr txBox="1"/>
          <p:nvPr/>
        </p:nvSpPr>
        <p:spPr>
          <a:xfrm>
            <a:off x="8556041" y="5230368"/>
            <a:ext cx="283372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"By Thu 2 PM ET. Thanks!"</a:t>
            </a:r>
            <a:endParaRPr lang="en-US" sz="1200" dirty="0"/>
          </a:p>
        </p:txBody>
      </p:sp>
      <p:pic>
        <p:nvPicPr>
          <p:cNvPr id="37" name="Image 8" descr="preencoded.png"/>
          <p:cNvPicPr>
            <a:picLocks noChangeAspect="1"/>
          </p:cNvPicPr>
          <p:nvPr/>
        </p:nvPicPr>
        <p:blipFill>
          <a:blip r:embed="rId8"/>
          <a:srcRect l="-1200" r="-1200"/>
          <a:stretch/>
        </p:blipFill>
        <p:spPr>
          <a:xfrm>
            <a:off x="4140403" y="2681021"/>
            <a:ext cx="219456" cy="342900"/>
          </a:xfrm>
          <a:prstGeom prst="rect">
            <a:avLst/>
          </a:prstGeom>
        </p:spPr>
      </p:pic>
      <p:pic>
        <p:nvPicPr>
          <p:cNvPr id="38" name="Image 9" descr="preencoded.png"/>
          <p:cNvPicPr>
            <a:picLocks noChangeAspect="1"/>
          </p:cNvPicPr>
          <p:nvPr/>
        </p:nvPicPr>
        <p:blipFill>
          <a:blip r:embed="rId8"/>
          <a:srcRect l="-1200" r="-1200"/>
          <a:stretch/>
        </p:blipFill>
        <p:spPr>
          <a:xfrm>
            <a:off x="7899502" y="2681021"/>
            <a:ext cx="219456" cy="342900"/>
          </a:xfrm>
          <a:prstGeom prst="rect">
            <a:avLst/>
          </a:prstGeom>
        </p:spPr>
      </p:pic>
      <p:pic>
        <p:nvPicPr>
          <p:cNvPr id="39" name="Image 10" descr="preencoded.png"/>
          <p:cNvPicPr>
            <a:picLocks noChangeAspect="1"/>
          </p:cNvPicPr>
          <p:nvPr/>
        </p:nvPicPr>
        <p:blipFill>
          <a:blip r:embed="rId9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sp>
        <p:nvSpPr>
          <p:cNvPr id="40" name="Shape 27"/>
          <p:cNvSpPr/>
          <p:nvPr/>
        </p:nvSpPr>
        <p:spPr>
          <a:xfrm>
            <a:off x="0" y="6248095"/>
            <a:ext cx="12191695" cy="60990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1" name="Shape 28"/>
          <p:cNvSpPr/>
          <p:nvPr/>
        </p:nvSpPr>
        <p:spPr>
          <a:xfrm>
            <a:off x="0" y="6248095"/>
            <a:ext cx="12191695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2" name="Image 11" descr="preencoded.png"/>
          <p:cNvPicPr>
            <a:picLocks noChangeAspect="1"/>
          </p:cNvPicPr>
          <p:nvPr/>
        </p:nvPicPr>
        <p:blipFill>
          <a:blip r:embed="rId10"/>
          <a:srcRect t="-450" b="-450"/>
          <a:stretch/>
        </p:blipFill>
        <p:spPr>
          <a:xfrm>
            <a:off x="457200" y="6538874"/>
            <a:ext cx="304495" cy="38405"/>
          </a:xfrm>
          <a:prstGeom prst="rect">
            <a:avLst/>
          </a:prstGeom>
        </p:spPr>
      </p:pic>
      <p:sp>
        <p:nvSpPr>
          <p:cNvPr id="43" name="Text 29"/>
          <p:cNvSpPr txBox="1"/>
          <p:nvPr/>
        </p:nvSpPr>
        <p:spPr>
          <a:xfrm>
            <a:off x="838505" y="6482182"/>
            <a:ext cx="282366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4: Positive Routine Messages</a:t>
            </a:r>
            <a:endParaRPr lang="en-US" sz="900" dirty="0"/>
          </a:p>
        </p:txBody>
      </p:sp>
      <p:sp>
        <p:nvSpPr>
          <p:cNvPr id="44" name="Text 30"/>
          <p:cNvSpPr txBox="1"/>
          <p:nvPr/>
        </p:nvSpPr>
        <p:spPr>
          <a:xfrm>
            <a:off x="11344961" y="6482182"/>
            <a:ext cx="4672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Page 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7315200" y="0"/>
            <a:ext cx="4876495" cy="6858000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315200" y="0"/>
            <a:ext cx="9144" cy="685800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alphaModFix amt="10000"/>
          </a:blip>
          <a:srcRect l="-1" r="-1"/>
          <a:stretch/>
        </p:blipFill>
        <p:spPr>
          <a:xfrm>
            <a:off x="7324344" y="0"/>
            <a:ext cx="4867351" cy="685800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609905" y="105156"/>
            <a:ext cx="75895" cy="1410005"/>
          </a:xfrm>
          <a:prstGeom prst="rect">
            <a:avLst/>
          </a:prstGeom>
          <a:solidFill>
            <a:srgbClr val="111827"/>
          </a:solidFill>
          <a:ln w="12700">
            <a:solidFill>
              <a:srgbClr val="11182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 txBox="1"/>
          <p:nvPr/>
        </p:nvSpPr>
        <p:spPr>
          <a:xfrm>
            <a:off x="914400" y="105156"/>
            <a:ext cx="60579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Why It Works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914400" y="371246"/>
            <a:ext cx="6115507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kern="0" spc="-90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Benefits of the Direct Approach</a:t>
            </a:r>
            <a:endParaRPr lang="en-US" sz="36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 t="-12" b="-12"/>
          <a:stretch/>
        </p:blipFill>
        <p:spPr>
          <a:xfrm>
            <a:off x="609905" y="1895551"/>
            <a:ext cx="6248095" cy="819302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771754" y="1855698"/>
            <a:ext cx="381305" cy="381305"/>
          </a:xfrm>
          <a:prstGeom prst="ellipse">
            <a:avLst/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 l="-760" r="-760"/>
          <a:stretch/>
        </p:blipFill>
        <p:spPr>
          <a:xfrm>
            <a:off x="886054" y="1959940"/>
            <a:ext cx="152705" cy="171907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1343254" y="1798091"/>
            <a:ext cx="338145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Faster reader comprehension</a:t>
            </a:r>
            <a:endParaRPr lang="en-US" sz="1500" dirty="0"/>
          </a:p>
        </p:txBody>
      </p:sp>
      <p:sp>
        <p:nvSpPr>
          <p:cNvPr id="13" name="Text 8"/>
          <p:cNvSpPr txBox="1"/>
          <p:nvPr/>
        </p:nvSpPr>
        <p:spPr>
          <a:xfrm>
            <a:off x="1343254" y="2102586"/>
            <a:ext cx="37152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Reader knows the "what" and "why" immediately</a:t>
            </a:r>
            <a:endParaRPr lang="en-US" sz="10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4"/>
          <a:srcRect t="-12" b="-12"/>
          <a:stretch/>
        </p:blipFill>
        <p:spPr>
          <a:xfrm>
            <a:off x="609905" y="2905049"/>
            <a:ext cx="6248095" cy="819302"/>
          </a:xfrm>
          <a:prstGeom prst="rect">
            <a:avLst/>
          </a:prstGeom>
        </p:spPr>
      </p:pic>
      <p:sp>
        <p:nvSpPr>
          <p:cNvPr id="15" name="Shape 9"/>
          <p:cNvSpPr/>
          <p:nvPr/>
        </p:nvSpPr>
        <p:spPr>
          <a:xfrm>
            <a:off x="771754" y="2865196"/>
            <a:ext cx="381305" cy="381305"/>
          </a:xfrm>
          <a:prstGeom prst="ellipse">
            <a:avLst/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5"/>
          <a:srcRect l="-760" r="-760"/>
          <a:stretch/>
        </p:blipFill>
        <p:spPr>
          <a:xfrm>
            <a:off x="886054" y="2969437"/>
            <a:ext cx="152705" cy="171907"/>
          </a:xfrm>
          <a:prstGeom prst="rect">
            <a:avLst/>
          </a:prstGeom>
        </p:spPr>
      </p:pic>
      <p:sp>
        <p:nvSpPr>
          <p:cNvPr id="17" name="Text 10"/>
          <p:cNvSpPr txBox="1"/>
          <p:nvPr/>
        </p:nvSpPr>
        <p:spPr>
          <a:xfrm>
            <a:off x="1343254" y="2807589"/>
            <a:ext cx="364845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Fewer misinterpretations</a:t>
            </a:r>
            <a:endParaRPr lang="en-US" sz="1500" dirty="0"/>
          </a:p>
        </p:txBody>
      </p:sp>
      <p:sp>
        <p:nvSpPr>
          <p:cNvPr id="18" name="Text 11"/>
          <p:cNvSpPr txBox="1"/>
          <p:nvPr/>
        </p:nvSpPr>
        <p:spPr>
          <a:xfrm>
            <a:off x="1343254" y="3112998"/>
            <a:ext cx="417880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Clarity reduces the risk of confusion or missed details</a:t>
            </a:r>
            <a:endParaRPr lang="en-US" sz="1000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4"/>
          <a:srcRect t="-12" b="-12"/>
          <a:stretch/>
        </p:blipFill>
        <p:spPr>
          <a:xfrm>
            <a:off x="609905" y="3914546"/>
            <a:ext cx="6248095" cy="819302"/>
          </a:xfrm>
          <a:prstGeom prst="rect">
            <a:avLst/>
          </a:prstGeom>
        </p:spPr>
      </p:pic>
      <p:sp>
        <p:nvSpPr>
          <p:cNvPr id="20" name="Shape 12"/>
          <p:cNvSpPr/>
          <p:nvPr/>
        </p:nvSpPr>
        <p:spPr>
          <a:xfrm>
            <a:off x="771754" y="3874693"/>
            <a:ext cx="381305" cy="381305"/>
          </a:xfrm>
          <a:prstGeom prst="ellipse">
            <a:avLst/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5"/>
          <a:srcRect l="-760" r="-760"/>
          <a:stretch/>
        </p:blipFill>
        <p:spPr>
          <a:xfrm>
            <a:off x="886054" y="3978935"/>
            <a:ext cx="152705" cy="171907"/>
          </a:xfrm>
          <a:prstGeom prst="rect">
            <a:avLst/>
          </a:prstGeom>
        </p:spPr>
      </p:pic>
      <p:sp>
        <p:nvSpPr>
          <p:cNvPr id="22" name="Text 13"/>
          <p:cNvSpPr txBox="1"/>
          <p:nvPr/>
        </p:nvSpPr>
        <p:spPr>
          <a:xfrm>
            <a:off x="1343254" y="3817086"/>
            <a:ext cx="452445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Shorter email chains</a:t>
            </a:r>
            <a:endParaRPr lang="en-US" sz="1500" dirty="0"/>
          </a:p>
        </p:txBody>
      </p:sp>
      <p:sp>
        <p:nvSpPr>
          <p:cNvPr id="23" name="Text 14"/>
          <p:cNvSpPr txBox="1"/>
          <p:nvPr/>
        </p:nvSpPr>
        <p:spPr>
          <a:xfrm>
            <a:off x="1343254" y="4122496"/>
            <a:ext cx="50959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Clear requests lead to complete answers, reducing back-and-forth</a:t>
            </a:r>
            <a:endParaRPr lang="en-US" sz="1000" dirty="0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4"/>
          <a:srcRect t="-12" b="-12"/>
          <a:stretch/>
        </p:blipFill>
        <p:spPr>
          <a:xfrm>
            <a:off x="609905" y="4924044"/>
            <a:ext cx="6248095" cy="819302"/>
          </a:xfrm>
          <a:prstGeom prst="rect">
            <a:avLst/>
          </a:prstGeom>
        </p:spPr>
      </p:pic>
      <p:sp>
        <p:nvSpPr>
          <p:cNvPr id="25" name="Shape 15"/>
          <p:cNvSpPr/>
          <p:nvPr/>
        </p:nvSpPr>
        <p:spPr>
          <a:xfrm>
            <a:off x="771754" y="4884191"/>
            <a:ext cx="381305" cy="381305"/>
          </a:xfrm>
          <a:prstGeom prst="ellipse">
            <a:avLst/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Image 8" descr="preencoded.png"/>
          <p:cNvPicPr>
            <a:picLocks noChangeAspect="1"/>
          </p:cNvPicPr>
          <p:nvPr/>
        </p:nvPicPr>
        <p:blipFill>
          <a:blip r:embed="rId5"/>
          <a:srcRect l="-760" r="-760"/>
          <a:stretch/>
        </p:blipFill>
        <p:spPr>
          <a:xfrm>
            <a:off x="886054" y="4989347"/>
            <a:ext cx="152705" cy="171907"/>
          </a:xfrm>
          <a:prstGeom prst="rect">
            <a:avLst/>
          </a:prstGeom>
        </p:spPr>
      </p:pic>
      <p:sp>
        <p:nvSpPr>
          <p:cNvPr id="27" name="Text 16"/>
          <p:cNvSpPr txBox="1"/>
          <p:nvPr/>
        </p:nvSpPr>
        <p:spPr>
          <a:xfrm>
            <a:off x="1343254" y="4827498"/>
            <a:ext cx="377647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Professional tone without fluff</a:t>
            </a:r>
            <a:endParaRPr lang="en-US" sz="1500" dirty="0"/>
          </a:p>
        </p:txBody>
      </p:sp>
      <p:sp>
        <p:nvSpPr>
          <p:cNvPr id="28" name="Text 17"/>
          <p:cNvSpPr txBox="1"/>
          <p:nvPr/>
        </p:nvSpPr>
        <p:spPr>
          <a:xfrm>
            <a:off x="1343254" y="5131993"/>
            <a:ext cx="429950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Respects the reader's time while maintaining courtesy</a:t>
            </a:r>
            <a:endParaRPr lang="en-US" sz="1000" dirty="0"/>
          </a:p>
        </p:txBody>
      </p:sp>
      <p:pic>
        <p:nvPicPr>
          <p:cNvPr id="29" name="Image 9" descr="preencoded.png"/>
          <p:cNvPicPr>
            <a:picLocks noChangeAspect="1"/>
          </p:cNvPicPr>
          <p:nvPr/>
        </p:nvPicPr>
        <p:blipFill>
          <a:blip r:embed="rId4"/>
          <a:srcRect t="-12" b="-12"/>
          <a:stretch/>
        </p:blipFill>
        <p:spPr>
          <a:xfrm>
            <a:off x="609905" y="5934456"/>
            <a:ext cx="6248095" cy="819302"/>
          </a:xfrm>
          <a:prstGeom prst="rect">
            <a:avLst/>
          </a:prstGeom>
        </p:spPr>
      </p:pic>
      <p:sp>
        <p:nvSpPr>
          <p:cNvPr id="30" name="Shape 18"/>
          <p:cNvSpPr/>
          <p:nvPr/>
        </p:nvSpPr>
        <p:spPr>
          <a:xfrm>
            <a:off x="771754" y="5893689"/>
            <a:ext cx="381305" cy="381305"/>
          </a:xfrm>
          <a:prstGeom prst="ellipse">
            <a:avLst/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1" name="Image 10" descr="preencoded.png"/>
          <p:cNvPicPr>
            <a:picLocks noChangeAspect="1"/>
          </p:cNvPicPr>
          <p:nvPr/>
        </p:nvPicPr>
        <p:blipFill>
          <a:blip r:embed="rId5"/>
          <a:srcRect l="-760" r="-760"/>
          <a:stretch/>
        </p:blipFill>
        <p:spPr>
          <a:xfrm>
            <a:off x="886054" y="5998845"/>
            <a:ext cx="152705" cy="171907"/>
          </a:xfrm>
          <a:prstGeom prst="rect">
            <a:avLst/>
          </a:prstGeom>
        </p:spPr>
      </p:pic>
      <p:sp>
        <p:nvSpPr>
          <p:cNvPr id="32" name="Text 19"/>
          <p:cNvSpPr txBox="1"/>
          <p:nvPr/>
        </p:nvSpPr>
        <p:spPr>
          <a:xfrm>
            <a:off x="1343254" y="5836996"/>
            <a:ext cx="355335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Easier to skim on mobile</a:t>
            </a:r>
            <a:endParaRPr lang="en-US" sz="1500" dirty="0"/>
          </a:p>
        </p:txBody>
      </p:sp>
      <p:sp>
        <p:nvSpPr>
          <p:cNvPr id="33" name="Text 20"/>
          <p:cNvSpPr txBox="1"/>
          <p:nvPr/>
        </p:nvSpPr>
        <p:spPr>
          <a:xfrm>
            <a:off x="1343254" y="6141491"/>
            <a:ext cx="406908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Structured content works better on smaller screens</a:t>
            </a:r>
            <a:endParaRPr lang="en-US" sz="1000" dirty="0"/>
          </a:p>
        </p:txBody>
      </p:sp>
      <p:pic>
        <p:nvPicPr>
          <p:cNvPr id="34" name="Image 11" descr="preencoded.png"/>
          <p:cNvPicPr>
            <a:picLocks noChangeAspect="1"/>
          </p:cNvPicPr>
          <p:nvPr/>
        </p:nvPicPr>
        <p:blipFill>
          <a:blip r:embed="rId6"/>
          <a:srcRect t="-18" b="-18"/>
          <a:stretch/>
        </p:blipFill>
        <p:spPr>
          <a:xfrm rot="21480000">
            <a:off x="7756855" y="1609344"/>
            <a:ext cx="4003243" cy="1661465"/>
          </a:xfrm>
          <a:prstGeom prst="rect">
            <a:avLst/>
          </a:prstGeom>
        </p:spPr>
      </p:pic>
      <p:sp>
        <p:nvSpPr>
          <p:cNvPr id="35" name="Shape 21"/>
          <p:cNvSpPr/>
          <p:nvPr/>
        </p:nvSpPr>
        <p:spPr>
          <a:xfrm>
            <a:off x="7994599" y="1995221"/>
            <a:ext cx="323698" cy="323698"/>
          </a:xfrm>
          <a:prstGeom prst="ellipse">
            <a:avLst/>
          </a:prstGeom>
          <a:solidFill>
            <a:srgbClr val="D1FA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6" name="Image 12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067751" y="2069287"/>
            <a:ext cx="171907" cy="171907"/>
          </a:xfrm>
          <a:prstGeom prst="rect">
            <a:avLst/>
          </a:prstGeom>
        </p:spPr>
      </p:pic>
      <p:sp>
        <p:nvSpPr>
          <p:cNvPr id="37" name="Text 22"/>
          <p:cNvSpPr txBox="1"/>
          <p:nvPr/>
        </p:nvSpPr>
        <p:spPr>
          <a:xfrm>
            <a:off x="8415223" y="2018995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Efficiency</a:t>
            </a:r>
            <a:endParaRPr lang="en-US" sz="1000" dirty="0"/>
          </a:p>
        </p:txBody>
      </p:sp>
      <p:sp>
        <p:nvSpPr>
          <p:cNvPr id="38" name="Text 23"/>
          <p:cNvSpPr txBox="1"/>
          <p:nvPr/>
        </p:nvSpPr>
        <p:spPr>
          <a:xfrm>
            <a:off x="8010144" y="2340864"/>
            <a:ext cx="3600907" cy="695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i="1" dirty="0">
                <a:solidFill>
                  <a:srgbClr val="1F2937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"The direct approach respects the reader's intelligence and their time."</a:t>
            </a:r>
            <a:endParaRPr lang="en-US" sz="1800" dirty="0"/>
          </a:p>
        </p:txBody>
      </p:sp>
      <p:pic>
        <p:nvPicPr>
          <p:cNvPr id="39" name="Image 13" descr="preencoded.png"/>
          <p:cNvPicPr>
            <a:picLocks noChangeAspect="1"/>
          </p:cNvPicPr>
          <p:nvPr/>
        </p:nvPicPr>
        <p:blipFill>
          <a:blip r:embed="rId8"/>
          <a:srcRect l="-5" r="-5"/>
          <a:stretch/>
        </p:blipFill>
        <p:spPr>
          <a:xfrm rot="60000">
            <a:off x="8071409" y="3398825"/>
            <a:ext cx="3677717" cy="1813255"/>
          </a:xfrm>
          <a:prstGeom prst="rect">
            <a:avLst/>
          </a:prstGeom>
        </p:spPr>
      </p:pic>
      <p:sp>
        <p:nvSpPr>
          <p:cNvPr id="40" name="Shape 24"/>
          <p:cNvSpPr/>
          <p:nvPr/>
        </p:nvSpPr>
        <p:spPr>
          <a:xfrm>
            <a:off x="8321954" y="3631082"/>
            <a:ext cx="314554" cy="314554"/>
          </a:xfrm>
          <a:prstGeom prst="ellipse">
            <a:avLst/>
          </a:prstGeom>
          <a:solidFill>
            <a:srgbClr val="4B556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1" name="Image 14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398764" y="3708806"/>
            <a:ext cx="161849" cy="161849"/>
          </a:xfrm>
          <a:prstGeom prst="rect">
            <a:avLst/>
          </a:prstGeom>
        </p:spPr>
      </p:pic>
      <p:sp>
        <p:nvSpPr>
          <p:cNvPr id="42" name="Text 25"/>
          <p:cNvSpPr txBox="1"/>
          <p:nvPr/>
        </p:nvSpPr>
        <p:spPr>
          <a:xfrm>
            <a:off x="8741664" y="3695090"/>
            <a:ext cx="6291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D1D5D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Impact</a:t>
            </a:r>
            <a:endParaRPr lang="en-US" sz="1000" dirty="0"/>
          </a:p>
        </p:txBody>
      </p:sp>
      <p:sp>
        <p:nvSpPr>
          <p:cNvPr id="43" name="Text 26"/>
          <p:cNvSpPr txBox="1"/>
          <p:nvPr/>
        </p:nvSpPr>
        <p:spPr>
          <a:xfrm>
            <a:off x="8304581" y="4088282"/>
            <a:ext cx="3286354" cy="8961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Routine messages build your reputation for reliability. Consistent clarity signals competence.</a:t>
            </a:r>
            <a:endParaRPr lang="en-US" sz="1300" dirty="0"/>
          </a:p>
        </p:txBody>
      </p:sp>
      <p:pic>
        <p:nvPicPr>
          <p:cNvPr id="44" name="Image 15" descr="preencoded.png"/>
          <p:cNvPicPr>
            <a:picLocks noChangeAspect="1"/>
          </p:cNvPicPr>
          <p:nvPr/>
        </p:nvPicPr>
        <p:blipFill>
          <a:blip r:embed="rId10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pic>
        <p:nvPicPr>
          <p:cNvPr id="45" name="Image 16" descr="preencoded.png"/>
          <p:cNvPicPr>
            <a:picLocks noChangeAspect="1"/>
          </p:cNvPicPr>
          <p:nvPr/>
        </p:nvPicPr>
        <p:blipFill>
          <a:blip r:embed="rId11"/>
          <a:srcRect t="-400" b="-400"/>
          <a:stretch/>
        </p:blipFill>
        <p:spPr>
          <a:xfrm>
            <a:off x="457200" y="6534302"/>
            <a:ext cx="457200" cy="38405"/>
          </a:xfrm>
          <a:prstGeom prst="rect">
            <a:avLst/>
          </a:prstGeom>
        </p:spPr>
      </p:pic>
      <p:sp>
        <p:nvSpPr>
          <p:cNvPr id="46" name="Text 27"/>
          <p:cNvSpPr txBox="1"/>
          <p:nvPr/>
        </p:nvSpPr>
        <p:spPr>
          <a:xfrm>
            <a:off x="990295" y="6476695"/>
            <a:ext cx="282366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4: Positive Routine Messages</a:t>
            </a:r>
            <a:endParaRPr lang="en-US" sz="900" dirty="0"/>
          </a:p>
        </p:txBody>
      </p:sp>
      <p:sp>
        <p:nvSpPr>
          <p:cNvPr id="47" name="Text 28"/>
          <p:cNvSpPr txBox="1"/>
          <p:nvPr/>
        </p:nvSpPr>
        <p:spPr>
          <a:xfrm>
            <a:off x="11340389" y="6476695"/>
            <a:ext cx="47640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Page 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09905" y="381305"/>
            <a:ext cx="64675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Message Categories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609905" y="647395"/>
            <a:ext cx="700339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kern="0" spc="-90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Types of Routine Messages</a:t>
            </a:r>
            <a:endParaRPr lang="en-US" sz="3600" dirty="0"/>
          </a:p>
        </p:txBody>
      </p:sp>
      <p:sp>
        <p:nvSpPr>
          <p:cNvPr id="5" name="Text 3"/>
          <p:cNvSpPr txBox="1"/>
          <p:nvPr/>
        </p:nvSpPr>
        <p:spPr>
          <a:xfrm>
            <a:off x="7932420" y="952805"/>
            <a:ext cx="365302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i="1" dirty="0">
                <a:solidFill>
                  <a:srgbClr val="4B5563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Four key pillars of daily communication</a:t>
            </a:r>
            <a:endParaRPr lang="en-US" sz="15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t="-6" b="-6"/>
          <a:stretch/>
        </p:blipFill>
        <p:spPr>
          <a:xfrm>
            <a:off x="609905" y="1447495"/>
            <a:ext cx="5333695" cy="2574951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4400" y="1790395"/>
            <a:ext cx="533095" cy="533095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 t="-80" b="-80"/>
          <a:stretch/>
        </p:blipFill>
        <p:spPr>
          <a:xfrm>
            <a:off x="1110082" y="1943100"/>
            <a:ext cx="142646" cy="228600"/>
          </a:xfrm>
          <a:prstGeom prst="rect">
            <a:avLst/>
          </a:prstGeom>
        </p:spPr>
      </p:pic>
      <p:sp>
        <p:nvSpPr>
          <p:cNvPr id="9" name="Text 4"/>
          <p:cNvSpPr txBox="1"/>
          <p:nvPr/>
        </p:nvSpPr>
        <p:spPr>
          <a:xfrm>
            <a:off x="1638605" y="1790395"/>
            <a:ext cx="194310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Requests</a:t>
            </a:r>
            <a:endParaRPr lang="en-US" sz="1800" dirty="0"/>
          </a:p>
        </p:txBody>
      </p:sp>
      <p:sp>
        <p:nvSpPr>
          <p:cNvPr id="10" name="Text 5"/>
          <p:cNvSpPr txBox="1"/>
          <p:nvPr/>
        </p:nvSpPr>
        <p:spPr>
          <a:xfrm>
            <a:off x="1638605" y="2133295"/>
            <a:ext cx="19431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52" dirty="0">
                <a:solidFill>
                  <a:srgbClr val="1E40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Information &amp; Action</a:t>
            </a:r>
            <a:endParaRPr lang="en-US" sz="1000" dirty="0"/>
          </a:p>
        </p:txBody>
      </p:sp>
      <p:sp>
        <p:nvSpPr>
          <p:cNvPr id="11" name="Text 6"/>
          <p:cNvSpPr txBox="1"/>
          <p:nvPr/>
        </p:nvSpPr>
        <p:spPr>
          <a:xfrm>
            <a:off x="914400" y="2553005"/>
            <a:ext cx="4800600" cy="838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Asking for specific information, action, or permission. The goal is to make it easy for the reader to say "yes" and act quickly.</a:t>
            </a:r>
            <a:endParaRPr lang="en-US" sz="1300" dirty="0"/>
          </a:p>
        </p:txBody>
      </p:sp>
      <p:sp>
        <p:nvSpPr>
          <p:cNvPr id="12" name="Shape 7"/>
          <p:cNvSpPr/>
          <p:nvPr/>
        </p:nvSpPr>
        <p:spPr>
          <a:xfrm>
            <a:off x="914400" y="3540557"/>
            <a:ext cx="4724705" cy="9144"/>
          </a:xfrm>
          <a:prstGeom prst="rect">
            <a:avLst/>
          </a:prstGeom>
          <a:solidFill>
            <a:srgbClr val="BFDBFE"/>
          </a:solidFill>
          <a:ln w="12700">
            <a:solidFill>
              <a:srgbClr val="BFDB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8"/>
          <p:cNvSpPr txBox="1"/>
          <p:nvPr/>
        </p:nvSpPr>
        <p:spPr>
          <a:xfrm>
            <a:off x="1104595" y="3702406"/>
            <a:ext cx="46488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"Please send the Q3 report by Friday."</a:t>
            </a:r>
            <a:endParaRPr lang="en-US" sz="10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rcRect t="-1100" b="-1100"/>
          <a:stretch/>
        </p:blipFill>
        <p:spPr>
          <a:xfrm>
            <a:off x="914400" y="3728923"/>
            <a:ext cx="114300" cy="133502"/>
          </a:xfrm>
          <a:prstGeom prst="rect">
            <a:avLst/>
          </a:prstGeom>
        </p:spPr>
      </p:pic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rcRect t="-6" b="-6"/>
          <a:stretch/>
        </p:blipFill>
        <p:spPr>
          <a:xfrm>
            <a:off x="6248095" y="1447495"/>
            <a:ext cx="5333695" cy="2574951"/>
          </a:xfrm>
          <a:prstGeom prst="rect">
            <a:avLst/>
          </a:prstGeom>
        </p:spPr>
      </p:pic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553505" y="1790395"/>
            <a:ext cx="533095" cy="533095"/>
          </a:xfrm>
          <a:prstGeom prst="rect">
            <a:avLst/>
          </a:prstGeom>
        </p:spPr>
      </p:pic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705295" y="1943100"/>
            <a:ext cx="228600" cy="228600"/>
          </a:xfrm>
          <a:prstGeom prst="rect">
            <a:avLst/>
          </a:prstGeom>
        </p:spPr>
      </p:pic>
      <p:sp>
        <p:nvSpPr>
          <p:cNvPr id="18" name="Text 9"/>
          <p:cNvSpPr txBox="1"/>
          <p:nvPr/>
        </p:nvSpPr>
        <p:spPr>
          <a:xfrm>
            <a:off x="7276795" y="1790395"/>
            <a:ext cx="1914754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Responses</a:t>
            </a:r>
            <a:endParaRPr lang="en-US" sz="1800" dirty="0"/>
          </a:p>
        </p:txBody>
      </p:sp>
      <p:sp>
        <p:nvSpPr>
          <p:cNvPr id="19" name="Text 10"/>
          <p:cNvSpPr txBox="1"/>
          <p:nvPr/>
        </p:nvSpPr>
        <p:spPr>
          <a:xfrm>
            <a:off x="7276795" y="2133295"/>
            <a:ext cx="19147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52" dirty="0">
                <a:solidFill>
                  <a:srgbClr val="065F4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Answers &amp; Solutions</a:t>
            </a:r>
            <a:endParaRPr lang="en-US" sz="1000" dirty="0"/>
          </a:p>
        </p:txBody>
      </p:sp>
      <p:sp>
        <p:nvSpPr>
          <p:cNvPr id="20" name="Text 11"/>
          <p:cNvSpPr txBox="1"/>
          <p:nvPr/>
        </p:nvSpPr>
        <p:spPr>
          <a:xfrm>
            <a:off x="6553505" y="2553005"/>
            <a:ext cx="4800600" cy="838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Providing answers, help, or next steps. Good responses anticipate follow-up questions to prevent unnecessary email chains.</a:t>
            </a:r>
            <a:endParaRPr lang="en-US" sz="1300" dirty="0"/>
          </a:p>
        </p:txBody>
      </p:sp>
      <p:sp>
        <p:nvSpPr>
          <p:cNvPr id="21" name="Shape 12"/>
          <p:cNvSpPr/>
          <p:nvPr/>
        </p:nvSpPr>
        <p:spPr>
          <a:xfrm>
            <a:off x="6553505" y="3540557"/>
            <a:ext cx="4724705" cy="9144"/>
          </a:xfrm>
          <a:prstGeom prst="rect">
            <a:avLst/>
          </a:prstGeom>
          <a:solidFill>
            <a:srgbClr val="A7F3D0"/>
          </a:solidFill>
          <a:ln w="12700">
            <a:solidFill>
              <a:srgbClr val="A7F3D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3"/>
          <p:cNvSpPr txBox="1"/>
          <p:nvPr/>
        </p:nvSpPr>
        <p:spPr>
          <a:xfrm>
            <a:off x="6743700" y="3702406"/>
            <a:ext cx="46488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"Here is the data. Note that column B is updated."</a:t>
            </a:r>
            <a:endParaRPr lang="en-US" sz="1000" dirty="0"/>
          </a:p>
        </p:txBody>
      </p:sp>
      <p:pic>
        <p:nvPicPr>
          <p:cNvPr id="23" name="Image 7" descr="preencoded.png"/>
          <p:cNvPicPr>
            <a:picLocks noChangeAspect="1"/>
          </p:cNvPicPr>
          <p:nvPr/>
        </p:nvPicPr>
        <p:blipFill>
          <a:blip r:embed="rId10"/>
          <a:srcRect t="-1100" b="-1100"/>
          <a:stretch/>
        </p:blipFill>
        <p:spPr>
          <a:xfrm>
            <a:off x="6553505" y="3728923"/>
            <a:ext cx="114300" cy="133502"/>
          </a:xfrm>
          <a:prstGeom prst="rect">
            <a:avLst/>
          </a:prstGeom>
        </p:spPr>
      </p:pic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11"/>
          <a:srcRect t="-6" b="-6"/>
          <a:stretch/>
        </p:blipFill>
        <p:spPr>
          <a:xfrm>
            <a:off x="609905" y="4174957"/>
            <a:ext cx="5333695" cy="2574951"/>
          </a:xfrm>
          <a:prstGeom prst="rect">
            <a:avLst/>
          </a:prstGeom>
        </p:spPr>
      </p:pic>
      <p:pic>
        <p:nvPicPr>
          <p:cNvPr id="25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14400" y="4517857"/>
            <a:ext cx="533095" cy="533095"/>
          </a:xfrm>
          <a:prstGeom prst="rect">
            <a:avLst/>
          </a:prstGeom>
        </p:spPr>
      </p:pic>
      <p:pic>
        <p:nvPicPr>
          <p:cNvPr id="26" name="Image 10" descr="preencoded.png"/>
          <p:cNvPicPr>
            <a:picLocks noChangeAspect="1"/>
          </p:cNvPicPr>
          <p:nvPr/>
        </p:nvPicPr>
        <p:blipFill>
          <a:blip r:embed="rId13"/>
          <a:srcRect l="-57" r="-57"/>
          <a:stretch/>
        </p:blipFill>
        <p:spPr>
          <a:xfrm>
            <a:off x="1080821" y="4670561"/>
            <a:ext cx="200254" cy="228600"/>
          </a:xfrm>
          <a:prstGeom prst="rect">
            <a:avLst/>
          </a:prstGeom>
        </p:spPr>
      </p:pic>
      <p:sp>
        <p:nvSpPr>
          <p:cNvPr id="27" name="Text 14"/>
          <p:cNvSpPr txBox="1"/>
          <p:nvPr/>
        </p:nvSpPr>
        <p:spPr>
          <a:xfrm>
            <a:off x="1638605" y="4517857"/>
            <a:ext cx="260604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Confirmations</a:t>
            </a:r>
            <a:endParaRPr lang="en-US" sz="1800" dirty="0"/>
          </a:p>
        </p:txBody>
      </p:sp>
      <p:sp>
        <p:nvSpPr>
          <p:cNvPr id="28" name="Text 15"/>
          <p:cNvSpPr txBox="1"/>
          <p:nvPr/>
        </p:nvSpPr>
        <p:spPr>
          <a:xfrm>
            <a:off x="1638605" y="4860757"/>
            <a:ext cx="260604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52" dirty="0">
                <a:solidFill>
                  <a:srgbClr val="5B21B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Documentation &amp; Agreement</a:t>
            </a:r>
            <a:endParaRPr lang="en-US" sz="1000" dirty="0"/>
          </a:p>
        </p:txBody>
      </p:sp>
      <p:sp>
        <p:nvSpPr>
          <p:cNvPr id="29" name="Text 16"/>
          <p:cNvSpPr txBox="1"/>
          <p:nvPr/>
        </p:nvSpPr>
        <p:spPr>
          <a:xfrm>
            <a:off x="914400" y="5280466"/>
            <a:ext cx="4800600" cy="838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Creating a written record of verbal agreements, meetings, or instructions. Vital for accountability and clarity on deadlines.</a:t>
            </a:r>
            <a:endParaRPr lang="en-US" sz="1300" dirty="0"/>
          </a:p>
        </p:txBody>
      </p:sp>
      <p:sp>
        <p:nvSpPr>
          <p:cNvPr id="30" name="Shape 17"/>
          <p:cNvSpPr/>
          <p:nvPr/>
        </p:nvSpPr>
        <p:spPr>
          <a:xfrm>
            <a:off x="914400" y="6268933"/>
            <a:ext cx="4724705" cy="9144"/>
          </a:xfrm>
          <a:prstGeom prst="rect">
            <a:avLst/>
          </a:prstGeom>
          <a:solidFill>
            <a:srgbClr val="DDD6FE"/>
          </a:solidFill>
          <a:ln w="12700">
            <a:solidFill>
              <a:srgbClr val="DDD6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18"/>
          <p:cNvSpPr txBox="1"/>
          <p:nvPr/>
        </p:nvSpPr>
        <p:spPr>
          <a:xfrm>
            <a:off x="1104595" y="6430781"/>
            <a:ext cx="46488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"To confirm our call: Launch is set for Oct 15."</a:t>
            </a:r>
            <a:endParaRPr lang="en-US" sz="1000" dirty="0"/>
          </a:p>
        </p:txBody>
      </p:sp>
      <p:pic>
        <p:nvPicPr>
          <p:cNvPr id="32" name="Image 11" descr="preencoded.png"/>
          <p:cNvPicPr>
            <a:picLocks noChangeAspect="1"/>
          </p:cNvPicPr>
          <p:nvPr/>
        </p:nvPicPr>
        <p:blipFill>
          <a:blip r:embed="rId14"/>
          <a:srcRect t="-1100" b="-1100"/>
          <a:stretch/>
        </p:blipFill>
        <p:spPr>
          <a:xfrm>
            <a:off x="914400" y="6456385"/>
            <a:ext cx="114300" cy="133502"/>
          </a:xfrm>
          <a:prstGeom prst="rect">
            <a:avLst/>
          </a:prstGeom>
        </p:spPr>
      </p:pic>
      <p:pic>
        <p:nvPicPr>
          <p:cNvPr id="33" name="Image 12" descr="preencoded.png"/>
          <p:cNvPicPr>
            <a:picLocks noChangeAspect="1"/>
          </p:cNvPicPr>
          <p:nvPr/>
        </p:nvPicPr>
        <p:blipFill>
          <a:blip r:embed="rId15"/>
          <a:srcRect t="-6" b="-6"/>
          <a:stretch/>
        </p:blipFill>
        <p:spPr>
          <a:xfrm>
            <a:off x="6248095" y="4174957"/>
            <a:ext cx="5333695" cy="2574951"/>
          </a:xfrm>
          <a:prstGeom prst="rect">
            <a:avLst/>
          </a:prstGeom>
        </p:spPr>
      </p:pic>
      <p:pic>
        <p:nvPicPr>
          <p:cNvPr id="34" name="Image 13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6553505" y="4517857"/>
            <a:ext cx="533095" cy="533095"/>
          </a:xfrm>
          <a:prstGeom prst="rect">
            <a:avLst/>
          </a:prstGeom>
        </p:spPr>
      </p:pic>
      <p:pic>
        <p:nvPicPr>
          <p:cNvPr id="35" name="Image 14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6705295" y="4670561"/>
            <a:ext cx="228600" cy="228600"/>
          </a:xfrm>
          <a:prstGeom prst="rect">
            <a:avLst/>
          </a:prstGeom>
        </p:spPr>
      </p:pic>
      <p:sp>
        <p:nvSpPr>
          <p:cNvPr id="36" name="Text 19"/>
          <p:cNvSpPr txBox="1"/>
          <p:nvPr/>
        </p:nvSpPr>
        <p:spPr>
          <a:xfrm>
            <a:off x="7276795" y="4517857"/>
            <a:ext cx="1981505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Goodwill</a:t>
            </a:r>
            <a:endParaRPr lang="en-US" sz="1800" dirty="0"/>
          </a:p>
        </p:txBody>
      </p:sp>
      <p:sp>
        <p:nvSpPr>
          <p:cNvPr id="37" name="Text 20"/>
          <p:cNvSpPr txBox="1"/>
          <p:nvPr/>
        </p:nvSpPr>
        <p:spPr>
          <a:xfrm>
            <a:off x="7276795" y="4860757"/>
            <a:ext cx="19815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52" dirty="0">
                <a:solidFill>
                  <a:srgbClr val="991B1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Relationships &amp; Trust</a:t>
            </a:r>
            <a:endParaRPr lang="en-US" sz="1000" dirty="0"/>
          </a:p>
        </p:txBody>
      </p:sp>
      <p:sp>
        <p:nvSpPr>
          <p:cNvPr id="38" name="Text 21"/>
          <p:cNvSpPr txBox="1"/>
          <p:nvPr/>
        </p:nvSpPr>
        <p:spPr>
          <a:xfrm>
            <a:off x="6553505" y="5280466"/>
            <a:ext cx="4800600" cy="838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Messages designed purely to build relationships, such as thank-you notes, congratulations, or appreciation. Sincere and specific.</a:t>
            </a:r>
            <a:endParaRPr lang="en-US" sz="1300" dirty="0"/>
          </a:p>
        </p:txBody>
      </p:sp>
      <p:sp>
        <p:nvSpPr>
          <p:cNvPr id="39" name="Shape 22"/>
          <p:cNvSpPr/>
          <p:nvPr/>
        </p:nvSpPr>
        <p:spPr>
          <a:xfrm>
            <a:off x="6553505" y="6268933"/>
            <a:ext cx="4724705" cy="9144"/>
          </a:xfrm>
          <a:prstGeom prst="rect">
            <a:avLst/>
          </a:prstGeom>
          <a:solidFill>
            <a:srgbClr val="FECACA"/>
          </a:solidFill>
          <a:ln w="12700">
            <a:solidFill>
              <a:srgbClr val="FECAC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23"/>
          <p:cNvSpPr txBox="1"/>
          <p:nvPr/>
        </p:nvSpPr>
        <p:spPr>
          <a:xfrm>
            <a:off x="6743700" y="6430781"/>
            <a:ext cx="46488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"Great job leading the presentation today."</a:t>
            </a:r>
            <a:endParaRPr lang="en-US" sz="1000" dirty="0"/>
          </a:p>
        </p:txBody>
      </p:sp>
      <p:pic>
        <p:nvPicPr>
          <p:cNvPr id="41" name="Image 15" descr="preencoded.png"/>
          <p:cNvPicPr>
            <a:picLocks noChangeAspect="1"/>
          </p:cNvPicPr>
          <p:nvPr/>
        </p:nvPicPr>
        <p:blipFill>
          <a:blip r:embed="rId18"/>
          <a:srcRect t="-1100" b="-1100"/>
          <a:stretch/>
        </p:blipFill>
        <p:spPr>
          <a:xfrm>
            <a:off x="6553505" y="6456385"/>
            <a:ext cx="114300" cy="133502"/>
          </a:xfrm>
          <a:prstGeom prst="rect">
            <a:avLst/>
          </a:prstGeom>
        </p:spPr>
      </p:pic>
      <p:pic>
        <p:nvPicPr>
          <p:cNvPr id="42" name="Image 16" descr="preencoded.png"/>
          <p:cNvPicPr>
            <a:picLocks noChangeAspect="1"/>
          </p:cNvPicPr>
          <p:nvPr/>
        </p:nvPicPr>
        <p:blipFill>
          <a:blip r:embed="rId19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sp>
        <p:nvSpPr>
          <p:cNvPr id="44" name="Shape 25"/>
          <p:cNvSpPr/>
          <p:nvPr/>
        </p:nvSpPr>
        <p:spPr>
          <a:xfrm>
            <a:off x="0" y="7558430"/>
            <a:ext cx="12191695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44000" y="0"/>
            <a:ext cx="3047695" cy="6858000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144000" y="0"/>
            <a:ext cx="9144" cy="6858000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914400" y="457200"/>
            <a:ext cx="75895" cy="1410005"/>
          </a:xfrm>
          <a:prstGeom prst="rect">
            <a:avLst/>
          </a:prstGeom>
          <a:solidFill>
            <a:srgbClr val="111827"/>
          </a:solidFill>
          <a:ln w="12700">
            <a:solidFill>
              <a:srgbClr val="11182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1218895" y="457200"/>
            <a:ext cx="71250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Routine Requests</a:t>
            </a:r>
            <a:endParaRPr lang="en-US" sz="1000" dirty="0"/>
          </a:p>
        </p:txBody>
      </p:sp>
      <p:sp>
        <p:nvSpPr>
          <p:cNvPr id="7" name="Text 5"/>
          <p:cNvSpPr txBox="1"/>
          <p:nvPr/>
        </p:nvSpPr>
        <p:spPr>
          <a:xfrm>
            <a:off x="1218895" y="724205"/>
            <a:ext cx="7182612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kern="0" spc="-90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Request Messages: Purpose &amp; When to Use</a:t>
            </a:r>
            <a:endParaRPr lang="en-US" sz="3600" dirty="0"/>
          </a:p>
        </p:txBody>
      </p:sp>
      <p:sp>
        <p:nvSpPr>
          <p:cNvPr id="8" name="Text 6"/>
          <p:cNvSpPr txBox="1"/>
          <p:nvPr/>
        </p:nvSpPr>
        <p:spPr>
          <a:xfrm>
            <a:off x="1218895" y="2247595"/>
            <a:ext cx="7096658" cy="743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i="1" dirty="0">
                <a:solidFill>
                  <a:srgbClr val="374151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The foundation of workplace efficiency: getting what you need clearly and professionally.</a:t>
            </a:r>
            <a:endParaRPr lang="en-US" sz="18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7105" y="2913361"/>
            <a:ext cx="381305" cy="381305"/>
          </a:xfrm>
          <a:prstGeom prst="rect">
            <a:avLst/>
          </a:prstGeom>
        </p:spPr>
      </p:pic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71346" y="3018517"/>
            <a:ext cx="171907" cy="171907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1676095" y="2913361"/>
            <a:ext cx="52770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Purpose</a:t>
            </a:r>
            <a:endParaRPr lang="en-US" sz="1500" dirty="0"/>
          </a:p>
        </p:txBody>
      </p:sp>
      <p:sp>
        <p:nvSpPr>
          <p:cNvPr id="12" name="Text 8"/>
          <p:cNvSpPr txBox="1"/>
          <p:nvPr/>
        </p:nvSpPr>
        <p:spPr>
          <a:xfrm>
            <a:off x="1676095" y="3218770"/>
            <a:ext cx="58485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Get information or action efficiently without unnecessary preamble.</a:t>
            </a:r>
            <a:endParaRPr lang="en-US" sz="12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7105" y="3675970"/>
            <a:ext cx="381305" cy="381305"/>
          </a:xfrm>
          <a:prstGeom prst="rect">
            <a:avLst/>
          </a:prstGeom>
        </p:spPr>
      </p:pic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71346" y="3780212"/>
            <a:ext cx="171907" cy="171907"/>
          </a:xfrm>
          <a:prstGeom prst="rect">
            <a:avLst/>
          </a:prstGeom>
        </p:spPr>
      </p:pic>
      <p:sp>
        <p:nvSpPr>
          <p:cNvPr id="15" name="Text 9"/>
          <p:cNvSpPr txBox="1"/>
          <p:nvPr/>
        </p:nvSpPr>
        <p:spPr>
          <a:xfrm>
            <a:off x="1676095" y="3675970"/>
            <a:ext cx="63157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When to Use</a:t>
            </a:r>
            <a:endParaRPr lang="en-US" sz="1500" dirty="0"/>
          </a:p>
        </p:txBody>
      </p:sp>
      <p:sp>
        <p:nvSpPr>
          <p:cNvPr id="16" name="Text 10"/>
          <p:cNvSpPr txBox="1"/>
          <p:nvPr/>
        </p:nvSpPr>
        <p:spPr>
          <a:xfrm>
            <a:off x="1676095" y="3980465"/>
            <a:ext cx="68872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When the reader expects the request as part of their role (no persuasion needed).</a:t>
            </a:r>
            <a:endParaRPr lang="en-US" sz="120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7105" y="4437665"/>
            <a:ext cx="381305" cy="381305"/>
          </a:xfrm>
          <a:prstGeom prst="rect">
            <a:avLst/>
          </a:prstGeom>
        </p:spPr>
      </p:pic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71346" y="4541907"/>
            <a:ext cx="171907" cy="171907"/>
          </a:xfrm>
          <a:prstGeom prst="rect">
            <a:avLst/>
          </a:prstGeom>
        </p:spPr>
      </p:pic>
      <p:sp>
        <p:nvSpPr>
          <p:cNvPr id="19" name="Text 11"/>
          <p:cNvSpPr txBox="1"/>
          <p:nvPr/>
        </p:nvSpPr>
        <p:spPr>
          <a:xfrm>
            <a:off x="1676095" y="4437665"/>
            <a:ext cx="33631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Essentials</a:t>
            </a:r>
            <a:endParaRPr lang="en-US" sz="1500" dirty="0"/>
          </a:p>
        </p:txBody>
      </p:sp>
      <p:sp>
        <p:nvSpPr>
          <p:cNvPr id="20" name="Text 12"/>
          <p:cNvSpPr txBox="1"/>
          <p:nvPr/>
        </p:nvSpPr>
        <p:spPr>
          <a:xfrm>
            <a:off x="1676095" y="4742161"/>
            <a:ext cx="384962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Clear ask + Specifics + Deadline + Courtesy.</a:t>
            </a:r>
            <a:endParaRPr lang="en-US" sz="1200" dirty="0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7105" y="5199361"/>
            <a:ext cx="381305" cy="381305"/>
          </a:xfrm>
          <a:prstGeom prst="rect">
            <a:avLst/>
          </a:prstGeom>
        </p:spPr>
      </p:pic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71346" y="5304517"/>
            <a:ext cx="171907" cy="171907"/>
          </a:xfrm>
          <a:prstGeom prst="rect">
            <a:avLst/>
          </a:prstGeom>
        </p:spPr>
      </p:pic>
      <p:sp>
        <p:nvSpPr>
          <p:cNvPr id="23" name="Text 13"/>
          <p:cNvSpPr txBox="1"/>
          <p:nvPr/>
        </p:nvSpPr>
        <p:spPr>
          <a:xfrm>
            <a:off x="1676095" y="5199361"/>
            <a:ext cx="66678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Subject Line Format</a:t>
            </a:r>
            <a:endParaRPr lang="en-US" sz="1500" dirty="0"/>
          </a:p>
        </p:txBody>
      </p:sp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8"/>
          <a:srcRect l="-31" r="-31"/>
          <a:stretch/>
        </p:blipFill>
        <p:spPr>
          <a:xfrm>
            <a:off x="1676095" y="5542261"/>
            <a:ext cx="6553505" cy="533095"/>
          </a:xfrm>
          <a:prstGeom prst="rect">
            <a:avLst/>
          </a:prstGeom>
        </p:spPr>
      </p:pic>
      <p:sp>
        <p:nvSpPr>
          <p:cNvPr id="25" name="Text 14"/>
          <p:cNvSpPr txBox="1"/>
          <p:nvPr/>
        </p:nvSpPr>
        <p:spPr>
          <a:xfrm>
            <a:off x="1867205" y="5694965"/>
            <a:ext cx="63249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Request: [Item] by [Date/Time]</a:t>
            </a:r>
            <a:endParaRPr lang="en-US" sz="1200" dirty="0"/>
          </a:p>
        </p:txBody>
      </p:sp>
      <p:pic>
        <p:nvPicPr>
          <p:cNvPr id="26" name="Image 9" descr="preencoded.png"/>
          <p:cNvPicPr>
            <a:picLocks noChangeAspect="1"/>
          </p:cNvPicPr>
          <p:nvPr/>
        </p:nvPicPr>
        <p:blipFill>
          <a:blip r:embed="rId9"/>
          <a:srcRect l="-6" r="-6"/>
          <a:stretch/>
        </p:blipFill>
        <p:spPr>
          <a:xfrm>
            <a:off x="9296705" y="5029200"/>
            <a:ext cx="2438705" cy="1371600"/>
          </a:xfrm>
          <a:prstGeom prst="rect">
            <a:avLst/>
          </a:prstGeom>
        </p:spPr>
      </p:pic>
      <p:pic>
        <p:nvPicPr>
          <p:cNvPr id="27" name="Image 10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0344607" y="5296205"/>
            <a:ext cx="342900" cy="342900"/>
          </a:xfrm>
          <a:prstGeom prst="rect">
            <a:avLst/>
          </a:prstGeom>
        </p:spPr>
      </p:pic>
      <p:sp>
        <p:nvSpPr>
          <p:cNvPr id="28" name="Text 15"/>
          <p:cNvSpPr txBox="1"/>
          <p:nvPr/>
        </p:nvSpPr>
        <p:spPr>
          <a:xfrm>
            <a:off x="9486900" y="5790895"/>
            <a:ext cx="20574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4B5563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"Directness respects the reader's time"</a:t>
            </a:r>
            <a:endParaRPr lang="en-US" sz="1000" dirty="0"/>
          </a:p>
        </p:txBody>
      </p:sp>
      <p:pic>
        <p:nvPicPr>
          <p:cNvPr id="29" name="Image 11" descr="preencoded.png"/>
          <p:cNvPicPr>
            <a:picLocks noChangeAspect="1"/>
          </p:cNvPicPr>
          <p:nvPr/>
        </p:nvPicPr>
        <p:blipFill>
          <a:blip r:embed="rId11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pic>
        <p:nvPicPr>
          <p:cNvPr id="30" name="Image 12" descr="preencoded.png"/>
          <p:cNvPicPr>
            <a:picLocks noChangeAspect="1"/>
          </p:cNvPicPr>
          <p:nvPr/>
        </p:nvPicPr>
        <p:blipFill>
          <a:blip r:embed="rId12"/>
          <a:srcRect t="-400" b="-400"/>
          <a:stretch/>
        </p:blipFill>
        <p:spPr>
          <a:xfrm>
            <a:off x="457200" y="6534302"/>
            <a:ext cx="457200" cy="38405"/>
          </a:xfrm>
          <a:prstGeom prst="rect">
            <a:avLst/>
          </a:prstGeom>
        </p:spPr>
      </p:pic>
      <p:sp>
        <p:nvSpPr>
          <p:cNvPr id="31" name="Text 16"/>
          <p:cNvSpPr txBox="1"/>
          <p:nvPr/>
        </p:nvSpPr>
        <p:spPr>
          <a:xfrm>
            <a:off x="990295" y="6476695"/>
            <a:ext cx="282366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4: Positive Routine Messages</a:t>
            </a:r>
            <a:endParaRPr lang="en-US" sz="900" dirty="0"/>
          </a:p>
        </p:txBody>
      </p:sp>
      <p:sp>
        <p:nvSpPr>
          <p:cNvPr id="32" name="Text 17"/>
          <p:cNvSpPr txBox="1"/>
          <p:nvPr/>
        </p:nvSpPr>
        <p:spPr>
          <a:xfrm>
            <a:off x="11336731" y="6476695"/>
            <a:ext cx="47640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Page 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09905" y="381305"/>
            <a:ext cx="74962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Before &amp; After Comparison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609905" y="647395"/>
            <a:ext cx="8091526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kern="0" spc="-90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Request Message Effectiveness</a:t>
            </a:r>
            <a:endParaRPr lang="en-US" sz="3600" dirty="0"/>
          </a:p>
        </p:txBody>
      </p:sp>
      <p:sp>
        <p:nvSpPr>
          <p:cNvPr id="5" name="Text 3"/>
          <p:cNvSpPr txBox="1"/>
          <p:nvPr/>
        </p:nvSpPr>
        <p:spPr>
          <a:xfrm>
            <a:off x="8568842" y="952805"/>
            <a:ext cx="301569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i="1" dirty="0">
                <a:solidFill>
                  <a:srgbClr val="4B5563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Moving from vague to actionable</a:t>
            </a:r>
            <a:endParaRPr lang="en-US" sz="1500" dirty="0"/>
          </a:p>
        </p:txBody>
      </p:sp>
      <p:sp>
        <p:nvSpPr>
          <p:cNvPr id="6" name="Text 4"/>
          <p:cNvSpPr txBox="1"/>
          <p:nvPr/>
        </p:nvSpPr>
        <p:spPr>
          <a:xfrm>
            <a:off x="609905" y="1447495"/>
            <a:ext cx="1819656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Weak Request</a:t>
            </a:r>
            <a:endParaRPr lang="en-US" sz="18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51" y="1476756"/>
            <a:ext cx="1609344" cy="24780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4295851" y="1476756"/>
            <a:ext cx="1610258" cy="247802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FECACA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91B1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Needs Improvement</a:t>
            </a:r>
            <a:endParaRPr lang="en-US" sz="9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 t="-2" b="-2"/>
          <a:stretch/>
        </p:blipFill>
        <p:spPr>
          <a:xfrm>
            <a:off x="609905" y="1904695"/>
            <a:ext cx="5296205" cy="3407055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629107" y="1943100"/>
            <a:ext cx="5257800" cy="390449"/>
          </a:xfrm>
          <a:prstGeom prst="rect">
            <a:avLst/>
          </a:prstGeom>
          <a:solidFill>
            <a:srgbClr val="FEF2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29107" y="2324405"/>
            <a:ext cx="5257800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8"/>
          <p:cNvSpPr/>
          <p:nvPr/>
        </p:nvSpPr>
        <p:spPr>
          <a:xfrm>
            <a:off x="780898" y="2085746"/>
            <a:ext cx="95098" cy="95098"/>
          </a:xfrm>
          <a:prstGeom prst="ellipse">
            <a:avLst/>
          </a:prstGeom>
          <a:solidFill>
            <a:srgbClr val="F8717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933602" y="2085746"/>
            <a:ext cx="95098" cy="95098"/>
          </a:xfrm>
          <a:prstGeom prst="ellipse">
            <a:avLst/>
          </a:prstGeom>
          <a:solidFill>
            <a:srgbClr val="D1D5D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1086307" y="2085746"/>
            <a:ext cx="95098" cy="95098"/>
          </a:xfrm>
          <a:prstGeom prst="ellipse">
            <a:avLst/>
          </a:prstGeom>
          <a:solidFill>
            <a:srgbClr val="D1D5D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1"/>
          <p:cNvSpPr txBox="1"/>
          <p:nvPr/>
        </p:nvSpPr>
        <p:spPr>
          <a:xfrm>
            <a:off x="5446166" y="2057400"/>
            <a:ext cx="37216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Draft</a:t>
            </a:r>
            <a:endParaRPr lang="en-US" sz="900" dirty="0"/>
          </a:p>
        </p:txBody>
      </p:sp>
      <p:sp>
        <p:nvSpPr>
          <p:cNvPr id="16" name="Shape 12"/>
          <p:cNvSpPr/>
          <p:nvPr/>
        </p:nvSpPr>
        <p:spPr>
          <a:xfrm>
            <a:off x="629107" y="3096158"/>
            <a:ext cx="5257800" cy="9144"/>
          </a:xfrm>
          <a:prstGeom prst="rect">
            <a:avLst/>
          </a:prstGeom>
          <a:solidFill>
            <a:srgbClr val="F1F5F9"/>
          </a:solidFill>
          <a:ln w="12700">
            <a:solidFill>
              <a:srgbClr val="F1F5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3"/>
          <p:cNvSpPr txBox="1"/>
          <p:nvPr/>
        </p:nvSpPr>
        <p:spPr>
          <a:xfrm>
            <a:off x="780898" y="2486254"/>
            <a:ext cx="6858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To:</a:t>
            </a:r>
            <a:endParaRPr lang="en-US" sz="900" dirty="0"/>
          </a:p>
        </p:txBody>
      </p:sp>
      <p:sp>
        <p:nvSpPr>
          <p:cNvPr id="18" name="Text 14"/>
          <p:cNvSpPr txBox="1"/>
          <p:nvPr/>
        </p:nvSpPr>
        <p:spPr>
          <a:xfrm>
            <a:off x="1390802" y="2486254"/>
            <a:ext cx="107716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Sarah Jenkins</a:t>
            </a:r>
            <a:endParaRPr lang="en-US" sz="1000" dirty="0"/>
          </a:p>
        </p:txBody>
      </p:sp>
      <p:sp>
        <p:nvSpPr>
          <p:cNvPr id="19" name="Text 15"/>
          <p:cNvSpPr txBox="1"/>
          <p:nvPr/>
        </p:nvSpPr>
        <p:spPr>
          <a:xfrm>
            <a:off x="780898" y="2771546"/>
            <a:ext cx="6858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Subject:</a:t>
            </a:r>
            <a:endParaRPr lang="en-US" sz="900" dirty="0"/>
          </a:p>
        </p:txBody>
      </p:sp>
      <p:sp>
        <p:nvSpPr>
          <p:cNvPr id="20" name="Text 16"/>
          <p:cNvSpPr txBox="1"/>
          <p:nvPr/>
        </p:nvSpPr>
        <p:spPr>
          <a:xfrm>
            <a:off x="1390802" y="2752344"/>
            <a:ext cx="98663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(No Subject)</a:t>
            </a:r>
            <a:endParaRPr lang="en-US" sz="1000" dirty="0"/>
          </a:p>
        </p:txBody>
      </p:sp>
      <p:sp>
        <p:nvSpPr>
          <p:cNvPr id="21" name="Text 17"/>
          <p:cNvSpPr txBox="1"/>
          <p:nvPr/>
        </p:nvSpPr>
        <p:spPr>
          <a:xfrm>
            <a:off x="819302" y="3295498"/>
            <a:ext cx="499171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Hi, hope you're well.</a:t>
            </a:r>
            <a:endParaRPr lang="en-US" sz="1200" dirty="0"/>
          </a:p>
        </p:txBody>
      </p:sp>
      <p:sp>
        <p:nvSpPr>
          <p:cNvPr id="22" name="Text 18"/>
          <p:cNvSpPr txBox="1"/>
          <p:nvPr/>
        </p:nvSpPr>
        <p:spPr>
          <a:xfrm>
            <a:off x="819302" y="3691433"/>
            <a:ext cx="4953305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 was wondering if you might have time to check the budget numbers.</a:t>
            </a:r>
            <a:endParaRPr lang="en-US" sz="1200" dirty="0"/>
          </a:p>
        </p:txBody>
      </p:sp>
      <p:sp>
        <p:nvSpPr>
          <p:cNvPr id="23" name="Text 19"/>
          <p:cNvSpPr txBox="1"/>
          <p:nvPr/>
        </p:nvSpPr>
        <p:spPr>
          <a:xfrm>
            <a:off x="819302" y="4331513"/>
            <a:ext cx="499171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Thanks.</a:t>
            </a:r>
            <a:endParaRPr lang="en-US" sz="1200" dirty="0"/>
          </a:p>
        </p:txBody>
      </p:sp>
      <p:sp>
        <p:nvSpPr>
          <p:cNvPr id="24" name="Shape 20"/>
          <p:cNvSpPr/>
          <p:nvPr/>
        </p:nvSpPr>
        <p:spPr>
          <a:xfrm>
            <a:off x="609905" y="5414064"/>
            <a:ext cx="5296205" cy="1352398"/>
          </a:xfrm>
          <a:prstGeom prst="roundRect">
            <a:avLst>
              <a:gd name="adj" fmla="val 2857"/>
            </a:avLst>
          </a:prstGeom>
          <a:solidFill>
            <a:srgbClr val="FEF2F2"/>
          </a:solidFill>
          <a:ln w="12700">
            <a:solidFill>
              <a:srgbClr val="FEE2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5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33349" y="5575913"/>
            <a:ext cx="133502" cy="133502"/>
          </a:xfrm>
          <a:prstGeom prst="rect">
            <a:avLst/>
          </a:prstGeom>
        </p:spPr>
      </p:pic>
      <p:sp>
        <p:nvSpPr>
          <p:cNvPr id="26" name="Text 21"/>
          <p:cNvSpPr txBox="1"/>
          <p:nvPr/>
        </p:nvSpPr>
        <p:spPr>
          <a:xfrm>
            <a:off x="942746" y="5537508"/>
            <a:ext cx="404896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991B1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Why it fails:</a:t>
            </a:r>
            <a:endParaRPr lang="en-US" sz="1000" dirty="0"/>
          </a:p>
        </p:txBody>
      </p:sp>
      <p:sp>
        <p:nvSpPr>
          <p:cNvPr id="27" name="Text 22"/>
          <p:cNvSpPr txBox="1"/>
          <p:nvPr/>
        </p:nvSpPr>
        <p:spPr>
          <a:xfrm>
            <a:off x="981151" y="5766108"/>
            <a:ext cx="40105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91B1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Missing subject line (easy to ignore)</a:t>
            </a:r>
            <a:endParaRPr lang="en-US" sz="1000" dirty="0"/>
          </a:p>
        </p:txBody>
      </p:sp>
      <p:sp>
        <p:nvSpPr>
          <p:cNvPr id="28" name="Text 23"/>
          <p:cNvSpPr txBox="1"/>
          <p:nvPr/>
        </p:nvSpPr>
        <p:spPr>
          <a:xfrm>
            <a:off x="981151" y="5994708"/>
            <a:ext cx="44357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91B1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Vague request ("check numbers" vs "send updated file")</a:t>
            </a:r>
            <a:endParaRPr lang="en-US" sz="1000" dirty="0"/>
          </a:p>
        </p:txBody>
      </p:sp>
      <p:sp>
        <p:nvSpPr>
          <p:cNvPr id="29" name="Text 24"/>
          <p:cNvSpPr txBox="1"/>
          <p:nvPr/>
        </p:nvSpPr>
        <p:spPr>
          <a:xfrm>
            <a:off x="981151" y="6223308"/>
            <a:ext cx="40105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91B1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Indirect phrasing ("wondering if you might")</a:t>
            </a:r>
            <a:endParaRPr lang="en-US" sz="1000" dirty="0"/>
          </a:p>
        </p:txBody>
      </p:sp>
      <p:sp>
        <p:nvSpPr>
          <p:cNvPr id="30" name="Text 25"/>
          <p:cNvSpPr txBox="1"/>
          <p:nvPr/>
        </p:nvSpPr>
        <p:spPr>
          <a:xfrm>
            <a:off x="981151" y="6451908"/>
            <a:ext cx="40105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91B1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No deadline or context provided</a:t>
            </a:r>
            <a:endParaRPr lang="en-US" sz="1000" dirty="0"/>
          </a:p>
        </p:txBody>
      </p:sp>
      <p:sp>
        <p:nvSpPr>
          <p:cNvPr id="31" name="Text 26"/>
          <p:cNvSpPr txBox="1"/>
          <p:nvPr/>
        </p:nvSpPr>
        <p:spPr>
          <a:xfrm>
            <a:off x="6286500" y="1447495"/>
            <a:ext cx="2060143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Strong Request</a:t>
            </a:r>
            <a:endParaRPr lang="en-US" sz="1800" dirty="0"/>
          </a:p>
        </p:txBody>
      </p:sp>
      <p:pic>
        <p:nvPicPr>
          <p:cNvPr id="3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3496" y="1476756"/>
            <a:ext cx="1904695" cy="247802"/>
          </a:xfrm>
          <a:prstGeom prst="rect">
            <a:avLst/>
          </a:prstGeom>
        </p:spPr>
      </p:pic>
      <p:sp>
        <p:nvSpPr>
          <p:cNvPr id="33" name="Text 27"/>
          <p:cNvSpPr/>
          <p:nvPr/>
        </p:nvSpPr>
        <p:spPr>
          <a:xfrm>
            <a:off x="9683496" y="1476756"/>
            <a:ext cx="1905610" cy="247802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BBF7D0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6653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Professional Standard</a:t>
            </a:r>
            <a:endParaRPr lang="en-US" sz="900" dirty="0"/>
          </a:p>
        </p:txBody>
      </p:sp>
      <p:pic>
        <p:nvPicPr>
          <p:cNvPr id="34" name="Image 4" descr="preencoded.png"/>
          <p:cNvPicPr>
            <a:picLocks noChangeAspect="1"/>
          </p:cNvPicPr>
          <p:nvPr/>
        </p:nvPicPr>
        <p:blipFill>
          <a:blip r:embed="rId7"/>
          <a:srcRect t="-2" b="-2"/>
          <a:stretch/>
        </p:blipFill>
        <p:spPr>
          <a:xfrm>
            <a:off x="6286500" y="1904695"/>
            <a:ext cx="5296205" cy="3407055"/>
          </a:xfrm>
          <a:prstGeom prst="rect">
            <a:avLst/>
          </a:prstGeom>
        </p:spPr>
      </p:pic>
      <p:sp>
        <p:nvSpPr>
          <p:cNvPr id="35" name="Shape 28"/>
          <p:cNvSpPr/>
          <p:nvPr/>
        </p:nvSpPr>
        <p:spPr>
          <a:xfrm>
            <a:off x="6305702" y="1943100"/>
            <a:ext cx="5257800" cy="390449"/>
          </a:xfrm>
          <a:prstGeom prst="rect">
            <a:avLst/>
          </a:prstGeom>
          <a:solidFill>
            <a:srgbClr val="F0FD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Shape 29"/>
          <p:cNvSpPr/>
          <p:nvPr/>
        </p:nvSpPr>
        <p:spPr>
          <a:xfrm>
            <a:off x="6305702" y="2324405"/>
            <a:ext cx="5257800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Shape 30"/>
          <p:cNvSpPr/>
          <p:nvPr/>
        </p:nvSpPr>
        <p:spPr>
          <a:xfrm>
            <a:off x="6458407" y="2085746"/>
            <a:ext cx="95098" cy="95098"/>
          </a:xfrm>
          <a:prstGeom prst="ellipse">
            <a:avLst/>
          </a:prstGeom>
          <a:solidFill>
            <a:srgbClr val="10B98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31"/>
          <p:cNvSpPr/>
          <p:nvPr/>
        </p:nvSpPr>
        <p:spPr>
          <a:xfrm>
            <a:off x="6610198" y="2085746"/>
            <a:ext cx="95098" cy="95098"/>
          </a:xfrm>
          <a:prstGeom prst="ellipse">
            <a:avLst/>
          </a:prstGeom>
          <a:solidFill>
            <a:srgbClr val="D1D5D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Shape 32"/>
          <p:cNvSpPr/>
          <p:nvPr/>
        </p:nvSpPr>
        <p:spPr>
          <a:xfrm>
            <a:off x="6762902" y="2085746"/>
            <a:ext cx="95098" cy="95098"/>
          </a:xfrm>
          <a:prstGeom prst="ellipse">
            <a:avLst/>
          </a:prstGeom>
          <a:solidFill>
            <a:srgbClr val="D1D5D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33"/>
          <p:cNvSpPr txBox="1"/>
          <p:nvPr/>
        </p:nvSpPr>
        <p:spPr>
          <a:xfrm>
            <a:off x="11147450" y="2057400"/>
            <a:ext cx="3429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Sent</a:t>
            </a:r>
            <a:endParaRPr lang="en-US" sz="900" dirty="0"/>
          </a:p>
        </p:txBody>
      </p:sp>
      <p:sp>
        <p:nvSpPr>
          <p:cNvPr id="41" name="Shape 34"/>
          <p:cNvSpPr/>
          <p:nvPr/>
        </p:nvSpPr>
        <p:spPr>
          <a:xfrm>
            <a:off x="6305702" y="3096158"/>
            <a:ext cx="5257800" cy="9144"/>
          </a:xfrm>
          <a:prstGeom prst="rect">
            <a:avLst/>
          </a:prstGeom>
          <a:solidFill>
            <a:srgbClr val="F1F5F9"/>
          </a:solidFill>
          <a:ln w="12700">
            <a:solidFill>
              <a:srgbClr val="F1F5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35"/>
          <p:cNvSpPr txBox="1"/>
          <p:nvPr/>
        </p:nvSpPr>
        <p:spPr>
          <a:xfrm>
            <a:off x="6458407" y="2486254"/>
            <a:ext cx="6858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To:</a:t>
            </a:r>
            <a:endParaRPr lang="en-US" sz="900" dirty="0"/>
          </a:p>
        </p:txBody>
      </p:sp>
      <p:sp>
        <p:nvSpPr>
          <p:cNvPr id="43" name="Text 36"/>
          <p:cNvSpPr txBox="1"/>
          <p:nvPr/>
        </p:nvSpPr>
        <p:spPr>
          <a:xfrm>
            <a:off x="7067398" y="2486254"/>
            <a:ext cx="107716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Sarah Jenkins</a:t>
            </a:r>
            <a:endParaRPr lang="en-US" sz="1000" dirty="0"/>
          </a:p>
        </p:txBody>
      </p:sp>
      <p:sp>
        <p:nvSpPr>
          <p:cNvPr id="44" name="Text 37"/>
          <p:cNvSpPr txBox="1"/>
          <p:nvPr/>
        </p:nvSpPr>
        <p:spPr>
          <a:xfrm>
            <a:off x="6458407" y="2771546"/>
            <a:ext cx="6858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Subject:</a:t>
            </a:r>
            <a:endParaRPr lang="en-US" sz="900" dirty="0"/>
          </a:p>
        </p:txBody>
      </p:sp>
      <p:sp>
        <p:nvSpPr>
          <p:cNvPr id="45" name="Text 38"/>
          <p:cNvSpPr txBox="1"/>
          <p:nvPr/>
        </p:nvSpPr>
        <p:spPr>
          <a:xfrm>
            <a:off x="7067398" y="2752344"/>
            <a:ext cx="339516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Request: Alpha Budget Update by Fri 12 PM</a:t>
            </a:r>
            <a:endParaRPr lang="en-US" sz="1000" dirty="0"/>
          </a:p>
        </p:txBody>
      </p:sp>
      <p:sp>
        <p:nvSpPr>
          <p:cNvPr id="46" name="Text 39"/>
          <p:cNvSpPr txBox="1"/>
          <p:nvPr/>
        </p:nvSpPr>
        <p:spPr>
          <a:xfrm>
            <a:off x="6495898" y="3295498"/>
            <a:ext cx="499171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Hi Sarah,</a:t>
            </a:r>
            <a:endParaRPr lang="en-US" sz="1200" dirty="0"/>
          </a:p>
        </p:txBody>
      </p:sp>
      <p:sp>
        <p:nvSpPr>
          <p:cNvPr id="47" name="Text 40"/>
          <p:cNvSpPr txBox="1"/>
          <p:nvPr/>
        </p:nvSpPr>
        <p:spPr>
          <a:xfrm>
            <a:off x="6495898" y="3691433"/>
            <a:ext cx="4953305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Could you send the updated Alpha budget (tabs: Sales, Costs) by </a:t>
            </a:r>
            <a:r>
              <a:rPr lang="en-US" sz="1200" b="1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Friday at 12 PM</a:t>
            </a:r>
            <a:r>
              <a:rPr lang="en-US" sz="12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?</a:t>
            </a:r>
            <a:endParaRPr lang="en-US" sz="1200" dirty="0"/>
          </a:p>
        </p:txBody>
      </p:sp>
      <p:sp>
        <p:nvSpPr>
          <p:cNvPr id="48" name="Text 41"/>
          <p:cNvSpPr txBox="1"/>
          <p:nvPr/>
        </p:nvSpPr>
        <p:spPr>
          <a:xfrm>
            <a:off x="6495898" y="4331513"/>
            <a:ext cx="4953305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I'm finalizing the proposal for the board meeting and need the latest figures to complete section 4.</a:t>
            </a:r>
            <a:endParaRPr lang="en-US" sz="1200" dirty="0"/>
          </a:p>
        </p:txBody>
      </p:sp>
      <p:sp>
        <p:nvSpPr>
          <p:cNvPr id="49" name="Text 42"/>
          <p:cNvSpPr txBox="1"/>
          <p:nvPr/>
        </p:nvSpPr>
        <p:spPr>
          <a:xfrm>
            <a:off x="6495898" y="4889705"/>
            <a:ext cx="499171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Thanks!</a:t>
            </a:r>
            <a:endParaRPr lang="en-US" sz="1200" dirty="0"/>
          </a:p>
        </p:txBody>
      </p:sp>
      <p:sp>
        <p:nvSpPr>
          <p:cNvPr id="50" name="Shape 43"/>
          <p:cNvSpPr/>
          <p:nvPr/>
        </p:nvSpPr>
        <p:spPr>
          <a:xfrm>
            <a:off x="6286500" y="5414064"/>
            <a:ext cx="5296205" cy="1352398"/>
          </a:xfrm>
          <a:prstGeom prst="roundRect">
            <a:avLst>
              <a:gd name="adj" fmla="val 2857"/>
            </a:avLst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1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409944" y="5575913"/>
            <a:ext cx="133502" cy="133502"/>
          </a:xfrm>
          <a:prstGeom prst="rect">
            <a:avLst/>
          </a:prstGeom>
        </p:spPr>
      </p:pic>
      <p:sp>
        <p:nvSpPr>
          <p:cNvPr id="52" name="Text 44"/>
          <p:cNvSpPr txBox="1"/>
          <p:nvPr/>
        </p:nvSpPr>
        <p:spPr>
          <a:xfrm>
            <a:off x="6620256" y="5537508"/>
            <a:ext cx="37627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65F4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Why it works:</a:t>
            </a:r>
            <a:endParaRPr lang="en-US" sz="1000" dirty="0"/>
          </a:p>
        </p:txBody>
      </p:sp>
      <p:sp>
        <p:nvSpPr>
          <p:cNvPr id="53" name="Text 45"/>
          <p:cNvSpPr txBox="1"/>
          <p:nvPr/>
        </p:nvSpPr>
        <p:spPr>
          <a:xfrm>
            <a:off x="6657746" y="5766108"/>
            <a:ext cx="37243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65F4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Subject line states topic + deadline</a:t>
            </a:r>
            <a:endParaRPr lang="en-US" sz="1000" dirty="0"/>
          </a:p>
        </p:txBody>
      </p:sp>
      <p:sp>
        <p:nvSpPr>
          <p:cNvPr id="54" name="Text 46"/>
          <p:cNvSpPr txBox="1"/>
          <p:nvPr/>
        </p:nvSpPr>
        <p:spPr>
          <a:xfrm>
            <a:off x="6657746" y="5994708"/>
            <a:ext cx="37243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65F4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Direct request in the first sentence</a:t>
            </a:r>
            <a:endParaRPr lang="en-US" sz="1000" dirty="0"/>
          </a:p>
        </p:txBody>
      </p:sp>
      <p:sp>
        <p:nvSpPr>
          <p:cNvPr id="55" name="Text 47"/>
          <p:cNvSpPr txBox="1"/>
          <p:nvPr/>
        </p:nvSpPr>
        <p:spPr>
          <a:xfrm>
            <a:off x="6657746" y="6223308"/>
            <a:ext cx="37243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65F4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Specific details (which tabs needed)</a:t>
            </a:r>
            <a:endParaRPr lang="en-US" sz="1000" dirty="0"/>
          </a:p>
        </p:txBody>
      </p:sp>
      <p:sp>
        <p:nvSpPr>
          <p:cNvPr id="56" name="Text 48"/>
          <p:cNvSpPr txBox="1"/>
          <p:nvPr/>
        </p:nvSpPr>
        <p:spPr>
          <a:xfrm>
            <a:off x="6657746" y="6451908"/>
            <a:ext cx="426659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65F4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Clear reason ("finalizing proposal") motivates action</a:t>
            </a:r>
            <a:endParaRPr lang="en-US" sz="1000" dirty="0"/>
          </a:p>
        </p:txBody>
      </p:sp>
      <p:pic>
        <p:nvPicPr>
          <p:cNvPr id="57" name="Image 6" descr="preencoded.png"/>
          <p:cNvPicPr>
            <a:picLocks noChangeAspect="1"/>
          </p:cNvPicPr>
          <p:nvPr/>
        </p:nvPicPr>
        <p:blipFill>
          <a:blip r:embed="rId9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2469</Words>
  <Application>Microsoft Macintosh PowerPoint</Application>
  <PresentationFormat>Widescreen</PresentationFormat>
  <Paragraphs>378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Courier New</vt:lpstr>
      <vt:lpstr>Lora</vt:lpstr>
      <vt:lpstr>Montserrat</vt:lpstr>
      <vt:lpstr>Open Sans</vt:lpstr>
      <vt:lpstr>ui-monospace</vt:lpstr>
      <vt:lpstr>ui-serif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Liz Kheng-Chindavong</cp:lastModifiedBy>
  <cp:revision>4</cp:revision>
  <dcterms:created xsi:type="dcterms:W3CDTF">2026-02-22T03:49:25Z</dcterms:created>
  <dcterms:modified xsi:type="dcterms:W3CDTF">2026-02-22T13:44:54Z</dcterms:modified>
</cp:coreProperties>
</file>