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13" d="100"/>
          <a:sy n="113" d="100"/>
        </p:scale>
        <p:origin x="184"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79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1.png"/><Relationship Id="rId7" Type="http://schemas.openxmlformats.org/officeDocument/2006/relationships/image" Target="../media/image8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6.png"/><Relationship Id="rId11" Type="http://schemas.openxmlformats.org/officeDocument/2006/relationships/image" Target="../media/image29.png"/><Relationship Id="rId5" Type="http://schemas.openxmlformats.org/officeDocument/2006/relationships/image" Target="../media/image85.png"/><Relationship Id="rId10" Type="http://schemas.openxmlformats.org/officeDocument/2006/relationships/image" Target="../media/image20.png"/><Relationship Id="rId4" Type="http://schemas.openxmlformats.org/officeDocument/2006/relationships/image" Target="../media/image84.png"/><Relationship Id="rId9" Type="http://schemas.openxmlformats.org/officeDocument/2006/relationships/image" Target="../media/image89.png"/></Relationships>
</file>

<file path=ppt/slides/_rels/slide11.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1.png"/><Relationship Id="rId7" Type="http://schemas.openxmlformats.org/officeDocument/2006/relationships/image" Target="../media/image9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1.png"/><Relationship Id="rId11" Type="http://schemas.openxmlformats.org/officeDocument/2006/relationships/image" Target="../media/image29.png"/><Relationship Id="rId5" Type="http://schemas.openxmlformats.org/officeDocument/2006/relationships/image" Target="../media/image90.png"/><Relationship Id="rId10" Type="http://schemas.openxmlformats.org/officeDocument/2006/relationships/image" Target="../media/image20.png"/><Relationship Id="rId4" Type="http://schemas.openxmlformats.org/officeDocument/2006/relationships/image" Target="../media/image84.png"/><Relationship Id="rId9" Type="http://schemas.openxmlformats.org/officeDocument/2006/relationships/image" Target="../media/image94.png"/></Relationships>
</file>

<file path=ppt/slides/_rels/slide12.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107.png"/><Relationship Id="rId12"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s>
</file>

<file path=ppt/slides/_rels/slide14.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1.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notesSlide" Target="../notesSlides/notesSlide14.xml"/><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20.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s>
</file>

<file path=ppt/slides/_rels/slide15.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1.png"/><Relationship Id="rId3" Type="http://schemas.openxmlformats.org/officeDocument/2006/relationships/image" Target="../media/image1.png"/><Relationship Id="rId7" Type="http://schemas.openxmlformats.org/officeDocument/2006/relationships/image" Target="../media/image126.png"/><Relationship Id="rId12" Type="http://schemas.openxmlformats.org/officeDocument/2006/relationships/image" Target="../media/image130.png"/><Relationship Id="rId2" Type="http://schemas.openxmlformats.org/officeDocument/2006/relationships/notesSlide" Target="../notesSlides/notesSlide15.xml"/><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25.png"/><Relationship Id="rId11" Type="http://schemas.openxmlformats.org/officeDocument/2006/relationships/image" Target="../media/image20.png"/><Relationship Id="rId5" Type="http://schemas.openxmlformats.org/officeDocument/2006/relationships/image" Target="../media/image124.png"/><Relationship Id="rId15" Type="http://schemas.openxmlformats.org/officeDocument/2006/relationships/image" Target="../media/image133.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 Id="rId14" Type="http://schemas.openxmlformats.org/officeDocument/2006/relationships/image" Target="../media/image132.png"/></Relationships>
</file>

<file path=ppt/slides/_rels/slide16.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3.png"/><Relationship Id="rId1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137.png"/><Relationship Id="rId12" Type="http://schemas.openxmlformats.org/officeDocument/2006/relationships/image" Target="../media/image142.png"/><Relationship Id="rId17" Type="http://schemas.openxmlformats.org/officeDocument/2006/relationships/image" Target="../media/image147.png"/><Relationship Id="rId2" Type="http://schemas.openxmlformats.org/officeDocument/2006/relationships/notesSlide" Target="../notesSlides/notesSlide16.xml"/><Relationship Id="rId16" Type="http://schemas.openxmlformats.org/officeDocument/2006/relationships/image" Target="../media/image146.png"/><Relationship Id="rId1" Type="http://schemas.openxmlformats.org/officeDocument/2006/relationships/slideLayout" Target="../slideLayouts/slideLayout1.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png"/><Relationship Id="rId15" Type="http://schemas.openxmlformats.org/officeDocument/2006/relationships/image" Target="../media/image14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 Id="rId14" Type="http://schemas.openxmlformats.org/officeDocument/2006/relationships/image" Target="../media/image14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48.png"/></Relationships>
</file>

<file path=ppt/slides/_rels/slide18.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image" Target="../media/image15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9.png"/><Relationship Id="rId11" Type="http://schemas.openxmlformats.org/officeDocument/2006/relationships/image" Target="../media/image153.png"/><Relationship Id="rId5" Type="http://schemas.openxmlformats.org/officeDocument/2006/relationships/image" Target="../media/image20.png"/><Relationship Id="rId10" Type="http://schemas.openxmlformats.org/officeDocument/2006/relationships/image" Target="../media/image152.png"/><Relationship Id="rId4" Type="http://schemas.openxmlformats.org/officeDocument/2006/relationships/image" Target="../media/image19.png"/><Relationship Id="rId9" Type="http://schemas.openxmlformats.org/officeDocument/2006/relationships/image" Target="../media/image151.png"/></Relationships>
</file>

<file path=ppt/slides/_rels/slide19.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18" Type="http://schemas.openxmlformats.org/officeDocument/2006/relationships/image" Target="../media/image166.png"/><Relationship Id="rId3" Type="http://schemas.openxmlformats.org/officeDocument/2006/relationships/image" Target="../media/image1.png"/><Relationship Id="rId7" Type="http://schemas.openxmlformats.org/officeDocument/2006/relationships/image" Target="../media/image158.png"/><Relationship Id="rId12" Type="http://schemas.openxmlformats.org/officeDocument/2006/relationships/image" Target="../media/image163.png"/><Relationship Id="rId17" Type="http://schemas.openxmlformats.org/officeDocument/2006/relationships/image" Target="../media/image131.png"/><Relationship Id="rId2" Type="http://schemas.openxmlformats.org/officeDocument/2006/relationships/notesSlide" Target="../notesSlides/notesSlide19.xml"/><Relationship Id="rId16" Type="http://schemas.openxmlformats.org/officeDocument/2006/relationships/image" Target="../media/image16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5" Type="http://schemas.openxmlformats.org/officeDocument/2006/relationships/image" Target="../media/image20.png"/><Relationship Id="rId10" Type="http://schemas.openxmlformats.org/officeDocument/2006/relationships/image" Target="../media/image161.png"/><Relationship Id="rId19" Type="http://schemas.openxmlformats.org/officeDocument/2006/relationships/image" Target="../media/image133.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29.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0.xml.rels><?xml version="1.0" encoding="UTF-8" standalone="yes"?>
<Relationships xmlns="http://schemas.openxmlformats.org/package/2006/relationships"><Relationship Id="rId8" Type="http://schemas.openxmlformats.org/officeDocument/2006/relationships/image" Target="../media/image171.png"/><Relationship Id="rId13"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170.png"/><Relationship Id="rId12"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69.png"/><Relationship Id="rId11" Type="http://schemas.openxmlformats.org/officeDocument/2006/relationships/image" Target="../media/image164.png"/><Relationship Id="rId5" Type="http://schemas.openxmlformats.org/officeDocument/2006/relationships/image" Target="../media/image168.png"/><Relationship Id="rId10" Type="http://schemas.openxmlformats.org/officeDocument/2006/relationships/image" Target="../media/image173.png"/><Relationship Id="rId4" Type="http://schemas.openxmlformats.org/officeDocument/2006/relationships/image" Target="../media/image167.png"/><Relationship Id="rId9" Type="http://schemas.openxmlformats.org/officeDocument/2006/relationships/image" Target="../media/image172.png"/><Relationship Id="rId14" Type="http://schemas.openxmlformats.org/officeDocument/2006/relationships/image" Target="../media/image174.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82.png"/><Relationship Id="rId18" Type="http://schemas.openxmlformats.org/officeDocument/2006/relationships/image" Target="../media/image187.png"/><Relationship Id="rId3" Type="http://schemas.openxmlformats.org/officeDocument/2006/relationships/image" Target="../media/image1.png"/><Relationship Id="rId21" Type="http://schemas.openxmlformats.org/officeDocument/2006/relationships/image" Target="../media/image190.png"/><Relationship Id="rId7" Type="http://schemas.openxmlformats.org/officeDocument/2006/relationships/image" Target="../media/image177.png"/><Relationship Id="rId12" Type="http://schemas.openxmlformats.org/officeDocument/2006/relationships/image" Target="../media/image181.png"/><Relationship Id="rId17" Type="http://schemas.openxmlformats.org/officeDocument/2006/relationships/image" Target="../media/image186.png"/><Relationship Id="rId2" Type="http://schemas.openxmlformats.org/officeDocument/2006/relationships/notesSlide" Target="../notesSlides/notesSlide21.xml"/><Relationship Id="rId16" Type="http://schemas.openxmlformats.org/officeDocument/2006/relationships/image" Target="../media/image185.png"/><Relationship Id="rId20" Type="http://schemas.openxmlformats.org/officeDocument/2006/relationships/image" Target="../media/image189.png"/><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180.png"/><Relationship Id="rId5" Type="http://schemas.openxmlformats.org/officeDocument/2006/relationships/image" Target="../media/image176.png"/><Relationship Id="rId15" Type="http://schemas.openxmlformats.org/officeDocument/2006/relationships/image" Target="../media/image184.png"/><Relationship Id="rId10" Type="http://schemas.openxmlformats.org/officeDocument/2006/relationships/image" Target="../media/image179.png"/><Relationship Id="rId19" Type="http://schemas.openxmlformats.org/officeDocument/2006/relationships/image" Target="../media/image188.png"/><Relationship Id="rId4" Type="http://schemas.openxmlformats.org/officeDocument/2006/relationships/image" Target="../media/image175.png"/><Relationship Id="rId9" Type="http://schemas.openxmlformats.org/officeDocument/2006/relationships/image" Target="../media/image178.png"/><Relationship Id="rId14" Type="http://schemas.openxmlformats.org/officeDocument/2006/relationships/image" Target="../media/image183.png"/><Relationship Id="rId22"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195.png"/><Relationship Id="rId13"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4.png"/><Relationship Id="rId12" Type="http://schemas.openxmlformats.org/officeDocument/2006/relationships/image" Target="../media/image16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93.png"/><Relationship Id="rId11" Type="http://schemas.openxmlformats.org/officeDocument/2006/relationships/image" Target="../media/image198.png"/><Relationship Id="rId5" Type="http://schemas.openxmlformats.org/officeDocument/2006/relationships/image" Target="../media/image192.png"/><Relationship Id="rId10" Type="http://schemas.openxmlformats.org/officeDocument/2006/relationships/image" Target="../media/image197.png"/><Relationship Id="rId4" Type="http://schemas.openxmlformats.org/officeDocument/2006/relationships/image" Target="../media/image191.png"/><Relationship Id="rId9" Type="http://schemas.openxmlformats.org/officeDocument/2006/relationships/image" Target="../media/image196.png"/><Relationship Id="rId1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201.png"/><Relationship Id="rId13" Type="http://schemas.openxmlformats.org/officeDocument/2006/relationships/image" Target="../media/image206.png"/><Relationship Id="rId3" Type="http://schemas.openxmlformats.org/officeDocument/2006/relationships/image" Target="../media/image1.png"/><Relationship Id="rId7" Type="http://schemas.openxmlformats.org/officeDocument/2006/relationships/image" Target="../media/image200.png"/><Relationship Id="rId12" Type="http://schemas.openxmlformats.org/officeDocument/2006/relationships/image" Target="../media/image20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99.png"/><Relationship Id="rId11" Type="http://schemas.openxmlformats.org/officeDocument/2006/relationships/image" Target="../media/image204.png"/><Relationship Id="rId5" Type="http://schemas.openxmlformats.org/officeDocument/2006/relationships/image" Target="../media/image20.png"/><Relationship Id="rId10" Type="http://schemas.openxmlformats.org/officeDocument/2006/relationships/image" Target="../media/image203.png"/><Relationship Id="rId4" Type="http://schemas.openxmlformats.org/officeDocument/2006/relationships/image" Target="../media/image19.png"/><Relationship Id="rId9" Type="http://schemas.openxmlformats.org/officeDocument/2006/relationships/image" Target="../media/image202.png"/><Relationship Id="rId14"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1.png"/><Relationship Id="rId7" Type="http://schemas.openxmlformats.org/officeDocument/2006/relationships/image" Target="../media/image208.png"/><Relationship Id="rId12"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07.png"/><Relationship Id="rId11" Type="http://schemas.openxmlformats.org/officeDocument/2006/relationships/image" Target="../media/image212.png"/><Relationship Id="rId5" Type="http://schemas.openxmlformats.org/officeDocument/2006/relationships/image" Target="../media/image20.png"/><Relationship Id="rId10" Type="http://schemas.openxmlformats.org/officeDocument/2006/relationships/image" Target="../media/image211.png"/><Relationship Id="rId4" Type="http://schemas.openxmlformats.org/officeDocument/2006/relationships/image" Target="../media/image19.png"/><Relationship Id="rId9" Type="http://schemas.openxmlformats.org/officeDocument/2006/relationships/image" Target="../media/image210.png"/></Relationships>
</file>

<file path=ppt/slides/_rels/slide25.xml.rels><?xml version="1.0" encoding="UTF-8" standalone="yes"?>
<Relationships xmlns="http://schemas.openxmlformats.org/package/2006/relationships"><Relationship Id="rId8" Type="http://schemas.openxmlformats.org/officeDocument/2006/relationships/image" Target="../media/image216.png"/><Relationship Id="rId13" Type="http://schemas.openxmlformats.org/officeDocument/2006/relationships/image" Target="../media/image220.png"/><Relationship Id="rId18" Type="http://schemas.openxmlformats.org/officeDocument/2006/relationships/image" Target="../media/image225.png"/><Relationship Id="rId3" Type="http://schemas.openxmlformats.org/officeDocument/2006/relationships/image" Target="../media/image1.png"/><Relationship Id="rId7" Type="http://schemas.openxmlformats.org/officeDocument/2006/relationships/image" Target="../media/image65.png"/><Relationship Id="rId12" Type="http://schemas.openxmlformats.org/officeDocument/2006/relationships/image" Target="../media/image219.png"/><Relationship Id="rId17" Type="http://schemas.openxmlformats.org/officeDocument/2006/relationships/image" Target="../media/image224.png"/><Relationship Id="rId2" Type="http://schemas.openxmlformats.org/officeDocument/2006/relationships/notesSlide" Target="../notesSlides/notesSlide25.xml"/><Relationship Id="rId16" Type="http://schemas.openxmlformats.org/officeDocument/2006/relationships/image" Target="../media/image223.png"/><Relationship Id="rId1" Type="http://schemas.openxmlformats.org/officeDocument/2006/relationships/slideLayout" Target="../slideLayouts/slideLayout1.xml"/><Relationship Id="rId6" Type="http://schemas.openxmlformats.org/officeDocument/2006/relationships/image" Target="../media/image215.png"/><Relationship Id="rId11" Type="http://schemas.openxmlformats.org/officeDocument/2006/relationships/image" Target="../media/image20.png"/><Relationship Id="rId5" Type="http://schemas.openxmlformats.org/officeDocument/2006/relationships/image" Target="../media/image214.png"/><Relationship Id="rId15" Type="http://schemas.openxmlformats.org/officeDocument/2006/relationships/image" Target="../media/image222.png"/><Relationship Id="rId10" Type="http://schemas.openxmlformats.org/officeDocument/2006/relationships/image" Target="../media/image218.png"/><Relationship Id="rId19" Type="http://schemas.openxmlformats.org/officeDocument/2006/relationships/image" Target="../media/image29.png"/><Relationship Id="rId4" Type="http://schemas.openxmlformats.org/officeDocument/2006/relationships/image" Target="../media/image213.png"/><Relationship Id="rId9" Type="http://schemas.openxmlformats.org/officeDocument/2006/relationships/image" Target="../media/image217.png"/><Relationship Id="rId14" Type="http://schemas.openxmlformats.org/officeDocument/2006/relationships/image" Target="../media/image221.png"/></Relationships>
</file>

<file path=ppt/slides/_rels/slide26.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235.png"/><Relationship Id="rId3" Type="http://schemas.openxmlformats.org/officeDocument/2006/relationships/image" Target="../media/image1.png"/><Relationship Id="rId7" Type="http://schemas.openxmlformats.org/officeDocument/2006/relationships/image" Target="../media/image229.png"/><Relationship Id="rId12" Type="http://schemas.openxmlformats.org/officeDocument/2006/relationships/image" Target="../media/image234.png"/><Relationship Id="rId17" Type="http://schemas.openxmlformats.org/officeDocument/2006/relationships/image" Target="../media/image29.png"/><Relationship Id="rId2" Type="http://schemas.openxmlformats.org/officeDocument/2006/relationships/notesSlide" Target="../notesSlides/notesSlide26.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28.png"/><Relationship Id="rId11" Type="http://schemas.openxmlformats.org/officeDocument/2006/relationships/image" Target="../media/image233.png"/><Relationship Id="rId5" Type="http://schemas.openxmlformats.org/officeDocument/2006/relationships/image" Target="../media/image227.png"/><Relationship Id="rId15" Type="http://schemas.openxmlformats.org/officeDocument/2006/relationships/image" Target="../media/image237.png"/><Relationship Id="rId10" Type="http://schemas.openxmlformats.org/officeDocument/2006/relationships/image" Target="../media/image232.png"/><Relationship Id="rId4" Type="http://schemas.openxmlformats.org/officeDocument/2006/relationships/image" Target="../media/image226.png"/><Relationship Id="rId9" Type="http://schemas.openxmlformats.org/officeDocument/2006/relationships/image" Target="../media/image231.png"/><Relationship Id="rId14" Type="http://schemas.openxmlformats.org/officeDocument/2006/relationships/image" Target="../media/image236.png"/></Relationships>
</file>

<file path=ppt/slides/_rels/slide27.xml.rels><?xml version="1.0" encoding="UTF-8" standalone="yes"?>
<Relationships xmlns="http://schemas.openxmlformats.org/package/2006/relationships"><Relationship Id="rId8" Type="http://schemas.openxmlformats.org/officeDocument/2006/relationships/image" Target="../media/image242.png"/><Relationship Id="rId13" Type="http://schemas.openxmlformats.org/officeDocument/2006/relationships/image" Target="../media/image247.png"/><Relationship Id="rId3" Type="http://schemas.openxmlformats.org/officeDocument/2006/relationships/image" Target="../media/image1.png"/><Relationship Id="rId7" Type="http://schemas.openxmlformats.org/officeDocument/2006/relationships/image" Target="../media/image241.png"/><Relationship Id="rId12" Type="http://schemas.openxmlformats.org/officeDocument/2006/relationships/image" Target="../media/image246.png"/><Relationship Id="rId17" Type="http://schemas.openxmlformats.org/officeDocument/2006/relationships/image" Target="../media/image29.png"/><Relationship Id="rId2" Type="http://schemas.openxmlformats.org/officeDocument/2006/relationships/notesSlide" Target="../notesSlides/notesSlide27.xml"/><Relationship Id="rId16" Type="http://schemas.openxmlformats.org/officeDocument/2006/relationships/image" Target="../media/image249.png"/><Relationship Id="rId1" Type="http://schemas.openxmlformats.org/officeDocument/2006/relationships/slideLayout" Target="../slideLayouts/slideLayout1.xml"/><Relationship Id="rId6" Type="http://schemas.openxmlformats.org/officeDocument/2006/relationships/image" Target="../media/image240.png"/><Relationship Id="rId11" Type="http://schemas.openxmlformats.org/officeDocument/2006/relationships/image" Target="../media/image245.png"/><Relationship Id="rId5" Type="http://schemas.openxmlformats.org/officeDocument/2006/relationships/image" Target="../media/image239.png"/><Relationship Id="rId15" Type="http://schemas.openxmlformats.org/officeDocument/2006/relationships/image" Target="../media/image20.png"/><Relationship Id="rId10" Type="http://schemas.openxmlformats.org/officeDocument/2006/relationships/image" Target="../media/image244.png"/><Relationship Id="rId4" Type="http://schemas.openxmlformats.org/officeDocument/2006/relationships/image" Target="../media/image238.png"/><Relationship Id="rId9" Type="http://schemas.openxmlformats.org/officeDocument/2006/relationships/image" Target="../media/image243.png"/><Relationship Id="rId14" Type="http://schemas.openxmlformats.org/officeDocument/2006/relationships/image" Target="../media/image248.pn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0.png"/><Relationship Id="rId10" Type="http://schemas.openxmlformats.org/officeDocument/2006/relationships/image" Target="../media/image33.png"/><Relationship Id="rId4" Type="http://schemas.openxmlformats.org/officeDocument/2006/relationships/image" Target="../media/image19.png"/><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44.png"/><Relationship Id="rId5" Type="http://schemas.openxmlformats.org/officeDocument/2006/relationships/image" Target="../media/image20.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19.png"/><Relationship Id="rId9" Type="http://schemas.openxmlformats.org/officeDocument/2006/relationships/image" Target="../media/image42.png"/><Relationship Id="rId14" Type="http://schemas.openxmlformats.org/officeDocument/2006/relationships/image" Target="../media/image47.png"/></Relationships>
</file>

<file path=ppt/slides/_rels/slide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image" Target="../media/image57.png"/><Relationship Id="rId17" Type="http://schemas.openxmlformats.org/officeDocument/2006/relationships/image" Target="../media/image29.png"/><Relationship Id="rId2" Type="http://schemas.openxmlformats.org/officeDocument/2006/relationships/notesSlide" Target="../notesSlides/notesSlide6.xml"/><Relationship Id="rId16"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56.png"/><Relationship Id="rId5" Type="http://schemas.openxmlformats.org/officeDocument/2006/relationships/image" Target="../media/image51.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4.png"/><Relationship Id="rId14" Type="http://schemas.openxmlformats.org/officeDocument/2006/relationships/image" Target="../media/image59.png"/></Relationships>
</file>

<file path=ppt/slides/_rels/slide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29.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image" Target="../media/image7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75.png"/><Relationship Id="rId5" Type="http://schemas.openxmlformats.org/officeDocument/2006/relationships/image" Target="../media/image20.png"/><Relationship Id="rId10" Type="http://schemas.openxmlformats.org/officeDocument/2006/relationships/image" Target="../media/image74.png"/><Relationship Id="rId4" Type="http://schemas.openxmlformats.org/officeDocument/2006/relationships/image" Target="../media/image19.png"/><Relationship Id="rId9" Type="http://schemas.openxmlformats.org/officeDocument/2006/relationships/image" Target="../media/image73.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2.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image" Target="../media/image8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image" Target="../media/image24.png"/><Relationship Id="rId5" Type="http://schemas.openxmlformats.org/officeDocument/2006/relationships/image" Target="../media/image20.png"/><Relationship Id="rId15" Type="http://schemas.openxmlformats.org/officeDocument/2006/relationships/image" Target="../media/image29.png"/><Relationship Id="rId10" Type="http://schemas.openxmlformats.org/officeDocument/2006/relationships/image" Target="../media/image80.png"/><Relationship Id="rId4" Type="http://schemas.openxmlformats.org/officeDocument/2006/relationships/image" Target="../media/image19.png"/><Relationship Id="rId9" Type="http://schemas.openxmlformats.org/officeDocument/2006/relationships/image" Target="../media/image79.png"/><Relationship Id="rId14" Type="http://schemas.openxmlformats.org/officeDocument/2006/relationships/image" Target="../media/image8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1" b="-1"/>
          <a:stretch/>
        </p:blipFill>
        <p:spPr>
          <a:xfrm>
            <a:off x="0" y="0"/>
            <a:ext cx="12191695" cy="6858000"/>
          </a:xfrm>
          <a:prstGeom prst="rect">
            <a:avLst/>
          </a:prstGeom>
        </p:spPr>
      </p:pic>
      <p:sp>
        <p:nvSpPr>
          <p:cNvPr id="3" name="Shape 0"/>
          <p:cNvSpPr/>
          <p:nvPr/>
        </p:nvSpPr>
        <p:spPr>
          <a:xfrm>
            <a:off x="7112203" y="152705"/>
            <a:ext cx="5086807" cy="6705295"/>
          </a:xfrm>
          <a:prstGeom prst="rect">
            <a:avLst/>
          </a:prstGeom>
          <a:solidFill>
            <a:srgbClr val="F9FAFB"/>
          </a:solidFill>
          <a:ln w="12700">
            <a:solidFill>
              <a:srgbClr val="FFFFFF">
                <a:alpha val="0"/>
              </a:srgbClr>
            </a:solidFill>
            <a:prstDash val="solid"/>
          </a:ln>
        </p:spPr>
        <p:txBody>
          <a:bodyPr/>
          <a:lstStyle/>
          <a:p>
            <a:endParaRPr lang="en-US"/>
          </a:p>
        </p:txBody>
      </p:sp>
      <p:pic>
        <p:nvPicPr>
          <p:cNvPr id="4" name="Image 1" descr="preencoded.png"/>
          <p:cNvPicPr>
            <a:picLocks noChangeAspect="1"/>
          </p:cNvPicPr>
          <p:nvPr/>
        </p:nvPicPr>
        <p:blipFill>
          <a:blip r:embed="rId4">
            <a:alphaModFix amt="10000"/>
          </a:blip>
          <a:srcRect t="-15909" b="-15909"/>
          <a:stretch/>
        </p:blipFill>
        <p:spPr>
          <a:xfrm>
            <a:off x="7112203" y="152705"/>
            <a:ext cx="5086807" cy="6705295"/>
          </a:xfrm>
          <a:prstGeom prst="rect">
            <a:avLst/>
          </a:prstGeom>
        </p:spPr>
      </p:pic>
      <p:pic>
        <p:nvPicPr>
          <p:cNvPr id="5" name="Image 2" descr="preencoded.png"/>
          <p:cNvPicPr>
            <a:picLocks noChangeAspect="1"/>
          </p:cNvPicPr>
          <p:nvPr/>
        </p:nvPicPr>
        <p:blipFill>
          <a:blip r:embed="rId5">
            <a:alphaModFix amt="50000"/>
          </a:blip>
          <a:srcRect/>
          <a:stretch/>
        </p:blipFill>
        <p:spPr>
          <a:xfrm>
            <a:off x="7492594" y="5524805"/>
            <a:ext cx="952805" cy="952805"/>
          </a:xfrm>
          <a:prstGeom prst="rect">
            <a:avLst/>
          </a:prstGeom>
        </p:spPr>
      </p:pic>
      <p:pic>
        <p:nvPicPr>
          <p:cNvPr id="6" name="Image 3" descr="preencoded.png"/>
          <p:cNvPicPr>
            <a:picLocks noChangeAspect="1"/>
          </p:cNvPicPr>
          <p:nvPr/>
        </p:nvPicPr>
        <p:blipFill>
          <a:blip r:embed="rId6"/>
          <a:srcRect l="-200" r="-200"/>
          <a:stretch/>
        </p:blipFill>
        <p:spPr>
          <a:xfrm>
            <a:off x="0" y="6782105"/>
            <a:ext cx="12191695" cy="75895"/>
          </a:xfrm>
          <a:prstGeom prst="rect">
            <a:avLst/>
          </a:prstGeom>
        </p:spPr>
      </p:pic>
      <p:sp>
        <p:nvSpPr>
          <p:cNvPr id="7" name="Shape 1"/>
          <p:cNvSpPr/>
          <p:nvPr/>
        </p:nvSpPr>
        <p:spPr>
          <a:xfrm>
            <a:off x="0" y="0"/>
            <a:ext cx="12191695" cy="152705"/>
          </a:xfrm>
          <a:prstGeom prst="rect">
            <a:avLst/>
          </a:prstGeom>
          <a:solidFill>
            <a:srgbClr val="002F6C"/>
          </a:solidFill>
          <a:ln w="12700">
            <a:solidFill>
              <a:srgbClr val="FFFFFF">
                <a:alpha val="0"/>
              </a:srgbClr>
            </a:solidFill>
            <a:prstDash val="solid"/>
          </a:ln>
        </p:spPr>
        <p:txBody>
          <a:bodyPr/>
          <a:lstStyle/>
          <a:p>
            <a:endParaRPr lang="en-US"/>
          </a:p>
        </p:txBody>
      </p:sp>
      <p:sp>
        <p:nvSpPr>
          <p:cNvPr id="8" name="Text 2"/>
          <p:cNvSpPr txBox="1"/>
          <p:nvPr/>
        </p:nvSpPr>
        <p:spPr>
          <a:xfrm>
            <a:off x="914400" y="983894"/>
            <a:ext cx="5858561" cy="191110"/>
          </a:xfrm>
          <a:prstGeom prst="rect">
            <a:avLst/>
          </a:prstGeom>
          <a:noFill/>
          <a:ln/>
        </p:spPr>
        <p:txBody>
          <a:bodyPr wrap="square" lIns="0" tIns="0" rIns="0" bIns="0" rtlCol="0" anchor="ctr"/>
          <a:lstStyle/>
          <a:p>
            <a:pPr marL="0" indent="0" algn="l">
              <a:buNone/>
            </a:pPr>
            <a:r>
              <a:rPr lang="en-US" sz="1000" b="1" kern="0" spc="105" dirty="0">
                <a:solidFill>
                  <a:srgbClr val="6B7280"/>
                </a:solidFill>
                <a:latin typeface="Open Sans" pitchFamily="34" charset="0"/>
                <a:ea typeface="Open Sans" pitchFamily="34" charset="-122"/>
                <a:cs typeface="Open Sans" pitchFamily="34" charset="-120"/>
              </a:rPr>
              <a:t>Business Communication Course</a:t>
            </a:r>
            <a:endParaRPr lang="en-US" sz="1000" dirty="0"/>
          </a:p>
        </p:txBody>
      </p:sp>
      <p:pic>
        <p:nvPicPr>
          <p:cNvPr id="9" name="Image 4" descr="preencoded.png"/>
          <p:cNvPicPr>
            <a:picLocks noChangeAspect="1"/>
          </p:cNvPicPr>
          <p:nvPr/>
        </p:nvPicPr>
        <p:blipFill>
          <a:blip r:embed="rId7"/>
          <a:srcRect t="-375" b="-375"/>
          <a:stretch/>
        </p:blipFill>
        <p:spPr>
          <a:xfrm>
            <a:off x="914400" y="1249985"/>
            <a:ext cx="609905" cy="38405"/>
          </a:xfrm>
          <a:prstGeom prst="rect">
            <a:avLst/>
          </a:prstGeom>
        </p:spPr>
      </p:pic>
      <p:sp>
        <p:nvSpPr>
          <p:cNvPr id="10" name="Text 3"/>
          <p:cNvSpPr txBox="1"/>
          <p:nvPr/>
        </p:nvSpPr>
        <p:spPr>
          <a:xfrm>
            <a:off x="914400" y="1821485"/>
            <a:ext cx="5915254" cy="2143354"/>
          </a:xfrm>
          <a:prstGeom prst="rect">
            <a:avLst/>
          </a:prstGeom>
          <a:noFill/>
          <a:ln/>
        </p:spPr>
        <p:txBody>
          <a:bodyPr wrap="square" lIns="0" tIns="0" rIns="0" bIns="0" rtlCol="0" anchor="t"/>
          <a:lstStyle/>
          <a:p>
            <a:pPr marL="0" indent="0" algn="l">
              <a:buNone/>
            </a:pPr>
            <a:r>
              <a:rPr lang="en-US" sz="4500" b="1" dirty="0">
                <a:solidFill>
                  <a:srgbClr val="111827"/>
                </a:solidFill>
                <a:latin typeface="Merriweather" pitchFamily="34" charset="0"/>
                <a:ea typeface="Merriweather" pitchFamily="34" charset="-122"/>
                <a:cs typeface="Merriweather" pitchFamily="34" charset="-120"/>
              </a:rPr>
              <a:t> Module 3:</a:t>
            </a:r>
            <a:endParaRPr lang="en-US" sz="4500" dirty="0"/>
          </a:p>
          <a:p>
            <a:pPr marL="0" indent="0" algn="l">
              <a:buNone/>
            </a:pPr>
            <a:r>
              <a:rPr lang="en-US" sz="4500" b="1" dirty="0">
                <a:solidFill>
                  <a:srgbClr val="1F2937"/>
                </a:solidFill>
                <a:latin typeface="Merriweather" pitchFamily="34" charset="0"/>
                <a:ea typeface="Merriweather" pitchFamily="34" charset="-122"/>
                <a:cs typeface="Merriweather" pitchFamily="34" charset="-120"/>
              </a:rPr>
              <a:t>Visual Messages +</a:t>
            </a:r>
            <a:endParaRPr lang="en-US" sz="4500" dirty="0"/>
          </a:p>
          <a:p>
            <a:pPr marL="0" indent="0" algn="l">
              <a:buNone/>
            </a:pPr>
            <a:r>
              <a:rPr lang="en-US" sz="4500" b="1" dirty="0">
                <a:solidFill>
                  <a:srgbClr val="002F6C"/>
                </a:solidFill>
                <a:latin typeface="Merriweather" pitchFamily="34" charset="0"/>
                <a:ea typeface="Merriweather" pitchFamily="34" charset="-122"/>
                <a:cs typeface="Merriweather" pitchFamily="34" charset="-120"/>
              </a:rPr>
              <a:t>Clear Writing</a:t>
            </a:r>
            <a:endParaRPr lang="en-US" sz="4500" dirty="0"/>
          </a:p>
        </p:txBody>
      </p:sp>
      <p:sp>
        <p:nvSpPr>
          <p:cNvPr id="11" name="Text 4"/>
          <p:cNvSpPr txBox="1"/>
          <p:nvPr/>
        </p:nvSpPr>
        <p:spPr>
          <a:xfrm>
            <a:off x="914400" y="4346143"/>
            <a:ext cx="5858561" cy="314554"/>
          </a:xfrm>
          <a:prstGeom prst="rect">
            <a:avLst/>
          </a:prstGeom>
          <a:noFill/>
          <a:ln/>
        </p:spPr>
        <p:txBody>
          <a:bodyPr wrap="square" lIns="0" tIns="0" rIns="0" bIns="0" rtlCol="0" anchor="ctr"/>
          <a:lstStyle/>
          <a:p>
            <a:pPr marL="0" indent="0" algn="l">
              <a:buNone/>
            </a:pPr>
            <a:r>
              <a:rPr lang="en-US" sz="1500" dirty="0">
                <a:solidFill>
                  <a:srgbClr val="4B5563"/>
                </a:solidFill>
                <a:latin typeface="Open Sans" pitchFamily="34" charset="0"/>
                <a:ea typeface="Open Sans" pitchFamily="34" charset="-122"/>
                <a:cs typeface="Open Sans" pitchFamily="34" charset="-120"/>
              </a:rPr>
              <a:t>Make meaning easy to see and easy to understand.</a:t>
            </a:r>
            <a:endParaRPr lang="en-US" sz="1500" dirty="0"/>
          </a:p>
        </p:txBody>
      </p:sp>
      <p:sp>
        <p:nvSpPr>
          <p:cNvPr id="12" name="Shape 5"/>
          <p:cNvSpPr/>
          <p:nvPr/>
        </p:nvSpPr>
        <p:spPr>
          <a:xfrm>
            <a:off x="914400" y="4807915"/>
            <a:ext cx="38405" cy="533095"/>
          </a:xfrm>
          <a:prstGeom prst="rect">
            <a:avLst/>
          </a:prstGeom>
          <a:solidFill>
            <a:srgbClr val="E5E7EB"/>
          </a:solidFill>
          <a:ln w="12700">
            <a:solidFill>
              <a:srgbClr val="E5E7EB">
                <a:alpha val="0"/>
              </a:srgbClr>
            </a:solidFill>
            <a:prstDash val="solid"/>
          </a:ln>
        </p:spPr>
        <p:txBody>
          <a:bodyPr/>
          <a:lstStyle/>
          <a:p>
            <a:endParaRPr lang="en-US"/>
          </a:p>
        </p:txBody>
      </p:sp>
      <p:sp>
        <p:nvSpPr>
          <p:cNvPr id="13" name="Text 6"/>
          <p:cNvSpPr txBox="1"/>
          <p:nvPr/>
        </p:nvSpPr>
        <p:spPr>
          <a:xfrm>
            <a:off x="1105510" y="4807915"/>
            <a:ext cx="5629046" cy="534010"/>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l">
              <a:buNone/>
            </a:pPr>
            <a:r>
              <a:rPr lang="en-US" sz="1200" dirty="0">
                <a:solidFill>
                  <a:srgbClr val="6B7280"/>
                </a:solidFill>
                <a:latin typeface="Open Sans" pitchFamily="34" charset="0"/>
                <a:ea typeface="Open Sans" pitchFamily="34" charset="-122"/>
                <a:cs typeface="Open Sans" pitchFamily="34" charset="-120"/>
              </a:rPr>
              <a:t>Overview: Visual hierarchy, ethical charts, clear sentences, coherent paragraphs, and hands-on practices.</a:t>
            </a:r>
            <a:endParaRPr lang="en-US" sz="1200" dirty="0"/>
          </a:p>
        </p:txBody>
      </p:sp>
      <p:pic>
        <p:nvPicPr>
          <p:cNvPr id="14" name="Image 5" descr="preencoded.png"/>
          <p:cNvPicPr>
            <a:picLocks noChangeAspect="1"/>
          </p:cNvPicPr>
          <p:nvPr/>
        </p:nvPicPr>
        <p:blipFill>
          <a:blip r:embed="rId8"/>
          <a:srcRect/>
          <a:stretch/>
        </p:blipFill>
        <p:spPr>
          <a:xfrm>
            <a:off x="914400" y="5836615"/>
            <a:ext cx="152705" cy="152705"/>
          </a:xfrm>
          <a:prstGeom prst="rect">
            <a:avLst/>
          </a:prstGeom>
        </p:spPr>
      </p:pic>
      <p:sp>
        <p:nvSpPr>
          <p:cNvPr id="15" name="Text 7"/>
          <p:cNvSpPr txBox="1"/>
          <p:nvPr/>
        </p:nvSpPr>
        <p:spPr>
          <a:xfrm>
            <a:off x="1143000" y="5817413"/>
            <a:ext cx="873252" cy="191110"/>
          </a:xfrm>
          <a:prstGeom prst="rect">
            <a:avLst/>
          </a:prstGeom>
          <a:noFill/>
          <a:ln/>
        </p:spPr>
        <p:txBody>
          <a:bodyPr wrap="square" lIns="0" tIns="0" rIns="0" bIns="0" rtlCol="0" anchor="ctr"/>
          <a:lstStyle/>
          <a:p>
            <a:pPr marL="0" indent="0" algn="l">
              <a:buNone/>
            </a:pPr>
            <a:r>
              <a:rPr lang="en-US" sz="1000" b="1" dirty="0">
                <a:solidFill>
                  <a:srgbClr val="9CA3AF"/>
                </a:solidFill>
                <a:latin typeface="Open Sans" pitchFamily="34" charset="0"/>
                <a:ea typeface="Open Sans" pitchFamily="34" charset="-122"/>
                <a:cs typeface="Open Sans" pitchFamily="34" charset="-120"/>
              </a:rPr>
              <a:t>Visual Data</a:t>
            </a:r>
            <a:endParaRPr lang="en-US" sz="1000" dirty="0"/>
          </a:p>
        </p:txBody>
      </p:sp>
      <p:sp>
        <p:nvSpPr>
          <p:cNvPr id="16" name="Text 8"/>
          <p:cNvSpPr txBox="1"/>
          <p:nvPr/>
        </p:nvSpPr>
        <p:spPr>
          <a:xfrm>
            <a:off x="2019910" y="5798210"/>
            <a:ext cx="162763" cy="228600"/>
          </a:xfrm>
          <a:prstGeom prst="rect">
            <a:avLst/>
          </a:prstGeom>
          <a:noFill/>
          <a:ln/>
        </p:spPr>
        <p:txBody>
          <a:bodyPr wrap="square" lIns="0" tIns="0" rIns="0" bIns="0" rtlCol="0" anchor="ctr"/>
          <a:lstStyle/>
          <a:p>
            <a:pPr marL="0" indent="0" algn="l">
              <a:buNone/>
            </a:pPr>
            <a:r>
              <a:rPr lang="en-US" sz="1200" dirty="0">
                <a:solidFill>
                  <a:srgbClr val="D1D5DB"/>
                </a:solidFill>
                <a:latin typeface="Open Sans" pitchFamily="34" charset="0"/>
                <a:ea typeface="Open Sans" pitchFamily="34" charset="-122"/>
                <a:cs typeface="Open Sans" pitchFamily="34" charset="-120"/>
              </a:rPr>
              <a:t>|</a:t>
            </a:r>
            <a:endParaRPr lang="en-US" sz="1200" dirty="0"/>
          </a:p>
        </p:txBody>
      </p:sp>
      <p:pic>
        <p:nvPicPr>
          <p:cNvPr id="17" name="Image 6" descr="preencoded.png"/>
          <p:cNvPicPr>
            <a:picLocks noChangeAspect="1"/>
          </p:cNvPicPr>
          <p:nvPr/>
        </p:nvPicPr>
        <p:blipFill>
          <a:blip r:embed="rId9"/>
          <a:srcRect/>
          <a:stretch/>
        </p:blipFill>
        <p:spPr>
          <a:xfrm>
            <a:off x="2255825" y="5836615"/>
            <a:ext cx="152705" cy="152705"/>
          </a:xfrm>
          <a:prstGeom prst="rect">
            <a:avLst/>
          </a:prstGeom>
        </p:spPr>
      </p:pic>
      <p:sp>
        <p:nvSpPr>
          <p:cNvPr id="18" name="Text 9"/>
          <p:cNvSpPr txBox="1"/>
          <p:nvPr/>
        </p:nvSpPr>
        <p:spPr>
          <a:xfrm>
            <a:off x="2484425" y="5817413"/>
            <a:ext cx="1100023" cy="191110"/>
          </a:xfrm>
          <a:prstGeom prst="rect">
            <a:avLst/>
          </a:prstGeom>
          <a:noFill/>
          <a:ln/>
        </p:spPr>
        <p:txBody>
          <a:bodyPr wrap="square" lIns="0" tIns="0" rIns="0" bIns="0" rtlCol="0" anchor="ctr"/>
          <a:lstStyle/>
          <a:p>
            <a:pPr marL="0" indent="0" algn="l">
              <a:buNone/>
            </a:pPr>
            <a:r>
              <a:rPr lang="en-US" sz="1000" b="1" dirty="0">
                <a:solidFill>
                  <a:srgbClr val="9CA3AF"/>
                </a:solidFill>
                <a:latin typeface="Open Sans" pitchFamily="34" charset="0"/>
                <a:ea typeface="Open Sans" pitchFamily="34" charset="-122"/>
                <a:cs typeface="Open Sans" pitchFamily="34" charset="-120"/>
              </a:rPr>
              <a:t>Writing Clarity</a:t>
            </a:r>
            <a:endParaRPr lang="en-US" sz="1000" dirty="0"/>
          </a:p>
        </p:txBody>
      </p:sp>
      <p:sp>
        <p:nvSpPr>
          <p:cNvPr id="19" name="Text 10"/>
          <p:cNvSpPr txBox="1"/>
          <p:nvPr/>
        </p:nvSpPr>
        <p:spPr>
          <a:xfrm>
            <a:off x="3558845" y="5798210"/>
            <a:ext cx="162763" cy="228600"/>
          </a:xfrm>
          <a:prstGeom prst="rect">
            <a:avLst/>
          </a:prstGeom>
          <a:noFill/>
          <a:ln/>
        </p:spPr>
        <p:txBody>
          <a:bodyPr wrap="square" lIns="0" tIns="0" rIns="0" bIns="0" rtlCol="0" anchor="ctr"/>
          <a:lstStyle/>
          <a:p>
            <a:pPr marL="0" indent="0" algn="l">
              <a:buNone/>
            </a:pPr>
            <a:r>
              <a:rPr lang="en-US" sz="1200" dirty="0">
                <a:solidFill>
                  <a:srgbClr val="D1D5DB"/>
                </a:solidFill>
                <a:latin typeface="Open Sans" pitchFamily="34" charset="0"/>
                <a:ea typeface="Open Sans" pitchFamily="34" charset="-122"/>
                <a:cs typeface="Open Sans" pitchFamily="34" charset="-120"/>
              </a:rPr>
              <a:t>|</a:t>
            </a:r>
            <a:endParaRPr lang="en-US" sz="1200" dirty="0"/>
          </a:p>
        </p:txBody>
      </p:sp>
      <p:pic>
        <p:nvPicPr>
          <p:cNvPr id="20" name="Image 7" descr="preencoded.png"/>
          <p:cNvPicPr>
            <a:picLocks noChangeAspect="1"/>
          </p:cNvPicPr>
          <p:nvPr/>
        </p:nvPicPr>
        <p:blipFill>
          <a:blip r:embed="rId10"/>
          <a:srcRect l="-33" r="-33"/>
          <a:stretch/>
        </p:blipFill>
        <p:spPr>
          <a:xfrm>
            <a:off x="3794760" y="5836615"/>
            <a:ext cx="171907" cy="152705"/>
          </a:xfrm>
          <a:prstGeom prst="rect">
            <a:avLst/>
          </a:prstGeom>
        </p:spPr>
      </p:pic>
      <p:sp>
        <p:nvSpPr>
          <p:cNvPr id="21" name="Text 11"/>
          <p:cNvSpPr txBox="1"/>
          <p:nvPr/>
        </p:nvSpPr>
        <p:spPr>
          <a:xfrm>
            <a:off x="4042562" y="5817413"/>
            <a:ext cx="726034" cy="191110"/>
          </a:xfrm>
          <a:prstGeom prst="rect">
            <a:avLst/>
          </a:prstGeom>
          <a:noFill/>
          <a:ln/>
        </p:spPr>
        <p:txBody>
          <a:bodyPr wrap="square" lIns="0" tIns="0" rIns="0" bIns="0" rtlCol="0" anchor="ctr"/>
          <a:lstStyle/>
          <a:p>
            <a:pPr marL="0" indent="0" algn="l">
              <a:buNone/>
            </a:pPr>
            <a:r>
              <a:rPr lang="en-US" sz="1000" b="1" dirty="0">
                <a:solidFill>
                  <a:srgbClr val="9CA3AF"/>
                </a:solidFill>
                <a:latin typeface="Open Sans" pitchFamily="34" charset="0"/>
                <a:ea typeface="Open Sans" pitchFamily="34" charset="-122"/>
                <a:cs typeface="Open Sans" pitchFamily="34" charset="-120"/>
              </a:rPr>
              <a:t>Structure</a:t>
            </a:r>
            <a:endParaRPr lang="en-US" sz="1000" dirty="0"/>
          </a:p>
        </p:txBody>
      </p:sp>
      <p:pic>
        <p:nvPicPr>
          <p:cNvPr id="22" name="Image 8" descr="preencoded.png"/>
          <p:cNvPicPr>
            <a:picLocks noChangeAspect="1"/>
          </p:cNvPicPr>
          <p:nvPr/>
        </p:nvPicPr>
        <p:blipFill>
          <a:blip r:embed="rId11"/>
          <a:srcRect t="-2" b="-2"/>
          <a:stretch/>
        </p:blipFill>
        <p:spPr>
          <a:xfrm>
            <a:off x="7975397" y="2070202"/>
            <a:ext cx="3353105" cy="2871216"/>
          </a:xfrm>
          <a:prstGeom prst="rect">
            <a:avLst/>
          </a:prstGeom>
        </p:spPr>
      </p:pic>
      <p:sp>
        <p:nvSpPr>
          <p:cNvPr id="23" name="Shape 12"/>
          <p:cNvSpPr/>
          <p:nvPr/>
        </p:nvSpPr>
        <p:spPr>
          <a:xfrm>
            <a:off x="8321040" y="2415845"/>
            <a:ext cx="133502" cy="133502"/>
          </a:xfrm>
          <a:prstGeom prst="ellipse">
            <a:avLst/>
          </a:prstGeom>
          <a:solidFill>
            <a:srgbClr val="F87171"/>
          </a:solidFill>
          <a:ln w="12700">
            <a:solidFill>
              <a:srgbClr val="FFFFFF">
                <a:alpha val="0"/>
              </a:srgbClr>
            </a:solidFill>
            <a:prstDash val="solid"/>
          </a:ln>
        </p:spPr>
        <p:txBody>
          <a:bodyPr/>
          <a:lstStyle/>
          <a:p>
            <a:endParaRPr lang="en-US"/>
          </a:p>
        </p:txBody>
      </p:sp>
      <p:sp>
        <p:nvSpPr>
          <p:cNvPr id="24" name="Shape 13"/>
          <p:cNvSpPr/>
          <p:nvPr/>
        </p:nvSpPr>
        <p:spPr>
          <a:xfrm>
            <a:off x="8530438" y="2415845"/>
            <a:ext cx="133502" cy="133502"/>
          </a:xfrm>
          <a:prstGeom prst="ellipse">
            <a:avLst/>
          </a:prstGeom>
          <a:solidFill>
            <a:srgbClr val="FBBF24"/>
          </a:solidFill>
          <a:ln w="12700">
            <a:solidFill>
              <a:srgbClr val="FFFFFF">
                <a:alpha val="0"/>
              </a:srgbClr>
            </a:solidFill>
            <a:prstDash val="solid"/>
          </a:ln>
        </p:spPr>
        <p:txBody>
          <a:bodyPr/>
          <a:lstStyle/>
          <a:p>
            <a:endParaRPr lang="en-US"/>
          </a:p>
        </p:txBody>
      </p:sp>
      <p:sp>
        <p:nvSpPr>
          <p:cNvPr id="25" name="Shape 14"/>
          <p:cNvSpPr/>
          <p:nvPr/>
        </p:nvSpPr>
        <p:spPr>
          <a:xfrm>
            <a:off x="8739835" y="2415845"/>
            <a:ext cx="133502" cy="133502"/>
          </a:xfrm>
          <a:prstGeom prst="ellipse">
            <a:avLst/>
          </a:prstGeom>
          <a:solidFill>
            <a:srgbClr val="34D399"/>
          </a:solidFill>
          <a:ln w="12700">
            <a:solidFill>
              <a:srgbClr val="FFFFFF">
                <a:alpha val="0"/>
              </a:srgbClr>
            </a:solidFill>
            <a:prstDash val="solid"/>
          </a:ln>
        </p:spPr>
        <p:txBody>
          <a:bodyPr/>
          <a:lstStyle/>
          <a:p>
            <a:endParaRPr lang="en-US"/>
          </a:p>
        </p:txBody>
      </p:sp>
      <p:sp>
        <p:nvSpPr>
          <p:cNvPr id="26" name="Shape 15"/>
          <p:cNvSpPr/>
          <p:nvPr/>
        </p:nvSpPr>
        <p:spPr>
          <a:xfrm>
            <a:off x="8321040" y="2792578"/>
            <a:ext cx="2000707" cy="171907"/>
          </a:xfrm>
          <a:prstGeom prst="roundRect">
            <a:avLst>
              <a:gd name="adj" fmla="val 118203"/>
            </a:avLst>
          </a:prstGeom>
          <a:solidFill>
            <a:srgbClr val="1F2937">
              <a:alpha val="80000"/>
            </a:srgbClr>
          </a:solidFill>
          <a:ln w="12700">
            <a:solidFill>
              <a:srgbClr val="FFFFFF">
                <a:alpha val="0"/>
              </a:srgbClr>
            </a:solidFill>
            <a:prstDash val="solid"/>
          </a:ln>
        </p:spPr>
        <p:txBody>
          <a:bodyPr/>
          <a:lstStyle/>
          <a:p>
            <a:endParaRPr lang="en-US"/>
          </a:p>
        </p:txBody>
      </p:sp>
      <p:pic>
        <p:nvPicPr>
          <p:cNvPr id="27" name="Image 9" descr="preencoded.png"/>
          <p:cNvPicPr>
            <a:picLocks noChangeAspect="1"/>
          </p:cNvPicPr>
          <p:nvPr/>
        </p:nvPicPr>
        <p:blipFill>
          <a:blip r:embed="rId12"/>
          <a:srcRect t="-189" b="-189"/>
          <a:stretch/>
        </p:blipFill>
        <p:spPr>
          <a:xfrm>
            <a:off x="8321040" y="3086100"/>
            <a:ext cx="2660904" cy="126187"/>
          </a:xfrm>
          <a:prstGeom prst="rect">
            <a:avLst/>
          </a:prstGeom>
        </p:spPr>
      </p:pic>
      <p:pic>
        <p:nvPicPr>
          <p:cNvPr id="28" name="Image 10" descr="preencoded.png"/>
          <p:cNvPicPr>
            <a:picLocks noChangeAspect="1"/>
          </p:cNvPicPr>
          <p:nvPr/>
        </p:nvPicPr>
        <p:blipFill>
          <a:blip r:embed="rId13"/>
          <a:srcRect l="-178" r="-178"/>
          <a:stretch/>
        </p:blipFill>
        <p:spPr>
          <a:xfrm>
            <a:off x="8321040" y="3337560"/>
            <a:ext cx="2217420" cy="125273"/>
          </a:xfrm>
          <a:prstGeom prst="rect">
            <a:avLst/>
          </a:prstGeom>
        </p:spPr>
      </p:pic>
      <p:pic>
        <p:nvPicPr>
          <p:cNvPr id="29" name="Image 11" descr="preencoded.png"/>
          <p:cNvPicPr>
            <a:picLocks noChangeAspect="1"/>
          </p:cNvPicPr>
          <p:nvPr/>
        </p:nvPicPr>
        <p:blipFill>
          <a:blip r:embed="rId12"/>
          <a:srcRect t="-189" b="-189"/>
          <a:stretch/>
        </p:blipFill>
        <p:spPr>
          <a:xfrm>
            <a:off x="8321040" y="3589020"/>
            <a:ext cx="2660904" cy="126187"/>
          </a:xfrm>
          <a:prstGeom prst="rect">
            <a:avLst/>
          </a:prstGeom>
        </p:spPr>
      </p:pic>
      <p:sp>
        <p:nvSpPr>
          <p:cNvPr id="30" name="Shape 16"/>
          <p:cNvSpPr/>
          <p:nvPr/>
        </p:nvSpPr>
        <p:spPr>
          <a:xfrm>
            <a:off x="8321040" y="3966667"/>
            <a:ext cx="2667305" cy="629107"/>
          </a:xfrm>
          <a:prstGeom prst="roundRect">
            <a:avLst>
              <a:gd name="adj" fmla="val 8809"/>
            </a:avLst>
          </a:prstGeom>
          <a:solidFill>
            <a:srgbClr val="EFF6FF"/>
          </a:solidFill>
          <a:ln/>
        </p:spPr>
        <p:txBody>
          <a:bodyPr/>
          <a:lstStyle/>
          <a:p>
            <a:endParaRPr lang="en-US"/>
          </a:p>
        </p:txBody>
      </p:sp>
      <p:sp>
        <p:nvSpPr>
          <p:cNvPr id="31" name="Shape 17"/>
          <p:cNvSpPr/>
          <p:nvPr/>
        </p:nvSpPr>
        <p:spPr>
          <a:xfrm>
            <a:off x="8321040" y="3966667"/>
            <a:ext cx="38405" cy="629107"/>
          </a:xfrm>
          <a:prstGeom prst="roundRect">
            <a:avLst>
              <a:gd name="adj" fmla="val 144299"/>
            </a:avLst>
          </a:prstGeom>
          <a:solidFill>
            <a:srgbClr val="2563EB"/>
          </a:solidFill>
          <a:ln w="12700">
            <a:solidFill>
              <a:srgbClr val="2563EB">
                <a:alpha val="0"/>
              </a:srgbClr>
            </a:solidFill>
            <a:prstDash val="solid"/>
          </a:ln>
        </p:spPr>
        <p:txBody>
          <a:bodyPr/>
          <a:lstStyle/>
          <a:p>
            <a:endParaRPr lang="en-US"/>
          </a:p>
        </p:txBody>
      </p:sp>
      <p:pic>
        <p:nvPicPr>
          <p:cNvPr id="32" name="Image 12" descr="preencoded.png"/>
          <p:cNvPicPr>
            <a:picLocks noChangeAspect="1"/>
          </p:cNvPicPr>
          <p:nvPr/>
        </p:nvPicPr>
        <p:blipFill>
          <a:blip r:embed="rId14"/>
          <a:srcRect t="-188" b="-188"/>
          <a:stretch/>
        </p:blipFill>
        <p:spPr>
          <a:xfrm>
            <a:off x="8530438" y="4134002"/>
            <a:ext cx="1522476" cy="126187"/>
          </a:xfrm>
          <a:prstGeom prst="rect">
            <a:avLst/>
          </a:prstGeom>
        </p:spPr>
      </p:pic>
      <p:pic>
        <p:nvPicPr>
          <p:cNvPr id="33" name="Image 13" descr="preencoded.png"/>
          <p:cNvPicPr>
            <a:picLocks noChangeAspect="1"/>
          </p:cNvPicPr>
          <p:nvPr/>
        </p:nvPicPr>
        <p:blipFill>
          <a:blip r:embed="rId15"/>
          <a:srcRect t="-180" b="-180"/>
          <a:stretch/>
        </p:blipFill>
        <p:spPr>
          <a:xfrm>
            <a:off x="8530438" y="4343400"/>
            <a:ext cx="2284171" cy="84125"/>
          </a:xfrm>
          <a:prstGeom prst="rect">
            <a:avLst/>
          </a:prstGeom>
        </p:spPr>
      </p:pic>
      <p:pic>
        <p:nvPicPr>
          <p:cNvPr id="34" name="Image 14" descr="preencoded.png"/>
          <p:cNvPicPr>
            <a:picLocks noChangeAspect="1"/>
          </p:cNvPicPr>
          <p:nvPr/>
        </p:nvPicPr>
        <p:blipFill>
          <a:blip r:embed="rId16"/>
          <a:srcRect l="-10" r="-10"/>
          <a:stretch/>
        </p:blipFill>
        <p:spPr>
          <a:xfrm>
            <a:off x="9808769" y="4155034"/>
            <a:ext cx="2011680" cy="1194206"/>
          </a:xfrm>
          <a:prstGeom prst="rect">
            <a:avLst/>
          </a:prstGeom>
        </p:spPr>
      </p:pic>
      <p:sp>
        <p:nvSpPr>
          <p:cNvPr id="35" name="Shape 18"/>
          <p:cNvSpPr/>
          <p:nvPr/>
        </p:nvSpPr>
        <p:spPr>
          <a:xfrm>
            <a:off x="9987077" y="5162702"/>
            <a:ext cx="1657807" cy="9144"/>
          </a:xfrm>
          <a:prstGeom prst="rect">
            <a:avLst/>
          </a:prstGeom>
          <a:solidFill>
            <a:srgbClr val="E5E7EB"/>
          </a:solidFill>
          <a:ln w="12700">
            <a:solidFill>
              <a:srgbClr val="E5E7EB">
                <a:alpha val="0"/>
              </a:srgbClr>
            </a:solidFill>
            <a:prstDash val="solid"/>
          </a:ln>
        </p:spPr>
        <p:txBody>
          <a:bodyPr/>
          <a:lstStyle/>
          <a:p>
            <a:endParaRPr lang="en-US"/>
          </a:p>
        </p:txBody>
      </p:sp>
      <p:pic>
        <p:nvPicPr>
          <p:cNvPr id="36" name="Image 15" descr="preencoded.png"/>
          <p:cNvPicPr>
            <a:picLocks noChangeAspect="1"/>
          </p:cNvPicPr>
          <p:nvPr/>
        </p:nvPicPr>
        <p:blipFill>
          <a:blip r:embed="rId17"/>
          <a:srcRect l="-30" r="-30"/>
          <a:stretch/>
        </p:blipFill>
        <p:spPr>
          <a:xfrm>
            <a:off x="9987077" y="4828946"/>
            <a:ext cx="351130" cy="247802"/>
          </a:xfrm>
          <a:prstGeom prst="rect">
            <a:avLst/>
          </a:prstGeom>
        </p:spPr>
      </p:pic>
      <p:pic>
        <p:nvPicPr>
          <p:cNvPr id="37" name="Image 16" descr="preencoded.png"/>
          <p:cNvPicPr>
            <a:picLocks noChangeAspect="1"/>
          </p:cNvPicPr>
          <p:nvPr/>
        </p:nvPicPr>
        <p:blipFill>
          <a:blip r:embed="rId18"/>
          <a:srcRect t="-9" b="-9"/>
          <a:stretch/>
        </p:blipFill>
        <p:spPr>
          <a:xfrm>
            <a:off x="10422331" y="4704588"/>
            <a:ext cx="351130" cy="372161"/>
          </a:xfrm>
          <a:prstGeom prst="rect">
            <a:avLst/>
          </a:prstGeom>
        </p:spPr>
      </p:pic>
      <p:pic>
        <p:nvPicPr>
          <p:cNvPr id="38" name="Image 17" descr="preencoded.png"/>
          <p:cNvPicPr>
            <a:picLocks noChangeAspect="1"/>
          </p:cNvPicPr>
          <p:nvPr/>
        </p:nvPicPr>
        <p:blipFill>
          <a:blip r:embed="rId19"/>
          <a:srcRect l="-32" r="-32"/>
          <a:stretch/>
        </p:blipFill>
        <p:spPr>
          <a:xfrm>
            <a:off x="10856671" y="4518965"/>
            <a:ext cx="351130" cy="557784"/>
          </a:xfrm>
          <a:prstGeom prst="rect">
            <a:avLst/>
          </a:prstGeom>
        </p:spPr>
      </p:pic>
      <p:pic>
        <p:nvPicPr>
          <p:cNvPr id="39" name="Image 18" descr="preencoded.png"/>
          <p:cNvPicPr>
            <a:picLocks noChangeAspect="1"/>
          </p:cNvPicPr>
          <p:nvPr/>
        </p:nvPicPr>
        <p:blipFill>
          <a:blip r:embed="rId20"/>
          <a:srcRect t="-9" b="-9"/>
          <a:stretch/>
        </p:blipFill>
        <p:spPr>
          <a:xfrm>
            <a:off x="11291926" y="4333342"/>
            <a:ext cx="351130" cy="7443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5F5"/>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t="-1" b="-1"/>
          <a:stretch/>
        </p:blipFill>
        <p:spPr>
          <a:xfrm>
            <a:off x="0" y="0"/>
            <a:ext cx="12191695" cy="6858000"/>
          </a:xfrm>
          <a:prstGeom prst="rect">
            <a:avLst/>
          </a:prstGeom>
        </p:spPr>
      </p:pic>
      <p:pic>
        <p:nvPicPr>
          <p:cNvPr id="4" name="Image 1" descr="preencoded.png"/>
          <p:cNvPicPr>
            <a:picLocks noChangeAspect="1"/>
          </p:cNvPicPr>
          <p:nvPr/>
        </p:nvPicPr>
        <p:blipFill>
          <a:blip r:embed="rId4"/>
          <a:srcRect l="-1" r="-1"/>
          <a:stretch/>
        </p:blipFill>
        <p:spPr>
          <a:xfrm>
            <a:off x="609905" y="1609344"/>
            <a:ext cx="7116775" cy="4943246"/>
          </a:xfrm>
          <a:prstGeom prst="rect">
            <a:avLst/>
          </a:prstGeom>
        </p:spPr>
      </p:pic>
      <p:pic>
        <p:nvPicPr>
          <p:cNvPr id="5" name="Image 2" descr="preencoded.png"/>
          <p:cNvPicPr>
            <a:picLocks noChangeAspect="1"/>
          </p:cNvPicPr>
          <p:nvPr/>
        </p:nvPicPr>
        <p:blipFill>
          <a:blip r:embed="rId5"/>
          <a:stretch>
            <a:fillRect/>
          </a:stretch>
        </p:blipFill>
        <p:spPr>
          <a:xfrm>
            <a:off x="6861658" y="1800454"/>
            <a:ext cx="705002" cy="200254"/>
          </a:xfrm>
          <a:prstGeom prst="rect">
            <a:avLst/>
          </a:prstGeom>
        </p:spPr>
      </p:pic>
      <p:sp>
        <p:nvSpPr>
          <p:cNvPr id="6" name="Text 1"/>
          <p:cNvSpPr/>
          <p:nvPr/>
        </p:nvSpPr>
        <p:spPr>
          <a:xfrm>
            <a:off x="6861658" y="1800454"/>
            <a:ext cx="705002" cy="2002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dirty="0">
                <a:solidFill>
                  <a:srgbClr val="1E40AF"/>
                </a:solidFill>
                <a:latin typeface="Open Sans" pitchFamily="34" charset="0"/>
                <a:ea typeface="Open Sans" pitchFamily="34" charset="-122"/>
                <a:cs typeface="Open Sans" pitchFamily="34" charset="-120"/>
              </a:rPr>
              <a:t>Live Data</a:t>
            </a:r>
            <a:endParaRPr lang="en-US" sz="900" dirty="0"/>
          </a:p>
        </p:txBody>
      </p:sp>
      <p:sp>
        <p:nvSpPr>
          <p:cNvPr id="7" name="Shape 2"/>
          <p:cNvSpPr/>
          <p:nvPr/>
        </p:nvSpPr>
        <p:spPr>
          <a:xfrm>
            <a:off x="847649" y="2190902"/>
            <a:ext cx="6648602" cy="9144"/>
          </a:xfrm>
          <a:prstGeom prst="rect">
            <a:avLst/>
          </a:prstGeom>
          <a:solidFill>
            <a:srgbClr val="F3F4F6"/>
          </a:solidFill>
          <a:ln w="12700">
            <a:solidFill>
              <a:srgbClr val="F3F4F6">
                <a:alpha val="0"/>
              </a:srgbClr>
            </a:solidFill>
            <a:prstDash val="solid"/>
          </a:ln>
        </p:spPr>
        <p:txBody>
          <a:bodyPr/>
          <a:lstStyle/>
          <a:p>
            <a:endParaRPr lang="en-US"/>
          </a:p>
        </p:txBody>
      </p:sp>
      <p:sp>
        <p:nvSpPr>
          <p:cNvPr id="8" name="Text 3"/>
          <p:cNvSpPr txBox="1"/>
          <p:nvPr/>
        </p:nvSpPr>
        <p:spPr>
          <a:xfrm>
            <a:off x="847649" y="1848002"/>
            <a:ext cx="6762902" cy="267919"/>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300" b="1" dirty="0">
                <a:solidFill>
                  <a:srgbClr val="1F2937"/>
                </a:solidFill>
                <a:latin typeface="Open Sans" pitchFamily="34" charset="0"/>
                <a:ea typeface="Open Sans" pitchFamily="34" charset="-122"/>
                <a:cs typeface="Open Sans" pitchFamily="34" charset="-120"/>
              </a:rPr>
              <a:t>User Acquisition Trend (Jan-Jun)</a:t>
            </a:r>
            <a:endParaRPr lang="en-US" sz="1300" dirty="0"/>
          </a:p>
        </p:txBody>
      </p:sp>
      <p:pic>
        <p:nvPicPr>
          <p:cNvPr id="9" name="Image 3" descr="preencoded.png"/>
          <p:cNvPicPr>
            <a:picLocks noChangeAspect="1"/>
          </p:cNvPicPr>
          <p:nvPr/>
        </p:nvPicPr>
        <p:blipFill>
          <a:blip r:embed="rId6"/>
          <a:srcRect l="-69" r="-69"/>
          <a:stretch/>
        </p:blipFill>
        <p:spPr>
          <a:xfrm>
            <a:off x="847649" y="2352751"/>
            <a:ext cx="6648602" cy="3810305"/>
          </a:xfrm>
          <a:prstGeom prst="rect">
            <a:avLst/>
          </a:prstGeom>
        </p:spPr>
      </p:pic>
      <p:sp>
        <p:nvSpPr>
          <p:cNvPr id="10" name="Shape 4"/>
          <p:cNvSpPr/>
          <p:nvPr/>
        </p:nvSpPr>
        <p:spPr>
          <a:xfrm>
            <a:off x="8031175" y="2207362"/>
            <a:ext cx="3552444" cy="1419149"/>
          </a:xfrm>
          <a:prstGeom prst="roundRect">
            <a:avLst>
              <a:gd name="adj" fmla="val 3459"/>
            </a:avLst>
          </a:prstGeom>
          <a:solidFill>
            <a:srgbClr val="EFF6FF"/>
          </a:solidFill>
          <a:ln/>
        </p:spPr>
        <p:txBody>
          <a:bodyPr/>
          <a:lstStyle/>
          <a:p>
            <a:endParaRPr lang="en-US"/>
          </a:p>
        </p:txBody>
      </p:sp>
      <p:sp>
        <p:nvSpPr>
          <p:cNvPr id="11" name="Shape 5"/>
          <p:cNvSpPr/>
          <p:nvPr/>
        </p:nvSpPr>
        <p:spPr>
          <a:xfrm>
            <a:off x="8031175" y="2207362"/>
            <a:ext cx="38405" cy="1419149"/>
          </a:xfrm>
          <a:prstGeom prst="roundRect">
            <a:avLst>
              <a:gd name="adj" fmla="val 127836"/>
            </a:avLst>
          </a:prstGeom>
          <a:solidFill>
            <a:srgbClr val="E5E7EB"/>
          </a:solidFill>
          <a:ln w="12700">
            <a:solidFill>
              <a:srgbClr val="E5E7EB">
                <a:alpha val="0"/>
              </a:srgbClr>
            </a:solidFill>
            <a:prstDash val="solid"/>
          </a:ln>
        </p:spPr>
        <p:txBody>
          <a:bodyPr/>
          <a:lstStyle/>
          <a:p>
            <a:endParaRPr lang="en-US"/>
          </a:p>
        </p:txBody>
      </p:sp>
      <p:sp>
        <p:nvSpPr>
          <p:cNvPr id="12" name="Text 6"/>
          <p:cNvSpPr txBox="1"/>
          <p:nvPr/>
        </p:nvSpPr>
        <p:spPr>
          <a:xfrm>
            <a:off x="8545982" y="2435962"/>
            <a:ext cx="2924251" cy="228600"/>
          </a:xfrm>
          <a:prstGeom prst="rect">
            <a:avLst/>
          </a:prstGeom>
          <a:noFill/>
          <a:ln/>
        </p:spPr>
        <p:txBody>
          <a:bodyPr wrap="square" lIns="0" tIns="0" rIns="0" bIns="0" rtlCol="0" anchor="ctr"/>
          <a:lstStyle/>
          <a:p>
            <a:pPr marL="0" indent="0" algn="l">
              <a:buNone/>
            </a:pPr>
            <a:r>
              <a:rPr lang="en-US" sz="1200" b="1" dirty="0">
                <a:solidFill>
                  <a:srgbClr val="000000"/>
                </a:solidFill>
                <a:latin typeface="Open Sans" pitchFamily="34" charset="0"/>
                <a:ea typeface="Open Sans" pitchFamily="34" charset="-122"/>
                <a:cs typeface="Open Sans" pitchFamily="34" charset="-120"/>
              </a:rPr>
              <a:t>Overall Trend </a:t>
            </a:r>
            <a:endParaRPr lang="en-US" sz="1200" dirty="0"/>
          </a:p>
        </p:txBody>
      </p:sp>
      <p:pic>
        <p:nvPicPr>
          <p:cNvPr id="13" name="Image 4" descr="preencoded.png"/>
          <p:cNvPicPr>
            <a:picLocks noChangeAspect="1"/>
          </p:cNvPicPr>
          <p:nvPr/>
        </p:nvPicPr>
        <p:blipFill>
          <a:blip r:embed="rId7"/>
          <a:srcRect l="-33" r="-33"/>
          <a:stretch/>
        </p:blipFill>
        <p:spPr>
          <a:xfrm>
            <a:off x="8298180" y="2474366"/>
            <a:ext cx="171907" cy="152705"/>
          </a:xfrm>
          <a:prstGeom prst="rect">
            <a:avLst/>
          </a:prstGeom>
        </p:spPr>
      </p:pic>
      <p:sp>
        <p:nvSpPr>
          <p:cNvPr id="14" name="Text 7"/>
          <p:cNvSpPr txBox="1"/>
          <p:nvPr/>
        </p:nvSpPr>
        <p:spPr>
          <a:xfrm>
            <a:off x="8298180" y="2740457"/>
            <a:ext cx="3134563" cy="657454"/>
          </a:xfrm>
          <a:prstGeom prst="rect">
            <a:avLst/>
          </a:prstGeom>
          <a:noFill/>
          <a:ln/>
        </p:spPr>
        <p:txBody>
          <a:bodyPr wrap="square" lIns="0" tIns="0" rIns="0" bIns="0" rtlCol="0" anchor="t"/>
          <a:lstStyle/>
          <a:p>
            <a:pPr marL="0" indent="0" algn="l">
              <a:buNone/>
            </a:pPr>
            <a:r>
              <a:rPr lang="en-US" sz="1000" dirty="0">
                <a:solidFill>
                  <a:srgbClr val="374151"/>
                </a:solidFill>
                <a:latin typeface="Open Sans" pitchFamily="34" charset="0"/>
                <a:ea typeface="Open Sans" pitchFamily="34" charset="-122"/>
                <a:cs typeface="Open Sans" pitchFamily="34" charset="-120"/>
              </a:rPr>
              <a:t>Signups have doubled over the 6-month period, showing strong consistent growth despite minor fluctuations.</a:t>
            </a:r>
            <a:endParaRPr lang="en-US" sz="1000" dirty="0"/>
          </a:p>
        </p:txBody>
      </p:sp>
      <p:sp>
        <p:nvSpPr>
          <p:cNvPr id="15" name="Shape 8"/>
          <p:cNvSpPr/>
          <p:nvPr/>
        </p:nvSpPr>
        <p:spPr>
          <a:xfrm>
            <a:off x="8031175" y="3847795"/>
            <a:ext cx="3552444" cy="1419149"/>
          </a:xfrm>
          <a:prstGeom prst="roundRect">
            <a:avLst>
              <a:gd name="adj" fmla="val 3459"/>
            </a:avLst>
          </a:prstGeom>
          <a:solidFill>
            <a:srgbClr val="FEF2F2"/>
          </a:solidFill>
          <a:ln/>
        </p:spPr>
        <p:txBody>
          <a:bodyPr/>
          <a:lstStyle/>
          <a:p>
            <a:endParaRPr lang="en-US"/>
          </a:p>
        </p:txBody>
      </p:sp>
      <p:sp>
        <p:nvSpPr>
          <p:cNvPr id="16" name="Shape 9"/>
          <p:cNvSpPr/>
          <p:nvPr/>
        </p:nvSpPr>
        <p:spPr>
          <a:xfrm>
            <a:off x="8031175" y="3847795"/>
            <a:ext cx="38405" cy="1419149"/>
          </a:xfrm>
          <a:prstGeom prst="roundRect">
            <a:avLst>
              <a:gd name="adj" fmla="val 127836"/>
            </a:avLst>
          </a:prstGeom>
          <a:solidFill>
            <a:srgbClr val="E5E7EB"/>
          </a:solidFill>
          <a:ln w="12700">
            <a:solidFill>
              <a:srgbClr val="E5E7EB">
                <a:alpha val="0"/>
              </a:srgbClr>
            </a:solidFill>
            <a:prstDash val="solid"/>
          </a:ln>
        </p:spPr>
        <p:txBody>
          <a:bodyPr/>
          <a:lstStyle/>
          <a:p>
            <a:endParaRPr lang="en-US"/>
          </a:p>
        </p:txBody>
      </p:sp>
      <p:sp>
        <p:nvSpPr>
          <p:cNvPr id="17" name="Text 10"/>
          <p:cNvSpPr txBox="1"/>
          <p:nvPr/>
        </p:nvSpPr>
        <p:spPr>
          <a:xfrm>
            <a:off x="8526780" y="4076395"/>
            <a:ext cx="2943454" cy="228600"/>
          </a:xfrm>
          <a:prstGeom prst="rect">
            <a:avLst/>
          </a:prstGeom>
          <a:noFill/>
          <a:ln/>
        </p:spPr>
        <p:txBody>
          <a:bodyPr wrap="square" lIns="0" tIns="0" rIns="0" bIns="0" rtlCol="0" anchor="ctr"/>
          <a:lstStyle/>
          <a:p>
            <a:pPr marL="0" indent="0" algn="l">
              <a:buNone/>
            </a:pPr>
            <a:r>
              <a:rPr lang="en-US" sz="1200" b="1" dirty="0">
                <a:solidFill>
                  <a:srgbClr val="000000"/>
                </a:solidFill>
                <a:latin typeface="Open Sans" pitchFamily="34" charset="0"/>
                <a:ea typeface="Open Sans" pitchFamily="34" charset="-122"/>
                <a:cs typeface="Open Sans" pitchFamily="34" charset="-120"/>
              </a:rPr>
              <a:t>Critical Dip </a:t>
            </a:r>
            <a:endParaRPr lang="en-US" sz="1200" dirty="0"/>
          </a:p>
        </p:txBody>
      </p:sp>
      <p:pic>
        <p:nvPicPr>
          <p:cNvPr id="18" name="Image 5" descr="preencoded.png"/>
          <p:cNvPicPr>
            <a:picLocks noChangeAspect="1"/>
          </p:cNvPicPr>
          <p:nvPr/>
        </p:nvPicPr>
        <p:blipFill>
          <a:blip r:embed="rId8"/>
          <a:srcRect/>
          <a:stretch/>
        </p:blipFill>
        <p:spPr>
          <a:xfrm>
            <a:off x="8298180" y="4114800"/>
            <a:ext cx="152705" cy="152705"/>
          </a:xfrm>
          <a:prstGeom prst="rect">
            <a:avLst/>
          </a:prstGeom>
        </p:spPr>
      </p:pic>
      <p:sp>
        <p:nvSpPr>
          <p:cNvPr id="19" name="Text 11"/>
          <p:cNvSpPr txBox="1"/>
          <p:nvPr/>
        </p:nvSpPr>
        <p:spPr>
          <a:xfrm>
            <a:off x="8298180" y="4381805"/>
            <a:ext cx="3134563" cy="657454"/>
          </a:xfrm>
          <a:prstGeom prst="rect">
            <a:avLst/>
          </a:prstGeom>
          <a:noFill/>
          <a:ln/>
        </p:spPr>
        <p:txBody>
          <a:bodyPr wrap="square" lIns="0" tIns="0" rIns="0" bIns="0" rtlCol="0" anchor="t"/>
          <a:lstStyle/>
          <a:p>
            <a:pPr marL="0" indent="0" algn="l">
              <a:buNone/>
            </a:pPr>
            <a:r>
              <a:rPr lang="en-US" sz="1000" dirty="0">
                <a:solidFill>
                  <a:srgbClr val="374151"/>
                </a:solidFill>
                <a:latin typeface="Open Sans" pitchFamily="34" charset="0"/>
                <a:ea typeface="Open Sans" pitchFamily="34" charset="-122"/>
                <a:cs typeface="Open Sans" pitchFamily="34" charset="-120"/>
              </a:rPr>
              <a:t>The April dip (-13%) correlates with the server downtime incident, but recovery was immediate in May.</a:t>
            </a:r>
            <a:endParaRPr lang="en-US" sz="1000" dirty="0"/>
          </a:p>
        </p:txBody>
      </p:sp>
      <p:sp>
        <p:nvSpPr>
          <p:cNvPr id="20" name="Shape 12"/>
          <p:cNvSpPr/>
          <p:nvPr/>
        </p:nvSpPr>
        <p:spPr>
          <a:xfrm>
            <a:off x="8031175" y="5489143"/>
            <a:ext cx="3552444" cy="9144"/>
          </a:xfrm>
          <a:prstGeom prst="rect">
            <a:avLst/>
          </a:prstGeom>
          <a:solidFill>
            <a:srgbClr val="E5E7EB"/>
          </a:solidFill>
          <a:ln w="12700">
            <a:solidFill>
              <a:srgbClr val="E5E7EB">
                <a:alpha val="0"/>
              </a:srgbClr>
            </a:solidFill>
            <a:prstDash val="solid"/>
          </a:ln>
        </p:spPr>
        <p:txBody>
          <a:bodyPr/>
          <a:lstStyle/>
          <a:p>
            <a:endParaRPr lang="en-US"/>
          </a:p>
        </p:txBody>
      </p:sp>
      <p:sp>
        <p:nvSpPr>
          <p:cNvPr id="21" name="Text 13"/>
          <p:cNvSpPr txBox="1"/>
          <p:nvPr/>
        </p:nvSpPr>
        <p:spPr>
          <a:xfrm>
            <a:off x="8031175" y="5650992"/>
            <a:ext cx="3629254" cy="305410"/>
          </a:xfrm>
          <a:prstGeom prst="rect">
            <a:avLst/>
          </a:prstGeom>
          <a:noFill/>
          <a:ln/>
        </p:spPr>
        <p:txBody>
          <a:bodyPr wrap="square" lIns="0" tIns="0" rIns="0" bIns="0" rtlCol="0" anchor="t"/>
          <a:lstStyle/>
          <a:p>
            <a:pPr marL="0" indent="0" algn="l">
              <a:buNone/>
            </a:pPr>
            <a:r>
              <a:rPr lang="en-US" sz="900" b="1" dirty="0">
                <a:solidFill>
                  <a:srgbClr val="6B7280"/>
                </a:solidFill>
                <a:latin typeface="Open Sans" pitchFamily="34" charset="0"/>
                <a:ea typeface="Open Sans" pitchFamily="34" charset="-122"/>
                <a:cs typeface="Open Sans" pitchFamily="34" charset="-120"/>
              </a:rPr>
              <a:t>Visual Tip:</a:t>
            </a:r>
            <a:r>
              <a:rPr lang="en-US" sz="900" dirty="0">
                <a:solidFill>
                  <a:srgbClr val="6B7280"/>
                </a:solidFill>
                <a:latin typeface="Open Sans" pitchFamily="34" charset="0"/>
                <a:ea typeface="Open Sans" pitchFamily="34" charset="-122"/>
                <a:cs typeface="Open Sans" pitchFamily="34" charset="-120"/>
              </a:rPr>
              <a:t> Notice how the Y-axis starts at 0 to maintain truthful scaling (ethical design). </a:t>
            </a:r>
            <a:endParaRPr lang="en-US" sz="900" dirty="0"/>
          </a:p>
        </p:txBody>
      </p:sp>
      <p:sp>
        <p:nvSpPr>
          <p:cNvPr id="22" name="Shape 14"/>
          <p:cNvSpPr/>
          <p:nvPr/>
        </p:nvSpPr>
        <p:spPr>
          <a:xfrm>
            <a:off x="609905" y="6429146"/>
            <a:ext cx="10972800" cy="9144"/>
          </a:xfrm>
          <a:prstGeom prst="rect">
            <a:avLst/>
          </a:prstGeom>
          <a:solidFill>
            <a:srgbClr val="E5E7EB"/>
          </a:solidFill>
          <a:ln w="12700">
            <a:solidFill>
              <a:srgbClr val="E5E7EB">
                <a:alpha val="0"/>
              </a:srgbClr>
            </a:solidFill>
            <a:prstDash val="solid"/>
          </a:ln>
        </p:spPr>
        <p:txBody>
          <a:bodyPr/>
          <a:lstStyle/>
          <a:p>
            <a:endParaRPr lang="en-US"/>
          </a:p>
        </p:txBody>
      </p:sp>
      <p:sp>
        <p:nvSpPr>
          <p:cNvPr id="23" name="Text 15"/>
          <p:cNvSpPr txBox="1"/>
          <p:nvPr/>
        </p:nvSpPr>
        <p:spPr>
          <a:xfrm>
            <a:off x="609905" y="655350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24" name="Image 6" descr="preencoded.png"/>
          <p:cNvPicPr>
            <a:picLocks noChangeAspect="1"/>
          </p:cNvPicPr>
          <p:nvPr/>
        </p:nvPicPr>
        <p:blipFill>
          <a:blip r:embed="rId9"/>
          <a:srcRect/>
          <a:stretch/>
        </p:blipFill>
        <p:spPr>
          <a:xfrm>
            <a:off x="10287000" y="6572707"/>
            <a:ext cx="114300" cy="114300"/>
          </a:xfrm>
          <a:prstGeom prst="rect">
            <a:avLst/>
          </a:prstGeom>
        </p:spPr>
      </p:pic>
      <p:sp>
        <p:nvSpPr>
          <p:cNvPr id="25" name="Text 16"/>
          <p:cNvSpPr txBox="1"/>
          <p:nvPr/>
        </p:nvSpPr>
        <p:spPr>
          <a:xfrm>
            <a:off x="10478110" y="6553505"/>
            <a:ext cx="1314907" cy="152705"/>
          </a:xfrm>
          <a:prstGeom prst="rect">
            <a:avLst/>
          </a:prstGeom>
          <a:noFill/>
          <a:ln/>
        </p:spPr>
        <p:txBody>
          <a:bodyPr wrap="square" lIns="0" tIns="0" rIns="0" bIns="0" rtlCol="0" anchor="ctr"/>
          <a:lstStyle/>
          <a:p>
            <a:pPr marL="0" indent="0" algn="l">
              <a:buNone/>
            </a:pPr>
            <a:r>
              <a:rPr lang="en-US" sz="900" dirty="0">
                <a:solidFill>
                  <a:srgbClr val="9CA3AF"/>
                </a:solidFill>
                <a:latin typeface="Open Sans" pitchFamily="34" charset="0"/>
                <a:ea typeface="Open Sans" pitchFamily="34" charset="-122"/>
                <a:cs typeface="Open Sans" pitchFamily="34" charset="-120"/>
              </a:rPr>
              <a:t>Chart.js Visualization</a:t>
            </a:r>
            <a:endParaRPr lang="en-US" sz="900" dirty="0"/>
          </a:p>
        </p:txBody>
      </p:sp>
      <p:sp>
        <p:nvSpPr>
          <p:cNvPr id="26" name="Text 17"/>
          <p:cNvSpPr txBox="1"/>
          <p:nvPr/>
        </p:nvSpPr>
        <p:spPr>
          <a:xfrm>
            <a:off x="609905" y="381305"/>
            <a:ext cx="6057900"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Visualizing Trends</a:t>
            </a:r>
            <a:endParaRPr lang="en-US" sz="900" dirty="0"/>
          </a:p>
        </p:txBody>
      </p:sp>
      <p:pic>
        <p:nvPicPr>
          <p:cNvPr id="27" name="Image 7" descr="preencoded.png"/>
          <p:cNvPicPr>
            <a:picLocks noChangeAspect="1"/>
          </p:cNvPicPr>
          <p:nvPr/>
        </p:nvPicPr>
        <p:blipFill>
          <a:blip r:embed="rId10"/>
          <a:srcRect t="-400" b="-400"/>
          <a:stretch/>
        </p:blipFill>
        <p:spPr>
          <a:xfrm>
            <a:off x="609905" y="609905"/>
            <a:ext cx="457200" cy="38405"/>
          </a:xfrm>
          <a:prstGeom prst="rect">
            <a:avLst/>
          </a:prstGeom>
        </p:spPr>
      </p:pic>
      <p:sp>
        <p:nvSpPr>
          <p:cNvPr id="28" name="Text 18"/>
          <p:cNvSpPr txBox="1"/>
          <p:nvPr/>
        </p:nvSpPr>
        <p:spPr>
          <a:xfrm>
            <a:off x="609905" y="800100"/>
            <a:ext cx="6994246"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erriweather" pitchFamily="34" charset="0"/>
                <a:ea typeface="Merriweather" pitchFamily="34" charset="-122"/>
                <a:cs typeface="Merriweather" pitchFamily="34" charset="-120"/>
              </a:rPr>
              <a:t> Line Chart Demo: </a:t>
            </a:r>
            <a:r>
              <a:rPr lang="en-US" sz="2700" b="1" dirty="0">
                <a:solidFill>
                  <a:srgbClr val="002F6C"/>
                </a:solidFill>
                <a:latin typeface="Merriweather" pitchFamily="34" charset="0"/>
                <a:ea typeface="Merriweather" pitchFamily="34" charset="-122"/>
                <a:cs typeface="Merriweather" pitchFamily="34" charset="-120"/>
              </a:rPr>
              <a:t>Monthly Signups</a:t>
            </a:r>
            <a:endParaRPr lang="en-US" sz="2700" dirty="0"/>
          </a:p>
        </p:txBody>
      </p:sp>
      <p:sp>
        <p:nvSpPr>
          <p:cNvPr id="29" name="Shape 19"/>
          <p:cNvSpPr/>
          <p:nvPr/>
        </p:nvSpPr>
        <p:spPr>
          <a:xfrm>
            <a:off x="7970825" y="961949"/>
            <a:ext cx="38405" cy="267005"/>
          </a:xfrm>
          <a:prstGeom prst="rect">
            <a:avLst/>
          </a:prstGeom>
          <a:solidFill>
            <a:srgbClr val="E5E7EB"/>
          </a:solidFill>
          <a:ln w="12700">
            <a:solidFill>
              <a:srgbClr val="E5E7EB">
                <a:alpha val="0"/>
              </a:srgbClr>
            </a:solidFill>
            <a:prstDash val="solid"/>
          </a:ln>
        </p:spPr>
        <p:txBody>
          <a:bodyPr/>
          <a:lstStyle/>
          <a:p>
            <a:endParaRPr lang="en-US"/>
          </a:p>
        </p:txBody>
      </p:sp>
      <p:sp>
        <p:nvSpPr>
          <p:cNvPr id="30" name="Text 20"/>
          <p:cNvSpPr txBox="1"/>
          <p:nvPr/>
        </p:nvSpPr>
        <p:spPr>
          <a:xfrm>
            <a:off x="8086039" y="961949"/>
            <a:ext cx="3504895" cy="267005"/>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r">
              <a:buNone/>
            </a:pPr>
            <a:r>
              <a:rPr lang="en-US" sz="1000" i="1" dirty="0">
                <a:solidFill>
                  <a:srgbClr val="4B5563"/>
                </a:solidFill>
                <a:latin typeface="Open Sans" pitchFamily="34" charset="0"/>
                <a:ea typeface="Open Sans" pitchFamily="34" charset="-122"/>
                <a:cs typeface="Open Sans" pitchFamily="34" charset="-120"/>
              </a:rPr>
              <a:t>"Use line charts to show continuous change over time."</a:t>
            </a:r>
            <a:endParaRPr lang="en-US" sz="1000" dirty="0"/>
          </a:p>
        </p:txBody>
      </p:sp>
      <p:pic>
        <p:nvPicPr>
          <p:cNvPr id="31" name="Image 8" descr="preencoded.png"/>
          <p:cNvPicPr>
            <a:picLocks noChangeAspect="1"/>
          </p:cNvPicPr>
          <p:nvPr/>
        </p:nvPicPr>
        <p:blipFill>
          <a:blip r:embed="rId11"/>
          <a:srcRect l="-200" r="-200"/>
          <a:stretch/>
        </p:blipFill>
        <p:spPr>
          <a:xfrm>
            <a:off x="0" y="0"/>
            <a:ext cx="12191695" cy="758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5F5"/>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t="-1" b="-1"/>
          <a:stretch/>
        </p:blipFill>
        <p:spPr>
          <a:xfrm>
            <a:off x="0" y="0"/>
            <a:ext cx="12191695" cy="6858000"/>
          </a:xfrm>
          <a:prstGeom prst="rect">
            <a:avLst/>
          </a:prstGeom>
        </p:spPr>
      </p:pic>
      <p:pic>
        <p:nvPicPr>
          <p:cNvPr id="4" name="Image 1" descr="preencoded.png"/>
          <p:cNvPicPr>
            <a:picLocks noChangeAspect="1"/>
          </p:cNvPicPr>
          <p:nvPr/>
        </p:nvPicPr>
        <p:blipFill>
          <a:blip r:embed="rId4"/>
          <a:srcRect l="-1" r="-1"/>
          <a:stretch/>
        </p:blipFill>
        <p:spPr>
          <a:xfrm>
            <a:off x="609905" y="1609344"/>
            <a:ext cx="7116775" cy="4943246"/>
          </a:xfrm>
          <a:prstGeom prst="rect">
            <a:avLst/>
          </a:prstGeom>
        </p:spPr>
      </p:pic>
      <p:pic>
        <p:nvPicPr>
          <p:cNvPr id="5" name="Image 2" descr="preencoded.png"/>
          <p:cNvPicPr>
            <a:picLocks noChangeAspect="1"/>
          </p:cNvPicPr>
          <p:nvPr/>
        </p:nvPicPr>
        <p:blipFill>
          <a:blip r:embed="rId5"/>
          <a:stretch>
            <a:fillRect/>
          </a:stretch>
        </p:blipFill>
        <p:spPr>
          <a:xfrm>
            <a:off x="6472123" y="1800454"/>
            <a:ext cx="1095451" cy="200254"/>
          </a:xfrm>
          <a:prstGeom prst="rect">
            <a:avLst/>
          </a:prstGeom>
        </p:spPr>
      </p:pic>
      <p:sp>
        <p:nvSpPr>
          <p:cNvPr id="6" name="Text 1"/>
          <p:cNvSpPr/>
          <p:nvPr/>
        </p:nvSpPr>
        <p:spPr>
          <a:xfrm>
            <a:off x="6472123" y="1800454"/>
            <a:ext cx="1095451" cy="2002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dirty="0">
                <a:solidFill>
                  <a:srgbClr val="1E40AF"/>
                </a:solidFill>
                <a:latin typeface="Open Sans" pitchFamily="34" charset="0"/>
                <a:ea typeface="Open Sans" pitchFamily="34" charset="-122"/>
                <a:cs typeface="Open Sans" pitchFamily="34" charset="-120"/>
              </a:rPr>
              <a:t>Q2 Performance</a:t>
            </a:r>
            <a:endParaRPr lang="en-US" sz="900" dirty="0"/>
          </a:p>
        </p:txBody>
      </p:sp>
      <p:sp>
        <p:nvSpPr>
          <p:cNvPr id="7" name="Shape 2"/>
          <p:cNvSpPr/>
          <p:nvPr/>
        </p:nvSpPr>
        <p:spPr>
          <a:xfrm>
            <a:off x="847649" y="2190902"/>
            <a:ext cx="6648602" cy="9144"/>
          </a:xfrm>
          <a:prstGeom prst="rect">
            <a:avLst/>
          </a:prstGeom>
          <a:solidFill>
            <a:srgbClr val="F3F4F6"/>
          </a:solidFill>
          <a:ln w="12700">
            <a:solidFill>
              <a:srgbClr val="F3F4F6">
                <a:alpha val="0"/>
              </a:srgbClr>
            </a:solidFill>
            <a:prstDash val="solid"/>
          </a:ln>
        </p:spPr>
        <p:txBody>
          <a:bodyPr/>
          <a:lstStyle/>
          <a:p>
            <a:endParaRPr lang="en-US"/>
          </a:p>
        </p:txBody>
      </p:sp>
      <p:sp>
        <p:nvSpPr>
          <p:cNvPr id="8" name="Text 3"/>
          <p:cNvSpPr txBox="1"/>
          <p:nvPr/>
        </p:nvSpPr>
        <p:spPr>
          <a:xfrm>
            <a:off x="847649" y="1848002"/>
            <a:ext cx="6762902" cy="267919"/>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300" b="1" dirty="0">
                <a:solidFill>
                  <a:srgbClr val="1F2937"/>
                </a:solidFill>
                <a:latin typeface="Open Sans" pitchFamily="34" charset="0"/>
                <a:ea typeface="Open Sans" pitchFamily="34" charset="-122"/>
                <a:cs typeface="Open Sans" pitchFamily="34" charset="-120"/>
              </a:rPr>
              <a:t>Regional Sales Comparison</a:t>
            </a:r>
            <a:endParaRPr lang="en-US" sz="1300" dirty="0"/>
          </a:p>
        </p:txBody>
      </p:sp>
      <p:pic>
        <p:nvPicPr>
          <p:cNvPr id="9" name="Image 3" descr="preencoded.png"/>
          <p:cNvPicPr>
            <a:picLocks noChangeAspect="1"/>
          </p:cNvPicPr>
          <p:nvPr/>
        </p:nvPicPr>
        <p:blipFill>
          <a:blip r:embed="rId6"/>
          <a:srcRect l="-69" r="-69"/>
          <a:stretch/>
        </p:blipFill>
        <p:spPr>
          <a:xfrm>
            <a:off x="847649" y="2352751"/>
            <a:ext cx="6648602" cy="3810305"/>
          </a:xfrm>
          <a:prstGeom prst="rect">
            <a:avLst/>
          </a:prstGeom>
        </p:spPr>
      </p:pic>
      <p:sp>
        <p:nvSpPr>
          <p:cNvPr id="10" name="Shape 4"/>
          <p:cNvSpPr/>
          <p:nvPr/>
        </p:nvSpPr>
        <p:spPr>
          <a:xfrm>
            <a:off x="8031175" y="2207362"/>
            <a:ext cx="3552444" cy="1419149"/>
          </a:xfrm>
          <a:prstGeom prst="roundRect">
            <a:avLst>
              <a:gd name="adj" fmla="val 3459"/>
            </a:avLst>
          </a:prstGeom>
          <a:solidFill>
            <a:srgbClr val="EFF6FF"/>
          </a:solidFill>
          <a:ln/>
        </p:spPr>
        <p:txBody>
          <a:bodyPr/>
          <a:lstStyle/>
          <a:p>
            <a:endParaRPr lang="en-US"/>
          </a:p>
        </p:txBody>
      </p:sp>
      <p:sp>
        <p:nvSpPr>
          <p:cNvPr id="11" name="Shape 5"/>
          <p:cNvSpPr/>
          <p:nvPr/>
        </p:nvSpPr>
        <p:spPr>
          <a:xfrm>
            <a:off x="8031175" y="2207362"/>
            <a:ext cx="38405" cy="1419149"/>
          </a:xfrm>
          <a:prstGeom prst="roundRect">
            <a:avLst>
              <a:gd name="adj" fmla="val 127836"/>
            </a:avLst>
          </a:prstGeom>
          <a:solidFill>
            <a:srgbClr val="E5E7EB"/>
          </a:solidFill>
          <a:ln w="12700">
            <a:solidFill>
              <a:srgbClr val="E5E7EB">
                <a:alpha val="0"/>
              </a:srgbClr>
            </a:solidFill>
            <a:prstDash val="solid"/>
          </a:ln>
        </p:spPr>
        <p:txBody>
          <a:bodyPr/>
          <a:lstStyle/>
          <a:p>
            <a:endParaRPr lang="en-US"/>
          </a:p>
        </p:txBody>
      </p:sp>
      <p:sp>
        <p:nvSpPr>
          <p:cNvPr id="12" name="Text 6"/>
          <p:cNvSpPr txBox="1"/>
          <p:nvPr/>
        </p:nvSpPr>
        <p:spPr>
          <a:xfrm>
            <a:off x="8545982" y="2435962"/>
            <a:ext cx="2924251" cy="228600"/>
          </a:xfrm>
          <a:prstGeom prst="rect">
            <a:avLst/>
          </a:prstGeom>
          <a:noFill/>
          <a:ln/>
        </p:spPr>
        <p:txBody>
          <a:bodyPr wrap="square" lIns="0" tIns="0" rIns="0" bIns="0" rtlCol="0" anchor="ctr"/>
          <a:lstStyle/>
          <a:p>
            <a:pPr marL="0" indent="0" algn="l">
              <a:buNone/>
            </a:pPr>
            <a:r>
              <a:rPr lang="en-US" sz="1200" b="1" dirty="0">
                <a:solidFill>
                  <a:srgbClr val="000000"/>
                </a:solidFill>
                <a:latin typeface="Open Sans" pitchFamily="34" charset="0"/>
                <a:ea typeface="Open Sans" pitchFamily="34" charset="-122"/>
                <a:cs typeface="Open Sans" pitchFamily="34" charset="-120"/>
              </a:rPr>
              <a:t>Top Performer </a:t>
            </a:r>
            <a:endParaRPr lang="en-US" sz="1200" dirty="0"/>
          </a:p>
        </p:txBody>
      </p:sp>
      <p:pic>
        <p:nvPicPr>
          <p:cNvPr id="13" name="Image 4" descr="preencoded.png"/>
          <p:cNvPicPr>
            <a:picLocks noChangeAspect="1"/>
          </p:cNvPicPr>
          <p:nvPr/>
        </p:nvPicPr>
        <p:blipFill>
          <a:blip r:embed="rId7"/>
          <a:srcRect l="-33" r="-33"/>
          <a:stretch/>
        </p:blipFill>
        <p:spPr>
          <a:xfrm>
            <a:off x="8298180" y="2474366"/>
            <a:ext cx="171907" cy="152705"/>
          </a:xfrm>
          <a:prstGeom prst="rect">
            <a:avLst/>
          </a:prstGeom>
        </p:spPr>
      </p:pic>
      <p:sp>
        <p:nvSpPr>
          <p:cNvPr id="14" name="Text 7"/>
          <p:cNvSpPr txBox="1"/>
          <p:nvPr/>
        </p:nvSpPr>
        <p:spPr>
          <a:xfrm>
            <a:off x="8298180" y="2740457"/>
            <a:ext cx="3134563" cy="657454"/>
          </a:xfrm>
          <a:prstGeom prst="rect">
            <a:avLst/>
          </a:prstGeom>
          <a:noFill/>
          <a:ln/>
        </p:spPr>
        <p:txBody>
          <a:bodyPr wrap="square" lIns="0" tIns="0" rIns="0" bIns="0" rtlCol="0" anchor="t"/>
          <a:lstStyle/>
          <a:p>
            <a:pPr marL="0" indent="0" algn="l">
              <a:buNone/>
            </a:pPr>
            <a:r>
              <a:rPr lang="en-US" sz="1000" dirty="0">
                <a:solidFill>
                  <a:srgbClr val="374151"/>
                </a:solidFill>
                <a:latin typeface="Open Sans" pitchFamily="34" charset="0"/>
                <a:ea typeface="Open Sans" pitchFamily="34" charset="-122"/>
                <a:cs typeface="Open Sans" pitchFamily="34" charset="-120"/>
              </a:rPr>
              <a:t> The </a:t>
            </a:r>
            <a:r>
              <a:rPr lang="en-US" sz="1000" b="1" dirty="0">
                <a:solidFill>
                  <a:srgbClr val="374151"/>
                </a:solidFill>
                <a:latin typeface="Open Sans" pitchFamily="34" charset="0"/>
                <a:ea typeface="Open Sans" pitchFamily="34" charset="-122"/>
                <a:cs typeface="Open Sans" pitchFamily="34" charset="-120"/>
              </a:rPr>
              <a:t>East Region</a:t>
            </a:r>
            <a:r>
              <a:rPr lang="en-US" sz="1000" dirty="0">
                <a:solidFill>
                  <a:srgbClr val="374151"/>
                </a:solidFill>
                <a:latin typeface="Open Sans" pitchFamily="34" charset="0"/>
                <a:ea typeface="Open Sans" pitchFamily="34" charset="-122"/>
                <a:cs typeface="Open Sans" pitchFamily="34" charset="-120"/>
              </a:rPr>
              <a:t> leads with 260 units, outperforming the lowest region (South) by nearly 45%. </a:t>
            </a:r>
            <a:endParaRPr lang="en-US" sz="1000" dirty="0"/>
          </a:p>
        </p:txBody>
      </p:sp>
      <p:sp>
        <p:nvSpPr>
          <p:cNvPr id="15" name="Shape 8"/>
          <p:cNvSpPr/>
          <p:nvPr/>
        </p:nvSpPr>
        <p:spPr>
          <a:xfrm>
            <a:off x="8031175" y="3847795"/>
            <a:ext cx="3552444" cy="1419149"/>
          </a:xfrm>
          <a:prstGeom prst="roundRect">
            <a:avLst>
              <a:gd name="adj" fmla="val 3459"/>
            </a:avLst>
          </a:prstGeom>
          <a:solidFill>
            <a:srgbClr val="FEF2F2"/>
          </a:solidFill>
          <a:ln/>
        </p:spPr>
        <p:txBody>
          <a:bodyPr/>
          <a:lstStyle/>
          <a:p>
            <a:endParaRPr lang="en-US"/>
          </a:p>
        </p:txBody>
      </p:sp>
      <p:sp>
        <p:nvSpPr>
          <p:cNvPr id="16" name="Shape 9"/>
          <p:cNvSpPr/>
          <p:nvPr/>
        </p:nvSpPr>
        <p:spPr>
          <a:xfrm>
            <a:off x="8031175" y="3847795"/>
            <a:ext cx="38405" cy="1419149"/>
          </a:xfrm>
          <a:prstGeom prst="roundRect">
            <a:avLst>
              <a:gd name="adj" fmla="val 127836"/>
            </a:avLst>
          </a:prstGeom>
          <a:solidFill>
            <a:srgbClr val="E5E7EB"/>
          </a:solidFill>
          <a:ln w="12700">
            <a:solidFill>
              <a:srgbClr val="E5E7EB">
                <a:alpha val="0"/>
              </a:srgbClr>
            </a:solidFill>
            <a:prstDash val="solid"/>
          </a:ln>
        </p:spPr>
        <p:txBody>
          <a:bodyPr/>
          <a:lstStyle/>
          <a:p>
            <a:endParaRPr lang="en-US"/>
          </a:p>
        </p:txBody>
      </p:sp>
      <p:sp>
        <p:nvSpPr>
          <p:cNvPr id="17" name="Text 10"/>
          <p:cNvSpPr txBox="1"/>
          <p:nvPr/>
        </p:nvSpPr>
        <p:spPr>
          <a:xfrm>
            <a:off x="8526780" y="4076395"/>
            <a:ext cx="2943454" cy="228600"/>
          </a:xfrm>
          <a:prstGeom prst="rect">
            <a:avLst/>
          </a:prstGeom>
          <a:noFill/>
          <a:ln/>
        </p:spPr>
        <p:txBody>
          <a:bodyPr wrap="square" lIns="0" tIns="0" rIns="0" bIns="0" rtlCol="0" anchor="ctr"/>
          <a:lstStyle/>
          <a:p>
            <a:pPr marL="0" indent="0" algn="l">
              <a:buNone/>
            </a:pPr>
            <a:r>
              <a:rPr lang="en-US" sz="1200" b="1" dirty="0">
                <a:solidFill>
                  <a:srgbClr val="000000"/>
                </a:solidFill>
                <a:latin typeface="Open Sans" pitchFamily="34" charset="0"/>
                <a:ea typeface="Open Sans" pitchFamily="34" charset="-122"/>
                <a:cs typeface="Open Sans" pitchFamily="34" charset="-120"/>
              </a:rPr>
              <a:t>Growth Opportunity </a:t>
            </a:r>
            <a:endParaRPr lang="en-US" sz="1200" dirty="0"/>
          </a:p>
        </p:txBody>
      </p:sp>
      <p:pic>
        <p:nvPicPr>
          <p:cNvPr id="18" name="Image 5" descr="preencoded.png"/>
          <p:cNvPicPr>
            <a:picLocks noChangeAspect="1"/>
          </p:cNvPicPr>
          <p:nvPr/>
        </p:nvPicPr>
        <p:blipFill>
          <a:blip r:embed="rId8"/>
          <a:srcRect/>
          <a:stretch/>
        </p:blipFill>
        <p:spPr>
          <a:xfrm>
            <a:off x="8298180" y="4114800"/>
            <a:ext cx="152705" cy="152705"/>
          </a:xfrm>
          <a:prstGeom prst="rect">
            <a:avLst/>
          </a:prstGeom>
        </p:spPr>
      </p:pic>
      <p:sp>
        <p:nvSpPr>
          <p:cNvPr id="19" name="Text 11"/>
          <p:cNvSpPr txBox="1"/>
          <p:nvPr/>
        </p:nvSpPr>
        <p:spPr>
          <a:xfrm>
            <a:off x="8298180" y="4381805"/>
            <a:ext cx="3134563" cy="657454"/>
          </a:xfrm>
          <a:prstGeom prst="rect">
            <a:avLst/>
          </a:prstGeom>
          <a:noFill/>
          <a:ln/>
        </p:spPr>
        <p:txBody>
          <a:bodyPr wrap="square" lIns="0" tIns="0" rIns="0" bIns="0" rtlCol="0" anchor="t"/>
          <a:lstStyle/>
          <a:p>
            <a:pPr marL="0" indent="0" algn="l">
              <a:buNone/>
            </a:pPr>
            <a:r>
              <a:rPr lang="en-US" sz="1000" dirty="0">
                <a:solidFill>
                  <a:srgbClr val="374151"/>
                </a:solidFill>
                <a:latin typeface="Open Sans" pitchFamily="34" charset="0"/>
                <a:ea typeface="Open Sans" pitchFamily="34" charset="-122"/>
                <a:cs typeface="Open Sans" pitchFamily="34" charset="-120"/>
              </a:rPr>
              <a:t> Target the </a:t>
            </a:r>
            <a:r>
              <a:rPr lang="en-US" sz="1000" b="1" dirty="0">
                <a:solidFill>
                  <a:srgbClr val="374151"/>
                </a:solidFill>
                <a:latin typeface="Open Sans" pitchFamily="34" charset="0"/>
                <a:ea typeface="Open Sans" pitchFamily="34" charset="-122"/>
                <a:cs typeface="Open Sans" pitchFamily="34" charset="-120"/>
              </a:rPr>
              <a:t>South Region</a:t>
            </a:r>
            <a:r>
              <a:rPr lang="en-US" sz="1000" dirty="0">
                <a:solidFill>
                  <a:srgbClr val="374151"/>
                </a:solidFill>
                <a:latin typeface="Open Sans" pitchFamily="34" charset="0"/>
                <a:ea typeface="Open Sans" pitchFamily="34" charset="-122"/>
                <a:cs typeface="Open Sans" pitchFamily="34" charset="-120"/>
              </a:rPr>
              <a:t> (180 units) for Q3 growth initiatives to bridge the gap with the West. </a:t>
            </a:r>
            <a:endParaRPr lang="en-US" sz="1000" dirty="0"/>
          </a:p>
        </p:txBody>
      </p:sp>
      <p:sp>
        <p:nvSpPr>
          <p:cNvPr id="20" name="Shape 12"/>
          <p:cNvSpPr/>
          <p:nvPr/>
        </p:nvSpPr>
        <p:spPr>
          <a:xfrm>
            <a:off x="8031175" y="5489143"/>
            <a:ext cx="3552444" cy="9144"/>
          </a:xfrm>
          <a:prstGeom prst="rect">
            <a:avLst/>
          </a:prstGeom>
          <a:solidFill>
            <a:srgbClr val="E5E7EB"/>
          </a:solidFill>
          <a:ln w="12700">
            <a:solidFill>
              <a:srgbClr val="E5E7EB">
                <a:alpha val="0"/>
              </a:srgbClr>
            </a:solidFill>
            <a:prstDash val="solid"/>
          </a:ln>
        </p:spPr>
        <p:txBody>
          <a:bodyPr/>
          <a:lstStyle/>
          <a:p>
            <a:endParaRPr lang="en-US"/>
          </a:p>
        </p:txBody>
      </p:sp>
      <p:sp>
        <p:nvSpPr>
          <p:cNvPr id="21" name="Text 13"/>
          <p:cNvSpPr txBox="1"/>
          <p:nvPr/>
        </p:nvSpPr>
        <p:spPr>
          <a:xfrm>
            <a:off x="8031175" y="5650992"/>
            <a:ext cx="3629254" cy="305410"/>
          </a:xfrm>
          <a:prstGeom prst="rect">
            <a:avLst/>
          </a:prstGeom>
          <a:noFill/>
          <a:ln/>
        </p:spPr>
        <p:txBody>
          <a:bodyPr wrap="square" lIns="0" tIns="0" rIns="0" bIns="0" rtlCol="0" anchor="t"/>
          <a:lstStyle/>
          <a:p>
            <a:pPr marL="0" indent="0" algn="l">
              <a:buNone/>
            </a:pPr>
            <a:r>
              <a:rPr lang="en-US" sz="900" b="1" dirty="0">
                <a:solidFill>
                  <a:srgbClr val="6B7280"/>
                </a:solidFill>
                <a:latin typeface="Open Sans" pitchFamily="34" charset="0"/>
                <a:ea typeface="Open Sans" pitchFamily="34" charset="-122"/>
                <a:cs typeface="Open Sans" pitchFamily="34" charset="-120"/>
              </a:rPr>
              <a:t>Visual Tip:</a:t>
            </a:r>
            <a:r>
              <a:rPr lang="en-US" sz="900" dirty="0">
                <a:solidFill>
                  <a:srgbClr val="6B7280"/>
                </a:solidFill>
                <a:latin typeface="Open Sans" pitchFamily="34" charset="0"/>
                <a:ea typeface="Open Sans" pitchFamily="34" charset="-122"/>
                <a:cs typeface="Open Sans" pitchFamily="34" charset="-120"/>
              </a:rPr>
              <a:t> Horizontal bars work well for long category names; vertical bars are best for time or short labels. </a:t>
            </a:r>
            <a:endParaRPr lang="en-US" sz="900" dirty="0"/>
          </a:p>
        </p:txBody>
      </p:sp>
      <p:sp>
        <p:nvSpPr>
          <p:cNvPr id="22" name="Shape 14"/>
          <p:cNvSpPr/>
          <p:nvPr/>
        </p:nvSpPr>
        <p:spPr>
          <a:xfrm>
            <a:off x="609905" y="6429146"/>
            <a:ext cx="10972800" cy="9144"/>
          </a:xfrm>
          <a:prstGeom prst="rect">
            <a:avLst/>
          </a:prstGeom>
          <a:solidFill>
            <a:srgbClr val="E5E7EB"/>
          </a:solidFill>
          <a:ln w="12700">
            <a:solidFill>
              <a:srgbClr val="E5E7EB">
                <a:alpha val="0"/>
              </a:srgbClr>
            </a:solidFill>
            <a:prstDash val="solid"/>
          </a:ln>
        </p:spPr>
        <p:txBody>
          <a:bodyPr/>
          <a:lstStyle/>
          <a:p>
            <a:endParaRPr lang="en-US"/>
          </a:p>
        </p:txBody>
      </p:sp>
      <p:sp>
        <p:nvSpPr>
          <p:cNvPr id="23" name="Text 15"/>
          <p:cNvSpPr txBox="1"/>
          <p:nvPr/>
        </p:nvSpPr>
        <p:spPr>
          <a:xfrm>
            <a:off x="609905" y="655350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24" name="Image 6" descr="preencoded.png"/>
          <p:cNvPicPr>
            <a:picLocks noChangeAspect="1"/>
          </p:cNvPicPr>
          <p:nvPr/>
        </p:nvPicPr>
        <p:blipFill>
          <a:blip r:embed="rId9"/>
          <a:srcRect/>
          <a:stretch/>
        </p:blipFill>
        <p:spPr>
          <a:xfrm>
            <a:off x="10287000" y="6572707"/>
            <a:ext cx="114300" cy="114300"/>
          </a:xfrm>
          <a:prstGeom prst="rect">
            <a:avLst/>
          </a:prstGeom>
        </p:spPr>
      </p:pic>
      <p:sp>
        <p:nvSpPr>
          <p:cNvPr id="25" name="Text 16"/>
          <p:cNvSpPr txBox="1"/>
          <p:nvPr/>
        </p:nvSpPr>
        <p:spPr>
          <a:xfrm>
            <a:off x="10478110" y="6553505"/>
            <a:ext cx="1314907" cy="152705"/>
          </a:xfrm>
          <a:prstGeom prst="rect">
            <a:avLst/>
          </a:prstGeom>
          <a:noFill/>
          <a:ln/>
        </p:spPr>
        <p:txBody>
          <a:bodyPr wrap="square" lIns="0" tIns="0" rIns="0" bIns="0" rtlCol="0" anchor="ctr"/>
          <a:lstStyle/>
          <a:p>
            <a:pPr marL="0" indent="0" algn="l">
              <a:buNone/>
            </a:pPr>
            <a:r>
              <a:rPr lang="en-US" sz="900" dirty="0">
                <a:solidFill>
                  <a:srgbClr val="9CA3AF"/>
                </a:solidFill>
                <a:latin typeface="Open Sans" pitchFamily="34" charset="0"/>
                <a:ea typeface="Open Sans" pitchFamily="34" charset="-122"/>
                <a:cs typeface="Open Sans" pitchFamily="34" charset="-120"/>
              </a:rPr>
              <a:t>Chart.js Visualization</a:t>
            </a:r>
            <a:endParaRPr lang="en-US" sz="900" dirty="0"/>
          </a:p>
        </p:txBody>
      </p:sp>
      <p:sp>
        <p:nvSpPr>
          <p:cNvPr id="26" name="Text 17"/>
          <p:cNvSpPr txBox="1"/>
          <p:nvPr/>
        </p:nvSpPr>
        <p:spPr>
          <a:xfrm>
            <a:off x="609905" y="381305"/>
            <a:ext cx="6410858"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Comparing Categories</a:t>
            </a:r>
            <a:endParaRPr lang="en-US" sz="900" dirty="0"/>
          </a:p>
        </p:txBody>
      </p:sp>
      <p:pic>
        <p:nvPicPr>
          <p:cNvPr id="27" name="Image 7" descr="preencoded.png"/>
          <p:cNvPicPr>
            <a:picLocks noChangeAspect="1"/>
          </p:cNvPicPr>
          <p:nvPr/>
        </p:nvPicPr>
        <p:blipFill>
          <a:blip r:embed="rId10"/>
          <a:srcRect t="-400" b="-400"/>
          <a:stretch/>
        </p:blipFill>
        <p:spPr>
          <a:xfrm>
            <a:off x="609905" y="609905"/>
            <a:ext cx="457200" cy="38405"/>
          </a:xfrm>
          <a:prstGeom prst="rect">
            <a:avLst/>
          </a:prstGeom>
        </p:spPr>
      </p:pic>
      <p:sp>
        <p:nvSpPr>
          <p:cNvPr id="28" name="Text 18"/>
          <p:cNvSpPr txBox="1"/>
          <p:nvPr/>
        </p:nvSpPr>
        <p:spPr>
          <a:xfrm>
            <a:off x="609905" y="800100"/>
            <a:ext cx="7844638"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erriweather" pitchFamily="34" charset="0"/>
                <a:ea typeface="Merriweather" pitchFamily="34" charset="-122"/>
                <a:cs typeface="Merriweather" pitchFamily="34" charset="-120"/>
              </a:rPr>
              <a:t> Bar Chart Demo: </a:t>
            </a:r>
            <a:r>
              <a:rPr lang="en-US" sz="2700" b="1" dirty="0">
                <a:solidFill>
                  <a:srgbClr val="002F6C"/>
                </a:solidFill>
                <a:latin typeface="Merriweather" pitchFamily="34" charset="0"/>
                <a:ea typeface="Merriweather" pitchFamily="34" charset="-122"/>
                <a:cs typeface="Merriweather" pitchFamily="34" charset="-120"/>
              </a:rPr>
              <a:t>Sales by Region (Q2)</a:t>
            </a:r>
            <a:endParaRPr lang="en-US" sz="2700" dirty="0"/>
          </a:p>
        </p:txBody>
      </p:sp>
      <p:sp>
        <p:nvSpPr>
          <p:cNvPr id="29" name="Shape 19"/>
          <p:cNvSpPr/>
          <p:nvPr/>
        </p:nvSpPr>
        <p:spPr>
          <a:xfrm>
            <a:off x="7800746" y="961949"/>
            <a:ext cx="38405" cy="267005"/>
          </a:xfrm>
          <a:prstGeom prst="rect">
            <a:avLst/>
          </a:prstGeom>
          <a:solidFill>
            <a:srgbClr val="E5E7EB"/>
          </a:solidFill>
          <a:ln w="12700">
            <a:solidFill>
              <a:srgbClr val="E5E7EB">
                <a:alpha val="0"/>
              </a:srgbClr>
            </a:solidFill>
            <a:prstDash val="solid"/>
          </a:ln>
        </p:spPr>
        <p:txBody>
          <a:bodyPr/>
          <a:lstStyle/>
          <a:p>
            <a:endParaRPr lang="en-US"/>
          </a:p>
        </p:txBody>
      </p:sp>
      <p:sp>
        <p:nvSpPr>
          <p:cNvPr id="30" name="Text 20"/>
          <p:cNvSpPr txBox="1"/>
          <p:nvPr/>
        </p:nvSpPr>
        <p:spPr>
          <a:xfrm>
            <a:off x="7915046" y="961949"/>
            <a:ext cx="3676802" cy="267005"/>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r">
              <a:buNone/>
            </a:pPr>
            <a:r>
              <a:rPr lang="en-US" sz="1000" i="1" dirty="0">
                <a:solidFill>
                  <a:srgbClr val="4B5563"/>
                </a:solidFill>
                <a:latin typeface="Open Sans" pitchFamily="34" charset="0"/>
                <a:ea typeface="Open Sans" pitchFamily="34" charset="-122"/>
                <a:cs typeface="Open Sans" pitchFamily="34" charset="-120"/>
              </a:rPr>
              <a:t>"Use bar charts to compare distinct categories or groups."</a:t>
            </a:r>
            <a:endParaRPr lang="en-US" sz="1000" dirty="0"/>
          </a:p>
        </p:txBody>
      </p:sp>
      <p:pic>
        <p:nvPicPr>
          <p:cNvPr id="31" name="Image 8" descr="preencoded.png"/>
          <p:cNvPicPr>
            <a:picLocks noChangeAspect="1"/>
          </p:cNvPicPr>
          <p:nvPr/>
        </p:nvPicPr>
        <p:blipFill>
          <a:blip r:embed="rId11"/>
          <a:srcRect l="-200" r="-200"/>
          <a:stretch/>
        </p:blipFill>
        <p:spPr>
          <a:xfrm>
            <a:off x="0" y="0"/>
            <a:ext cx="12191695" cy="758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5F5"/>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t="-1" b="-1"/>
          <a:stretch/>
        </p:blipFill>
        <p:spPr>
          <a:xfrm>
            <a:off x="0" y="0"/>
            <a:ext cx="12191695" cy="6858000"/>
          </a:xfrm>
          <a:prstGeom prst="rect">
            <a:avLst/>
          </a:prstGeom>
        </p:spPr>
      </p:pic>
      <p:pic>
        <p:nvPicPr>
          <p:cNvPr id="4" name="Image 1" descr="preencoded.png"/>
          <p:cNvPicPr>
            <a:picLocks noChangeAspect="1"/>
          </p:cNvPicPr>
          <p:nvPr/>
        </p:nvPicPr>
        <p:blipFill>
          <a:blip r:embed="rId4"/>
          <a:srcRect l="-1" r="-1"/>
          <a:stretch/>
        </p:blipFill>
        <p:spPr>
          <a:xfrm>
            <a:off x="609905" y="2447849"/>
            <a:ext cx="7010705" cy="3267151"/>
          </a:xfrm>
          <a:prstGeom prst="rect">
            <a:avLst/>
          </a:prstGeom>
        </p:spPr>
      </p:pic>
      <p:sp>
        <p:nvSpPr>
          <p:cNvPr id="5" name="Shape 1"/>
          <p:cNvSpPr/>
          <p:nvPr/>
        </p:nvSpPr>
        <p:spPr>
          <a:xfrm>
            <a:off x="619049" y="2457907"/>
            <a:ext cx="6991502" cy="580644"/>
          </a:xfrm>
          <a:prstGeom prst="roundRect">
            <a:avLst>
              <a:gd name="adj" fmla="val 20653"/>
            </a:avLst>
          </a:prstGeom>
          <a:solidFill>
            <a:srgbClr val="F9FAFB"/>
          </a:solidFill>
          <a:ln/>
        </p:spPr>
        <p:txBody>
          <a:bodyPr/>
          <a:lstStyle/>
          <a:p>
            <a:endParaRPr lang="en-US"/>
          </a:p>
        </p:txBody>
      </p:sp>
      <p:sp>
        <p:nvSpPr>
          <p:cNvPr id="6" name="Shape 2"/>
          <p:cNvSpPr/>
          <p:nvPr/>
        </p:nvSpPr>
        <p:spPr>
          <a:xfrm>
            <a:off x="619049" y="3029407"/>
            <a:ext cx="6991502" cy="9144"/>
          </a:xfrm>
          <a:prstGeom prst="roundRect">
            <a:avLst>
              <a:gd name="adj" fmla="val 1311475"/>
            </a:avLst>
          </a:prstGeom>
          <a:solidFill>
            <a:srgbClr val="E5E7EB"/>
          </a:solidFill>
          <a:ln w="12700">
            <a:solidFill>
              <a:srgbClr val="E5E7EB">
                <a:alpha val="0"/>
              </a:srgbClr>
            </a:solidFill>
            <a:prstDash val="solid"/>
          </a:ln>
        </p:spPr>
        <p:txBody>
          <a:bodyPr/>
          <a:lstStyle/>
          <a:p>
            <a:endParaRPr lang="en-US"/>
          </a:p>
        </p:txBody>
      </p:sp>
      <p:sp>
        <p:nvSpPr>
          <p:cNvPr id="7" name="Text 3"/>
          <p:cNvSpPr txBox="1"/>
          <p:nvPr/>
        </p:nvSpPr>
        <p:spPr>
          <a:xfrm>
            <a:off x="771754" y="2609698"/>
            <a:ext cx="3083357"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Open Sans" pitchFamily="34" charset="0"/>
                <a:ea typeface="Open Sans" pitchFamily="34" charset="-122"/>
                <a:cs typeface="Open Sans" pitchFamily="34" charset="-120"/>
              </a:rPr>
              <a:t>Departmental Spending Report</a:t>
            </a:r>
            <a:endParaRPr lang="en-US" sz="1300" dirty="0"/>
          </a:p>
        </p:txBody>
      </p:sp>
      <p:pic>
        <p:nvPicPr>
          <p:cNvPr id="8" name="Image 2" descr="preencoded.png"/>
          <p:cNvPicPr>
            <a:picLocks noChangeAspect="1"/>
          </p:cNvPicPr>
          <p:nvPr/>
        </p:nvPicPr>
        <p:blipFill>
          <a:blip r:embed="rId5"/>
          <a:stretch>
            <a:fillRect/>
          </a:stretch>
        </p:blipFill>
        <p:spPr>
          <a:xfrm>
            <a:off x="6353251" y="2619756"/>
            <a:ext cx="1104595" cy="247802"/>
          </a:xfrm>
          <a:prstGeom prst="rect">
            <a:avLst/>
          </a:prstGeom>
        </p:spPr>
      </p:pic>
      <p:sp>
        <p:nvSpPr>
          <p:cNvPr id="9" name="Text 4"/>
          <p:cNvSpPr/>
          <p:nvPr/>
        </p:nvSpPr>
        <p:spPr>
          <a:xfrm>
            <a:off x="6353251" y="2619756"/>
            <a:ext cx="1105510" cy="247802"/>
          </a:xfrm>
          <a:prstGeom prst="rect">
            <a:avLst/>
          </a:prstGeom>
          <a:solidFill>
            <a:srgbClr val="FFFFFF">
              <a:alpha val="0"/>
            </a:srgbClr>
          </a:solidFill>
          <a:ln w="12700">
            <a:solidFill>
              <a:srgbClr val="E5E7EB"/>
            </a:solidFill>
          </a:ln>
        </p:spPr>
        <p:txBody>
          <a:bodyPr wrap="square" lIns="0" tIns="0" rIns="0" bIns="0" rtlCol="0" anchor="ctr"/>
          <a:lstStyle/>
          <a:p>
            <a:pPr marL="0" indent="0" algn="ctr">
              <a:buNone/>
            </a:pPr>
            <a:r>
              <a:rPr lang="en-US" sz="900" dirty="0">
                <a:solidFill>
                  <a:srgbClr val="6B7280"/>
                </a:solidFill>
                <a:latin typeface="Open Sans" pitchFamily="34" charset="0"/>
                <a:ea typeface="Open Sans" pitchFamily="34" charset="-122"/>
                <a:cs typeface="Open Sans" pitchFamily="34" charset="-120"/>
              </a:rPr>
              <a:t>Currency: USD ($)</a:t>
            </a:r>
            <a:endParaRPr lang="en-US" sz="900" dirty="0"/>
          </a:p>
        </p:txBody>
      </p:sp>
      <p:sp>
        <p:nvSpPr>
          <p:cNvPr id="10" name="Shape 5"/>
          <p:cNvSpPr/>
          <p:nvPr/>
        </p:nvSpPr>
        <p:spPr>
          <a:xfrm>
            <a:off x="619049" y="3038551"/>
            <a:ext cx="6991502" cy="495605"/>
          </a:xfrm>
          <a:prstGeom prst="rect">
            <a:avLst/>
          </a:prstGeom>
          <a:solidFill>
            <a:srgbClr val="002F6C"/>
          </a:solidFill>
          <a:ln w="12700">
            <a:solidFill>
              <a:srgbClr val="FFFFFF">
                <a:alpha val="0"/>
              </a:srgbClr>
            </a:solidFill>
            <a:prstDash val="solid"/>
          </a:ln>
        </p:spPr>
        <p:txBody>
          <a:bodyPr/>
          <a:lstStyle/>
          <a:p>
            <a:endParaRPr lang="en-US"/>
          </a:p>
        </p:txBody>
      </p:sp>
      <p:sp>
        <p:nvSpPr>
          <p:cNvPr id="11" name="Text 6"/>
          <p:cNvSpPr txBox="1"/>
          <p:nvPr/>
        </p:nvSpPr>
        <p:spPr>
          <a:xfrm>
            <a:off x="619049" y="3038551"/>
            <a:ext cx="1823314" cy="495605"/>
          </a:xfrm>
          <a:prstGeom prst="rect">
            <a:avLst/>
          </a:prstGeom>
          <a:noFill/>
          <a:ln/>
        </p:spPr>
        <p:txBody>
          <a:bodyPr wrap="square" lIns="0" tIns="0" rIns="0" bIns="0" rtlCol="0" anchor="t"/>
          <a:lstStyle/>
          <a:p>
            <a:pPr marL="0" indent="0" algn="l">
              <a:buNone/>
            </a:pPr>
            <a:r>
              <a:rPr lang="en-US" sz="1000" b="1" kern="0" spc="52" dirty="0">
                <a:solidFill>
                  <a:srgbClr val="FFFFFF"/>
                </a:solidFill>
                <a:latin typeface="Open Sans" pitchFamily="34" charset="0"/>
                <a:ea typeface="Open Sans" pitchFamily="34" charset="-122"/>
                <a:cs typeface="Open Sans" pitchFamily="34" charset="-120"/>
              </a:rPr>
              <a:t>Department</a:t>
            </a:r>
            <a:endParaRPr lang="en-US" sz="1000" dirty="0"/>
          </a:p>
        </p:txBody>
      </p:sp>
      <p:sp>
        <p:nvSpPr>
          <p:cNvPr id="12" name="Text 7"/>
          <p:cNvSpPr txBox="1"/>
          <p:nvPr/>
        </p:nvSpPr>
        <p:spPr>
          <a:xfrm>
            <a:off x="2296973" y="3038551"/>
            <a:ext cx="1823314" cy="495605"/>
          </a:xfrm>
          <a:prstGeom prst="rect">
            <a:avLst/>
          </a:prstGeom>
          <a:noFill/>
          <a:ln/>
        </p:spPr>
        <p:txBody>
          <a:bodyPr wrap="square" lIns="0" tIns="0" rIns="0" bIns="0" rtlCol="0" anchor="t"/>
          <a:lstStyle/>
          <a:p>
            <a:pPr marL="0" indent="0" algn="r">
              <a:buNone/>
            </a:pPr>
            <a:r>
              <a:rPr lang="en-US" sz="1000" b="1" kern="0" spc="52" dirty="0">
                <a:solidFill>
                  <a:srgbClr val="FFFFFF"/>
                </a:solidFill>
                <a:latin typeface="Open Sans" pitchFamily="34" charset="0"/>
                <a:ea typeface="Open Sans" pitchFamily="34" charset="-122"/>
                <a:cs typeface="Open Sans" pitchFamily="34" charset="-120"/>
              </a:rPr>
              <a:t>Budget</a:t>
            </a:r>
            <a:endParaRPr lang="en-US" sz="1000" dirty="0"/>
          </a:p>
        </p:txBody>
      </p:sp>
      <p:sp>
        <p:nvSpPr>
          <p:cNvPr id="13" name="Text 8"/>
          <p:cNvSpPr txBox="1"/>
          <p:nvPr/>
        </p:nvSpPr>
        <p:spPr>
          <a:xfrm>
            <a:off x="4044391" y="3038551"/>
            <a:ext cx="1823314" cy="495605"/>
          </a:xfrm>
          <a:prstGeom prst="rect">
            <a:avLst/>
          </a:prstGeom>
          <a:noFill/>
          <a:ln/>
        </p:spPr>
        <p:txBody>
          <a:bodyPr wrap="square" lIns="0" tIns="0" rIns="0" bIns="0" rtlCol="0" anchor="t"/>
          <a:lstStyle/>
          <a:p>
            <a:pPr marL="0" indent="0" algn="r">
              <a:buNone/>
            </a:pPr>
            <a:r>
              <a:rPr lang="en-US" sz="1000" b="1" kern="0" spc="52" dirty="0">
                <a:solidFill>
                  <a:srgbClr val="FFFFFF"/>
                </a:solidFill>
                <a:latin typeface="Open Sans" pitchFamily="34" charset="0"/>
                <a:ea typeface="Open Sans" pitchFamily="34" charset="-122"/>
                <a:cs typeface="Open Sans" pitchFamily="34" charset="-120"/>
              </a:rPr>
              <a:t>Actual</a:t>
            </a:r>
            <a:endParaRPr lang="en-US" sz="1000" dirty="0"/>
          </a:p>
        </p:txBody>
      </p:sp>
      <p:sp>
        <p:nvSpPr>
          <p:cNvPr id="14" name="Text 9"/>
          <p:cNvSpPr txBox="1"/>
          <p:nvPr/>
        </p:nvSpPr>
        <p:spPr>
          <a:xfrm>
            <a:off x="5792724" y="3038551"/>
            <a:ext cx="1823314" cy="495605"/>
          </a:xfrm>
          <a:prstGeom prst="rect">
            <a:avLst/>
          </a:prstGeom>
          <a:noFill/>
          <a:ln/>
        </p:spPr>
        <p:txBody>
          <a:bodyPr wrap="square" lIns="0" tIns="0" rIns="0" bIns="0" rtlCol="0" anchor="t"/>
          <a:lstStyle/>
          <a:p>
            <a:pPr marL="0" indent="0" algn="r">
              <a:buNone/>
            </a:pPr>
            <a:r>
              <a:rPr lang="en-US" sz="1000" b="1" kern="0" spc="52" dirty="0">
                <a:solidFill>
                  <a:srgbClr val="FFFFFF"/>
                </a:solidFill>
                <a:latin typeface="Open Sans" pitchFamily="34" charset="0"/>
                <a:ea typeface="Open Sans" pitchFamily="34" charset="-122"/>
                <a:cs typeface="Open Sans" pitchFamily="34" charset="-120"/>
              </a:rPr>
              <a:t>Variance</a:t>
            </a:r>
            <a:endParaRPr lang="en-US" sz="1000" dirty="0"/>
          </a:p>
        </p:txBody>
      </p:sp>
      <p:sp>
        <p:nvSpPr>
          <p:cNvPr id="15" name="Shape 10"/>
          <p:cNvSpPr/>
          <p:nvPr/>
        </p:nvSpPr>
        <p:spPr>
          <a:xfrm>
            <a:off x="619049" y="4068166"/>
            <a:ext cx="6991502" cy="9144"/>
          </a:xfrm>
          <a:prstGeom prst="rect">
            <a:avLst/>
          </a:prstGeom>
          <a:solidFill>
            <a:srgbClr val="F3F4F6"/>
          </a:solidFill>
          <a:ln w="12700">
            <a:solidFill>
              <a:srgbClr val="F3F4F6">
                <a:alpha val="0"/>
              </a:srgbClr>
            </a:solidFill>
            <a:prstDash val="solid"/>
          </a:ln>
        </p:spPr>
        <p:txBody>
          <a:bodyPr/>
          <a:lstStyle/>
          <a:p>
            <a:endParaRPr lang="en-US"/>
          </a:p>
        </p:txBody>
      </p:sp>
      <p:sp>
        <p:nvSpPr>
          <p:cNvPr id="16" name="Text 11"/>
          <p:cNvSpPr txBox="1"/>
          <p:nvPr/>
        </p:nvSpPr>
        <p:spPr>
          <a:xfrm>
            <a:off x="619049" y="3534156"/>
            <a:ext cx="1823314" cy="543154"/>
          </a:xfrm>
          <a:prstGeom prst="rect">
            <a:avLst/>
          </a:prstGeom>
          <a:noFill/>
          <a:ln/>
        </p:spPr>
        <p:txBody>
          <a:bodyPr wrap="square" lIns="0" tIns="0" rIns="0" bIns="0" rtlCol="0" anchor="t"/>
          <a:lstStyle/>
          <a:p>
            <a:pPr marL="0" indent="0" algn="l">
              <a:buNone/>
            </a:pPr>
            <a:r>
              <a:rPr lang="en-US" sz="1200" b="1" dirty="0">
                <a:solidFill>
                  <a:srgbClr val="374151"/>
                </a:solidFill>
                <a:latin typeface="Open Sans" pitchFamily="34" charset="0"/>
                <a:ea typeface="Open Sans" pitchFamily="34" charset="-122"/>
                <a:cs typeface="Open Sans" pitchFamily="34" charset="-120"/>
              </a:rPr>
              <a:t>Marketing</a:t>
            </a:r>
            <a:endParaRPr lang="en-US" sz="1200" dirty="0"/>
          </a:p>
        </p:txBody>
      </p:sp>
      <p:sp>
        <p:nvSpPr>
          <p:cNvPr id="17" name="Text 12"/>
          <p:cNvSpPr txBox="1"/>
          <p:nvPr/>
        </p:nvSpPr>
        <p:spPr>
          <a:xfrm>
            <a:off x="2296973" y="3534156"/>
            <a:ext cx="1823314" cy="543154"/>
          </a:xfrm>
          <a:prstGeom prst="rect">
            <a:avLst/>
          </a:prstGeom>
          <a:noFill/>
          <a:ln/>
        </p:spPr>
        <p:txBody>
          <a:bodyPr wrap="square" lIns="0" tIns="0" rIns="0" bIns="0" rtlCol="0" anchor="t"/>
          <a:lstStyle/>
          <a:p>
            <a:pPr marL="0" indent="0" algn="r">
              <a:buNone/>
            </a:pPr>
            <a:r>
              <a:rPr lang="en-US" sz="1200" dirty="0">
                <a:solidFill>
                  <a:srgbClr val="374151"/>
                </a:solidFill>
                <a:latin typeface="ui-monospace" pitchFamily="34" charset="0"/>
                <a:ea typeface="ui-monospace" pitchFamily="34" charset="-122"/>
                <a:cs typeface="ui-monospace" pitchFamily="34" charset="-120"/>
              </a:rPr>
              <a:t>$50,000</a:t>
            </a:r>
            <a:endParaRPr lang="en-US" sz="1200" dirty="0"/>
          </a:p>
        </p:txBody>
      </p:sp>
      <p:sp>
        <p:nvSpPr>
          <p:cNvPr id="18" name="Text 13"/>
          <p:cNvSpPr txBox="1"/>
          <p:nvPr/>
        </p:nvSpPr>
        <p:spPr>
          <a:xfrm>
            <a:off x="4044391" y="3534156"/>
            <a:ext cx="1823314" cy="543154"/>
          </a:xfrm>
          <a:prstGeom prst="rect">
            <a:avLst/>
          </a:prstGeom>
          <a:noFill/>
          <a:ln/>
        </p:spPr>
        <p:txBody>
          <a:bodyPr wrap="square" lIns="0" tIns="0" rIns="0" bIns="0" rtlCol="0" anchor="t"/>
          <a:lstStyle/>
          <a:p>
            <a:pPr marL="0" indent="0" algn="r">
              <a:buNone/>
            </a:pPr>
            <a:r>
              <a:rPr lang="en-US" sz="1200" dirty="0">
                <a:solidFill>
                  <a:srgbClr val="374151"/>
                </a:solidFill>
                <a:latin typeface="ui-monospace" pitchFamily="34" charset="0"/>
                <a:ea typeface="ui-monospace" pitchFamily="34" charset="-122"/>
                <a:cs typeface="ui-monospace" pitchFamily="34" charset="-120"/>
              </a:rPr>
              <a:t>$48,000</a:t>
            </a:r>
            <a:endParaRPr lang="en-US" sz="1200" dirty="0"/>
          </a:p>
        </p:txBody>
      </p:sp>
      <p:sp>
        <p:nvSpPr>
          <p:cNvPr id="19" name="Text 14"/>
          <p:cNvSpPr txBox="1"/>
          <p:nvPr/>
        </p:nvSpPr>
        <p:spPr>
          <a:xfrm>
            <a:off x="6909206" y="3534156"/>
            <a:ext cx="776326" cy="534010"/>
          </a:xfrm>
          <a:prstGeom prst="rect">
            <a:avLst/>
          </a:prstGeom>
          <a:noFill/>
          <a:ln/>
        </p:spPr>
        <p:txBody>
          <a:bodyPr wrap="square" lIns="0" tIns="0" rIns="0" bIns="0" rtlCol="0" anchor="ctr"/>
          <a:lstStyle/>
          <a:p>
            <a:pPr marL="0" indent="0" algn="l">
              <a:buNone/>
            </a:pPr>
            <a:r>
              <a:rPr lang="en-US" sz="1200" b="1" dirty="0">
                <a:solidFill>
                  <a:srgbClr val="10B981"/>
                </a:solidFill>
                <a:latin typeface="ui-monospace" pitchFamily="34" charset="0"/>
                <a:ea typeface="ui-monospace" pitchFamily="34" charset="-122"/>
                <a:cs typeface="ui-monospace" pitchFamily="34" charset="-120"/>
              </a:rPr>
              <a:t> $2,000 </a:t>
            </a:r>
            <a:endParaRPr lang="en-US" sz="1200" dirty="0"/>
          </a:p>
        </p:txBody>
      </p:sp>
      <p:pic>
        <p:nvPicPr>
          <p:cNvPr id="20" name="Image 3" descr="preencoded.png"/>
          <p:cNvPicPr>
            <a:picLocks noChangeAspect="1"/>
          </p:cNvPicPr>
          <p:nvPr/>
        </p:nvPicPr>
        <p:blipFill>
          <a:blip r:embed="rId6"/>
          <a:srcRect t="-180" b="-180"/>
          <a:stretch/>
        </p:blipFill>
        <p:spPr>
          <a:xfrm>
            <a:off x="6775704" y="3724351"/>
            <a:ext cx="95098" cy="152705"/>
          </a:xfrm>
          <a:prstGeom prst="rect">
            <a:avLst/>
          </a:prstGeom>
        </p:spPr>
      </p:pic>
      <p:sp>
        <p:nvSpPr>
          <p:cNvPr id="21" name="Shape 15"/>
          <p:cNvSpPr/>
          <p:nvPr/>
        </p:nvSpPr>
        <p:spPr>
          <a:xfrm>
            <a:off x="619049" y="4071823"/>
            <a:ext cx="6991502" cy="543154"/>
          </a:xfrm>
          <a:prstGeom prst="rect">
            <a:avLst/>
          </a:prstGeom>
          <a:solidFill>
            <a:srgbClr val="FEF2F2"/>
          </a:solidFill>
          <a:ln/>
        </p:spPr>
        <p:txBody>
          <a:bodyPr/>
          <a:lstStyle/>
          <a:p>
            <a:endParaRPr lang="en-US"/>
          </a:p>
        </p:txBody>
      </p:sp>
      <p:sp>
        <p:nvSpPr>
          <p:cNvPr id="22" name="Shape 16"/>
          <p:cNvSpPr/>
          <p:nvPr/>
        </p:nvSpPr>
        <p:spPr>
          <a:xfrm>
            <a:off x="619049" y="4605833"/>
            <a:ext cx="6991502" cy="9144"/>
          </a:xfrm>
          <a:prstGeom prst="rect">
            <a:avLst/>
          </a:prstGeom>
          <a:solidFill>
            <a:srgbClr val="F3F4F6"/>
          </a:solidFill>
          <a:ln w="12700">
            <a:solidFill>
              <a:srgbClr val="F3F4F6">
                <a:alpha val="0"/>
              </a:srgbClr>
            </a:solidFill>
            <a:prstDash val="solid"/>
          </a:ln>
        </p:spPr>
        <p:txBody>
          <a:bodyPr/>
          <a:lstStyle/>
          <a:p>
            <a:endParaRPr lang="en-US"/>
          </a:p>
        </p:txBody>
      </p:sp>
      <p:sp>
        <p:nvSpPr>
          <p:cNvPr id="23" name="Text 17"/>
          <p:cNvSpPr txBox="1"/>
          <p:nvPr/>
        </p:nvSpPr>
        <p:spPr>
          <a:xfrm>
            <a:off x="619049" y="4071823"/>
            <a:ext cx="1823314" cy="543154"/>
          </a:xfrm>
          <a:prstGeom prst="rect">
            <a:avLst/>
          </a:prstGeom>
          <a:noFill/>
          <a:ln/>
        </p:spPr>
        <p:txBody>
          <a:bodyPr wrap="square" lIns="0" tIns="0" rIns="0" bIns="0" rtlCol="0" anchor="t"/>
          <a:lstStyle/>
          <a:p>
            <a:pPr marL="0" indent="0" algn="l">
              <a:buNone/>
            </a:pPr>
            <a:r>
              <a:rPr lang="en-US" sz="1200" b="1" dirty="0">
                <a:solidFill>
                  <a:srgbClr val="374151"/>
                </a:solidFill>
                <a:latin typeface="Open Sans" pitchFamily="34" charset="0"/>
                <a:ea typeface="Open Sans" pitchFamily="34" charset="-122"/>
                <a:cs typeface="Open Sans" pitchFamily="34" charset="-120"/>
              </a:rPr>
              <a:t>Operations</a:t>
            </a:r>
            <a:endParaRPr lang="en-US" sz="1200" dirty="0"/>
          </a:p>
        </p:txBody>
      </p:sp>
      <p:sp>
        <p:nvSpPr>
          <p:cNvPr id="24" name="Text 18"/>
          <p:cNvSpPr txBox="1"/>
          <p:nvPr/>
        </p:nvSpPr>
        <p:spPr>
          <a:xfrm>
            <a:off x="2296973" y="4071823"/>
            <a:ext cx="1823314" cy="543154"/>
          </a:xfrm>
          <a:prstGeom prst="rect">
            <a:avLst/>
          </a:prstGeom>
          <a:noFill/>
          <a:ln/>
        </p:spPr>
        <p:txBody>
          <a:bodyPr wrap="square" lIns="0" tIns="0" rIns="0" bIns="0" rtlCol="0" anchor="t"/>
          <a:lstStyle/>
          <a:p>
            <a:pPr marL="0" indent="0" algn="r">
              <a:buNone/>
            </a:pPr>
            <a:r>
              <a:rPr lang="en-US" sz="1200" dirty="0">
                <a:solidFill>
                  <a:srgbClr val="374151"/>
                </a:solidFill>
                <a:latin typeface="ui-monospace" pitchFamily="34" charset="0"/>
                <a:ea typeface="ui-monospace" pitchFamily="34" charset="-122"/>
                <a:cs typeface="ui-monospace" pitchFamily="34" charset="-120"/>
              </a:rPr>
              <a:t>$90,000</a:t>
            </a:r>
            <a:endParaRPr lang="en-US" sz="1200" dirty="0"/>
          </a:p>
        </p:txBody>
      </p:sp>
      <p:sp>
        <p:nvSpPr>
          <p:cNvPr id="25" name="Text 19"/>
          <p:cNvSpPr txBox="1"/>
          <p:nvPr/>
        </p:nvSpPr>
        <p:spPr>
          <a:xfrm>
            <a:off x="4044391" y="4071823"/>
            <a:ext cx="1823314" cy="543154"/>
          </a:xfrm>
          <a:prstGeom prst="rect">
            <a:avLst/>
          </a:prstGeom>
          <a:noFill/>
          <a:ln/>
        </p:spPr>
        <p:txBody>
          <a:bodyPr wrap="square" lIns="0" tIns="0" rIns="0" bIns="0" rtlCol="0" anchor="t"/>
          <a:lstStyle/>
          <a:p>
            <a:pPr marL="0" indent="0" algn="r">
              <a:buNone/>
            </a:pPr>
            <a:r>
              <a:rPr lang="en-US" sz="1200" b="1" dirty="0">
                <a:solidFill>
                  <a:srgbClr val="374151"/>
                </a:solidFill>
                <a:latin typeface="ui-monospace" pitchFamily="34" charset="0"/>
                <a:ea typeface="ui-monospace" pitchFamily="34" charset="-122"/>
                <a:cs typeface="ui-monospace" pitchFamily="34" charset="-120"/>
              </a:rPr>
              <a:t>$95,000</a:t>
            </a:r>
            <a:endParaRPr lang="en-US" sz="1200" dirty="0"/>
          </a:p>
        </p:txBody>
      </p:sp>
      <p:sp>
        <p:nvSpPr>
          <p:cNvPr id="26" name="Text 20"/>
          <p:cNvSpPr txBox="1"/>
          <p:nvPr/>
        </p:nvSpPr>
        <p:spPr>
          <a:xfrm>
            <a:off x="6909206" y="4076395"/>
            <a:ext cx="776326" cy="534010"/>
          </a:xfrm>
          <a:prstGeom prst="rect">
            <a:avLst/>
          </a:prstGeom>
          <a:noFill/>
          <a:ln/>
        </p:spPr>
        <p:txBody>
          <a:bodyPr wrap="square" lIns="0" tIns="0" rIns="0" bIns="0" rtlCol="0" anchor="ctr"/>
          <a:lstStyle/>
          <a:p>
            <a:pPr marL="0" indent="0" algn="l">
              <a:buNone/>
            </a:pPr>
            <a:r>
              <a:rPr lang="en-US" sz="1200" b="1" dirty="0">
                <a:solidFill>
                  <a:srgbClr val="D50032"/>
                </a:solidFill>
                <a:latin typeface="ui-monospace" pitchFamily="34" charset="0"/>
                <a:ea typeface="ui-monospace" pitchFamily="34" charset="-122"/>
                <a:cs typeface="ui-monospace" pitchFamily="34" charset="-120"/>
              </a:rPr>
              <a:t> $5,000 </a:t>
            </a:r>
            <a:endParaRPr lang="en-US" sz="1200" dirty="0"/>
          </a:p>
        </p:txBody>
      </p:sp>
      <p:pic>
        <p:nvPicPr>
          <p:cNvPr id="27" name="Image 4" descr="preencoded.png"/>
          <p:cNvPicPr>
            <a:picLocks noChangeAspect="1"/>
          </p:cNvPicPr>
          <p:nvPr/>
        </p:nvPicPr>
        <p:blipFill>
          <a:blip r:embed="rId7"/>
          <a:srcRect t="-180" b="-180"/>
          <a:stretch/>
        </p:blipFill>
        <p:spPr>
          <a:xfrm>
            <a:off x="6775704" y="4267505"/>
            <a:ext cx="95098" cy="152705"/>
          </a:xfrm>
          <a:prstGeom prst="rect">
            <a:avLst/>
          </a:prstGeom>
        </p:spPr>
      </p:pic>
      <p:sp>
        <p:nvSpPr>
          <p:cNvPr id="28" name="Shape 21"/>
          <p:cNvSpPr/>
          <p:nvPr/>
        </p:nvSpPr>
        <p:spPr>
          <a:xfrm>
            <a:off x="619049" y="5158130"/>
            <a:ext cx="6991502" cy="9144"/>
          </a:xfrm>
          <a:prstGeom prst="rect">
            <a:avLst/>
          </a:prstGeom>
          <a:solidFill>
            <a:srgbClr val="F3F4F6"/>
          </a:solidFill>
          <a:ln w="12700">
            <a:solidFill>
              <a:srgbClr val="F3F4F6">
                <a:alpha val="0"/>
              </a:srgbClr>
            </a:solidFill>
            <a:prstDash val="solid"/>
          </a:ln>
        </p:spPr>
        <p:txBody>
          <a:bodyPr/>
          <a:lstStyle/>
          <a:p>
            <a:endParaRPr lang="en-US"/>
          </a:p>
        </p:txBody>
      </p:sp>
      <p:sp>
        <p:nvSpPr>
          <p:cNvPr id="29" name="Text 22"/>
          <p:cNvSpPr txBox="1"/>
          <p:nvPr/>
        </p:nvSpPr>
        <p:spPr>
          <a:xfrm>
            <a:off x="619049" y="4614977"/>
            <a:ext cx="1823314" cy="553212"/>
          </a:xfrm>
          <a:prstGeom prst="rect">
            <a:avLst/>
          </a:prstGeom>
          <a:noFill/>
          <a:ln/>
        </p:spPr>
        <p:txBody>
          <a:bodyPr wrap="square" lIns="0" tIns="0" rIns="0" bIns="0" rtlCol="0" anchor="t"/>
          <a:lstStyle/>
          <a:p>
            <a:pPr marL="0" indent="0" algn="l">
              <a:buNone/>
            </a:pPr>
            <a:r>
              <a:rPr lang="en-US" sz="1200" b="1" dirty="0">
                <a:solidFill>
                  <a:srgbClr val="374151"/>
                </a:solidFill>
                <a:latin typeface="Open Sans" pitchFamily="34" charset="0"/>
                <a:ea typeface="Open Sans" pitchFamily="34" charset="-122"/>
                <a:cs typeface="Open Sans" pitchFamily="34" charset="-120"/>
              </a:rPr>
              <a:t>IT Support</a:t>
            </a:r>
            <a:endParaRPr lang="en-US" sz="1200" dirty="0"/>
          </a:p>
        </p:txBody>
      </p:sp>
      <p:sp>
        <p:nvSpPr>
          <p:cNvPr id="30" name="Text 23"/>
          <p:cNvSpPr txBox="1"/>
          <p:nvPr/>
        </p:nvSpPr>
        <p:spPr>
          <a:xfrm>
            <a:off x="2296973" y="4614977"/>
            <a:ext cx="1823314" cy="553212"/>
          </a:xfrm>
          <a:prstGeom prst="rect">
            <a:avLst/>
          </a:prstGeom>
          <a:noFill/>
          <a:ln/>
        </p:spPr>
        <p:txBody>
          <a:bodyPr wrap="square" lIns="0" tIns="0" rIns="0" bIns="0" rtlCol="0" anchor="t"/>
          <a:lstStyle/>
          <a:p>
            <a:pPr marL="0" indent="0" algn="r">
              <a:buNone/>
            </a:pPr>
            <a:r>
              <a:rPr lang="en-US" sz="1200" dirty="0">
                <a:solidFill>
                  <a:srgbClr val="374151"/>
                </a:solidFill>
                <a:latin typeface="ui-monospace" pitchFamily="34" charset="0"/>
                <a:ea typeface="ui-monospace" pitchFamily="34" charset="-122"/>
                <a:cs typeface="ui-monospace" pitchFamily="34" charset="-120"/>
              </a:rPr>
              <a:t>$70,000</a:t>
            </a:r>
            <a:endParaRPr lang="en-US" sz="1200" dirty="0"/>
          </a:p>
        </p:txBody>
      </p:sp>
      <p:sp>
        <p:nvSpPr>
          <p:cNvPr id="31" name="Text 24"/>
          <p:cNvSpPr txBox="1"/>
          <p:nvPr/>
        </p:nvSpPr>
        <p:spPr>
          <a:xfrm>
            <a:off x="4044391" y="4614977"/>
            <a:ext cx="1823314" cy="553212"/>
          </a:xfrm>
          <a:prstGeom prst="rect">
            <a:avLst/>
          </a:prstGeom>
          <a:noFill/>
          <a:ln/>
        </p:spPr>
        <p:txBody>
          <a:bodyPr wrap="square" lIns="0" tIns="0" rIns="0" bIns="0" rtlCol="0" anchor="t"/>
          <a:lstStyle/>
          <a:p>
            <a:pPr marL="0" indent="0" algn="r">
              <a:buNone/>
            </a:pPr>
            <a:r>
              <a:rPr lang="en-US" sz="1200" dirty="0">
                <a:solidFill>
                  <a:srgbClr val="374151"/>
                </a:solidFill>
                <a:latin typeface="ui-monospace" pitchFamily="34" charset="0"/>
                <a:ea typeface="ui-monospace" pitchFamily="34" charset="-122"/>
                <a:cs typeface="ui-monospace" pitchFamily="34" charset="-120"/>
              </a:rPr>
              <a:t>$69,000</a:t>
            </a:r>
            <a:endParaRPr lang="en-US" sz="1200" dirty="0"/>
          </a:p>
        </p:txBody>
      </p:sp>
      <p:sp>
        <p:nvSpPr>
          <p:cNvPr id="32" name="Text 25"/>
          <p:cNvSpPr txBox="1"/>
          <p:nvPr/>
        </p:nvSpPr>
        <p:spPr>
          <a:xfrm>
            <a:off x="6909206" y="4619549"/>
            <a:ext cx="776326" cy="534010"/>
          </a:xfrm>
          <a:prstGeom prst="rect">
            <a:avLst/>
          </a:prstGeom>
          <a:noFill/>
          <a:ln/>
        </p:spPr>
        <p:txBody>
          <a:bodyPr wrap="square" lIns="0" tIns="0" rIns="0" bIns="0" rtlCol="0" anchor="ctr"/>
          <a:lstStyle/>
          <a:p>
            <a:pPr marL="0" indent="0" algn="l">
              <a:buNone/>
            </a:pPr>
            <a:r>
              <a:rPr lang="en-US" sz="1200" b="1" dirty="0">
                <a:solidFill>
                  <a:srgbClr val="10B981"/>
                </a:solidFill>
                <a:latin typeface="ui-monospace" pitchFamily="34" charset="0"/>
                <a:ea typeface="ui-monospace" pitchFamily="34" charset="-122"/>
                <a:cs typeface="ui-monospace" pitchFamily="34" charset="-120"/>
              </a:rPr>
              <a:t> $1,000 </a:t>
            </a:r>
            <a:endParaRPr lang="en-US" sz="1200" dirty="0"/>
          </a:p>
        </p:txBody>
      </p:sp>
      <p:pic>
        <p:nvPicPr>
          <p:cNvPr id="33" name="Image 5" descr="preencoded.png"/>
          <p:cNvPicPr>
            <a:picLocks noChangeAspect="1"/>
          </p:cNvPicPr>
          <p:nvPr/>
        </p:nvPicPr>
        <p:blipFill>
          <a:blip r:embed="rId6"/>
          <a:srcRect t="-180" b="-180"/>
          <a:stretch/>
        </p:blipFill>
        <p:spPr>
          <a:xfrm>
            <a:off x="6775704" y="4809744"/>
            <a:ext cx="95098" cy="152705"/>
          </a:xfrm>
          <a:prstGeom prst="rect">
            <a:avLst/>
          </a:prstGeom>
        </p:spPr>
      </p:pic>
      <p:sp>
        <p:nvSpPr>
          <p:cNvPr id="34" name="Shape 26"/>
          <p:cNvSpPr/>
          <p:nvPr/>
        </p:nvSpPr>
        <p:spPr>
          <a:xfrm>
            <a:off x="619049" y="5162702"/>
            <a:ext cx="6991502" cy="543154"/>
          </a:xfrm>
          <a:prstGeom prst="roundRect">
            <a:avLst>
              <a:gd name="adj" fmla="val 23628"/>
            </a:avLst>
          </a:prstGeom>
          <a:solidFill>
            <a:srgbClr val="F3F4F6"/>
          </a:solidFill>
          <a:ln/>
        </p:spPr>
        <p:txBody>
          <a:bodyPr/>
          <a:lstStyle/>
          <a:p>
            <a:endParaRPr lang="en-US"/>
          </a:p>
        </p:txBody>
      </p:sp>
      <p:sp>
        <p:nvSpPr>
          <p:cNvPr id="35" name="Shape 27"/>
          <p:cNvSpPr/>
          <p:nvPr/>
        </p:nvSpPr>
        <p:spPr>
          <a:xfrm>
            <a:off x="619049" y="5162702"/>
            <a:ext cx="6991502" cy="19202"/>
          </a:xfrm>
          <a:prstGeom prst="roundRect">
            <a:avLst>
              <a:gd name="adj" fmla="val 668351"/>
            </a:avLst>
          </a:prstGeom>
          <a:solidFill>
            <a:srgbClr val="D1D5DB"/>
          </a:solidFill>
          <a:ln w="12700">
            <a:solidFill>
              <a:srgbClr val="D1D5DB">
                <a:alpha val="0"/>
              </a:srgbClr>
            </a:solidFill>
            <a:prstDash val="solid"/>
          </a:ln>
        </p:spPr>
        <p:txBody>
          <a:bodyPr/>
          <a:lstStyle/>
          <a:p>
            <a:endParaRPr lang="en-US"/>
          </a:p>
        </p:txBody>
      </p:sp>
      <p:sp>
        <p:nvSpPr>
          <p:cNvPr id="36" name="Text 28"/>
          <p:cNvSpPr txBox="1"/>
          <p:nvPr/>
        </p:nvSpPr>
        <p:spPr>
          <a:xfrm>
            <a:off x="619049" y="5162702"/>
            <a:ext cx="1823314" cy="543154"/>
          </a:xfrm>
          <a:prstGeom prst="rect">
            <a:avLst/>
          </a:prstGeom>
          <a:noFill/>
          <a:ln/>
        </p:spPr>
        <p:txBody>
          <a:bodyPr wrap="square" lIns="0" tIns="0" rIns="0" bIns="0" rtlCol="0" anchor="t"/>
          <a:lstStyle/>
          <a:p>
            <a:pPr marL="0" indent="0" algn="l">
              <a:buNone/>
            </a:pPr>
            <a:r>
              <a:rPr lang="en-US" sz="1200" b="1" dirty="0">
                <a:solidFill>
                  <a:srgbClr val="374151"/>
                </a:solidFill>
                <a:latin typeface="Open Sans" pitchFamily="34" charset="0"/>
                <a:ea typeface="Open Sans" pitchFamily="34" charset="-122"/>
                <a:cs typeface="Open Sans" pitchFamily="34" charset="-120"/>
              </a:rPr>
              <a:t>TOTAL</a:t>
            </a:r>
            <a:endParaRPr lang="en-US" sz="1200" dirty="0"/>
          </a:p>
        </p:txBody>
      </p:sp>
      <p:sp>
        <p:nvSpPr>
          <p:cNvPr id="37" name="Text 29"/>
          <p:cNvSpPr txBox="1"/>
          <p:nvPr/>
        </p:nvSpPr>
        <p:spPr>
          <a:xfrm>
            <a:off x="2296973" y="5162702"/>
            <a:ext cx="1823314" cy="543154"/>
          </a:xfrm>
          <a:prstGeom prst="rect">
            <a:avLst/>
          </a:prstGeom>
          <a:noFill/>
          <a:ln/>
        </p:spPr>
        <p:txBody>
          <a:bodyPr wrap="square" lIns="0" tIns="0" rIns="0" bIns="0" rtlCol="0" anchor="t"/>
          <a:lstStyle/>
          <a:p>
            <a:pPr marL="0" indent="0" algn="r">
              <a:buNone/>
            </a:pPr>
            <a:r>
              <a:rPr lang="en-US" sz="1200" b="1" dirty="0">
                <a:solidFill>
                  <a:srgbClr val="374151"/>
                </a:solidFill>
                <a:latin typeface="ui-monospace" pitchFamily="34" charset="0"/>
                <a:ea typeface="ui-monospace" pitchFamily="34" charset="-122"/>
                <a:cs typeface="ui-monospace" pitchFamily="34" charset="-120"/>
              </a:rPr>
              <a:t>$210,000</a:t>
            </a:r>
            <a:endParaRPr lang="en-US" sz="1200" dirty="0"/>
          </a:p>
        </p:txBody>
      </p:sp>
      <p:sp>
        <p:nvSpPr>
          <p:cNvPr id="38" name="Text 30"/>
          <p:cNvSpPr txBox="1"/>
          <p:nvPr/>
        </p:nvSpPr>
        <p:spPr>
          <a:xfrm>
            <a:off x="4044391" y="5162702"/>
            <a:ext cx="1823314" cy="543154"/>
          </a:xfrm>
          <a:prstGeom prst="rect">
            <a:avLst/>
          </a:prstGeom>
          <a:noFill/>
          <a:ln/>
        </p:spPr>
        <p:txBody>
          <a:bodyPr wrap="square" lIns="0" tIns="0" rIns="0" bIns="0" rtlCol="0" anchor="t"/>
          <a:lstStyle/>
          <a:p>
            <a:pPr marL="0" indent="0" algn="r">
              <a:buNone/>
            </a:pPr>
            <a:r>
              <a:rPr lang="en-US" sz="1200" b="1" dirty="0">
                <a:solidFill>
                  <a:srgbClr val="374151"/>
                </a:solidFill>
                <a:latin typeface="ui-monospace" pitchFamily="34" charset="0"/>
                <a:ea typeface="ui-monospace" pitchFamily="34" charset="-122"/>
                <a:cs typeface="ui-monospace" pitchFamily="34" charset="-120"/>
              </a:rPr>
              <a:t>$212,000</a:t>
            </a:r>
            <a:endParaRPr lang="en-US" sz="1200" dirty="0"/>
          </a:p>
        </p:txBody>
      </p:sp>
      <p:sp>
        <p:nvSpPr>
          <p:cNvPr id="39" name="Text 31"/>
          <p:cNvSpPr txBox="1"/>
          <p:nvPr/>
        </p:nvSpPr>
        <p:spPr>
          <a:xfrm>
            <a:off x="5792724" y="5171846"/>
            <a:ext cx="1823314" cy="534010"/>
          </a:xfrm>
          <a:prstGeom prst="rect">
            <a:avLst/>
          </a:prstGeom>
          <a:noFill/>
          <a:ln/>
        </p:spPr>
        <p:txBody>
          <a:bodyPr wrap="square" lIns="0" tIns="0" rIns="0" bIns="0" rtlCol="0" anchor="ctr"/>
          <a:lstStyle/>
          <a:p>
            <a:pPr marL="0" indent="0" algn="r">
              <a:buNone/>
            </a:pPr>
            <a:r>
              <a:rPr lang="en-US" sz="1200" b="1" dirty="0">
                <a:solidFill>
                  <a:srgbClr val="DC2626"/>
                </a:solidFill>
                <a:latin typeface="ui-monospace" pitchFamily="34" charset="0"/>
                <a:ea typeface="ui-monospace" pitchFamily="34" charset="-122"/>
                <a:cs typeface="ui-monospace" pitchFamily="34" charset="-120"/>
              </a:rPr>
              <a:t>-$2,000</a:t>
            </a:r>
            <a:endParaRPr lang="en-US" sz="1200" dirty="0"/>
          </a:p>
        </p:txBody>
      </p:sp>
      <p:pic>
        <p:nvPicPr>
          <p:cNvPr id="40" name="Image 6" descr="preencoded.png"/>
          <p:cNvPicPr>
            <a:picLocks noChangeAspect="1"/>
          </p:cNvPicPr>
          <p:nvPr/>
        </p:nvPicPr>
        <p:blipFill>
          <a:blip r:embed="rId8"/>
          <a:srcRect l="-4" r="-4"/>
          <a:stretch/>
        </p:blipFill>
        <p:spPr>
          <a:xfrm>
            <a:off x="8076895" y="2184502"/>
            <a:ext cx="3504895" cy="1411834"/>
          </a:xfrm>
          <a:prstGeom prst="rect">
            <a:avLst/>
          </a:prstGeom>
        </p:spPr>
      </p:pic>
      <p:sp>
        <p:nvSpPr>
          <p:cNvPr id="41" name="Shape 32"/>
          <p:cNvSpPr/>
          <p:nvPr/>
        </p:nvSpPr>
        <p:spPr>
          <a:xfrm>
            <a:off x="8001000" y="2413102"/>
            <a:ext cx="228600" cy="228600"/>
          </a:xfrm>
          <a:prstGeom prst="ellipse">
            <a:avLst/>
          </a:prstGeom>
          <a:solidFill>
            <a:srgbClr val="D50032"/>
          </a:solidFill>
          <a:ln w="12700">
            <a:solidFill>
              <a:srgbClr val="FFFFFF">
                <a:alpha val="0"/>
              </a:srgbClr>
            </a:solidFill>
            <a:prstDash val="solid"/>
          </a:ln>
        </p:spPr>
        <p:txBody>
          <a:bodyPr/>
          <a:lstStyle/>
          <a:p>
            <a:endParaRPr lang="en-US"/>
          </a:p>
        </p:txBody>
      </p:sp>
      <p:pic>
        <p:nvPicPr>
          <p:cNvPr id="42" name="Image 7" descr="preencoded.png"/>
          <p:cNvPicPr>
            <a:picLocks noChangeAspect="1"/>
          </p:cNvPicPr>
          <p:nvPr/>
        </p:nvPicPr>
        <p:blipFill>
          <a:blip r:embed="rId9"/>
          <a:srcRect/>
          <a:stretch/>
        </p:blipFill>
        <p:spPr>
          <a:xfrm>
            <a:off x="8058607" y="2470709"/>
            <a:ext cx="114300" cy="114300"/>
          </a:xfrm>
          <a:prstGeom prst="rect">
            <a:avLst/>
          </a:prstGeom>
        </p:spPr>
      </p:pic>
      <p:sp>
        <p:nvSpPr>
          <p:cNvPr id="43" name="Text 33"/>
          <p:cNvSpPr txBox="1"/>
          <p:nvPr/>
        </p:nvSpPr>
        <p:spPr>
          <a:xfrm>
            <a:off x="8343900" y="2413102"/>
            <a:ext cx="3124505" cy="228600"/>
          </a:xfrm>
          <a:prstGeom prst="rect">
            <a:avLst/>
          </a:prstGeom>
          <a:noFill/>
          <a:ln/>
        </p:spPr>
        <p:txBody>
          <a:bodyPr wrap="square" lIns="0" tIns="0" rIns="0" bIns="0" rtlCol="0" anchor="ctr"/>
          <a:lstStyle/>
          <a:p>
            <a:pPr marL="0" indent="0" algn="l">
              <a:buNone/>
            </a:pPr>
            <a:r>
              <a:rPr lang="en-US" sz="1200" b="1" dirty="0">
                <a:solidFill>
                  <a:srgbClr val="1F2937"/>
                </a:solidFill>
                <a:latin typeface="Open Sans" pitchFamily="34" charset="0"/>
                <a:ea typeface="Open Sans" pitchFamily="34" charset="-122"/>
                <a:cs typeface="Open Sans" pitchFamily="34" charset="-120"/>
              </a:rPr>
              <a:t>Key Insight</a:t>
            </a:r>
            <a:endParaRPr lang="en-US" sz="1200" dirty="0"/>
          </a:p>
        </p:txBody>
      </p:sp>
      <p:sp>
        <p:nvSpPr>
          <p:cNvPr id="44" name="Text 34"/>
          <p:cNvSpPr txBox="1"/>
          <p:nvPr/>
        </p:nvSpPr>
        <p:spPr>
          <a:xfrm>
            <a:off x="8343900" y="2718511"/>
            <a:ext cx="3086100" cy="657454"/>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 Operations is </a:t>
            </a:r>
            <a:r>
              <a:rPr lang="en-US" sz="1000" b="1" dirty="0">
                <a:solidFill>
                  <a:srgbClr val="4B5563"/>
                </a:solidFill>
                <a:latin typeface="Open Sans" pitchFamily="34" charset="0"/>
                <a:ea typeface="Open Sans" pitchFamily="34" charset="-122"/>
                <a:cs typeface="Open Sans" pitchFamily="34" charset="-120"/>
              </a:rPr>
              <a:t>over budget by $5k</a:t>
            </a:r>
            <a:r>
              <a:rPr lang="en-US" sz="1000" dirty="0">
                <a:solidFill>
                  <a:srgbClr val="4B5563"/>
                </a:solidFill>
                <a:latin typeface="Open Sans" pitchFamily="34" charset="0"/>
                <a:ea typeface="Open Sans" pitchFamily="34" charset="-122"/>
                <a:cs typeface="Open Sans" pitchFamily="34" charset="-120"/>
              </a:rPr>
              <a:t>, which offsets the savings from Marketing and IT. The total variance is negative. </a:t>
            </a:r>
            <a:endParaRPr lang="en-US" sz="1000" dirty="0"/>
          </a:p>
        </p:txBody>
      </p:sp>
      <p:sp>
        <p:nvSpPr>
          <p:cNvPr id="45" name="Shape 35"/>
          <p:cNvSpPr/>
          <p:nvPr/>
        </p:nvSpPr>
        <p:spPr>
          <a:xfrm>
            <a:off x="8076895" y="3825850"/>
            <a:ext cx="3504895" cy="2152498"/>
          </a:xfrm>
          <a:prstGeom prst="roundRect">
            <a:avLst>
              <a:gd name="adj" fmla="val 1504"/>
            </a:avLst>
          </a:prstGeom>
          <a:solidFill>
            <a:srgbClr val="F9FAFB"/>
          </a:solidFill>
          <a:ln w="12700">
            <a:solidFill>
              <a:srgbClr val="E5E7EB"/>
            </a:solidFill>
            <a:prstDash val="solid"/>
          </a:ln>
        </p:spPr>
        <p:txBody>
          <a:bodyPr/>
          <a:lstStyle/>
          <a:p>
            <a:endParaRPr lang="en-US"/>
          </a:p>
        </p:txBody>
      </p:sp>
      <p:sp>
        <p:nvSpPr>
          <p:cNvPr id="46" name="Text 36"/>
          <p:cNvSpPr txBox="1"/>
          <p:nvPr/>
        </p:nvSpPr>
        <p:spPr>
          <a:xfrm>
            <a:off x="8524951" y="4063594"/>
            <a:ext cx="2934310" cy="191110"/>
          </a:xfrm>
          <a:prstGeom prst="rect">
            <a:avLst/>
          </a:prstGeom>
          <a:noFill/>
          <a:ln/>
        </p:spPr>
        <p:txBody>
          <a:bodyPr wrap="square" lIns="0" tIns="0" rIns="0" bIns="0" rtlCol="0" anchor="ctr"/>
          <a:lstStyle/>
          <a:p>
            <a:pPr marL="0" indent="0" algn="l">
              <a:buNone/>
            </a:pPr>
            <a:r>
              <a:rPr lang="en-US" sz="1000" b="1" kern="0" spc="26" dirty="0">
                <a:solidFill>
                  <a:srgbClr val="000000"/>
                </a:solidFill>
                <a:latin typeface="Open Sans" pitchFamily="34" charset="0"/>
                <a:ea typeface="Open Sans" pitchFamily="34" charset="-122"/>
                <a:cs typeface="Open Sans" pitchFamily="34" charset="-120"/>
              </a:rPr>
              <a:t>Table Best Practices </a:t>
            </a:r>
            <a:endParaRPr lang="en-US" sz="1000" dirty="0"/>
          </a:p>
        </p:txBody>
      </p:sp>
      <p:pic>
        <p:nvPicPr>
          <p:cNvPr id="47" name="Image 8" descr="preencoded.png"/>
          <p:cNvPicPr>
            <a:picLocks noChangeAspect="1"/>
          </p:cNvPicPr>
          <p:nvPr/>
        </p:nvPicPr>
        <p:blipFill>
          <a:blip r:embed="rId10"/>
          <a:srcRect/>
          <a:stretch/>
        </p:blipFill>
        <p:spPr>
          <a:xfrm>
            <a:off x="8315554" y="4090111"/>
            <a:ext cx="133502" cy="133502"/>
          </a:xfrm>
          <a:prstGeom prst="rect">
            <a:avLst/>
          </a:prstGeom>
        </p:spPr>
      </p:pic>
      <p:pic>
        <p:nvPicPr>
          <p:cNvPr id="48" name="Image 9" descr="preencoded.png"/>
          <p:cNvPicPr>
            <a:picLocks noChangeAspect="1"/>
          </p:cNvPicPr>
          <p:nvPr/>
        </p:nvPicPr>
        <p:blipFill>
          <a:blip r:embed="rId11"/>
          <a:srcRect t="-1100" b="-1100"/>
          <a:stretch/>
        </p:blipFill>
        <p:spPr>
          <a:xfrm>
            <a:off x="8315554" y="4406494"/>
            <a:ext cx="114300" cy="133502"/>
          </a:xfrm>
          <a:prstGeom prst="rect">
            <a:avLst/>
          </a:prstGeom>
        </p:spPr>
      </p:pic>
      <p:sp>
        <p:nvSpPr>
          <p:cNvPr id="49" name="Text 37"/>
          <p:cNvSpPr txBox="1"/>
          <p:nvPr/>
        </p:nvSpPr>
        <p:spPr>
          <a:xfrm>
            <a:off x="8505749" y="4368089"/>
            <a:ext cx="2915107" cy="381305"/>
          </a:xfrm>
          <a:prstGeom prst="rect">
            <a:avLst/>
          </a:prstGeom>
          <a:noFill/>
          <a:ln/>
        </p:spPr>
        <p:txBody>
          <a:bodyPr wrap="square" lIns="0" tIns="0" rIns="0" bIns="0" rtlCol="0" anchor="t"/>
          <a:lstStyle/>
          <a:p>
            <a:pPr marL="0" indent="0" algn="l">
              <a:buNone/>
            </a:pPr>
            <a:r>
              <a:rPr lang="en-US" sz="1000" b="1" dirty="0">
                <a:solidFill>
                  <a:srgbClr val="4B5563"/>
                </a:solidFill>
                <a:latin typeface="Open Sans" pitchFamily="34" charset="0"/>
                <a:ea typeface="Open Sans" pitchFamily="34" charset="-122"/>
                <a:cs typeface="Open Sans" pitchFamily="34" charset="-120"/>
              </a:rPr>
              <a:t>Right-align numbers</a:t>
            </a:r>
            <a:r>
              <a:rPr lang="en-US" sz="1000" dirty="0">
                <a:solidFill>
                  <a:srgbClr val="4B5563"/>
                </a:solidFill>
                <a:latin typeface="Open Sans" pitchFamily="34" charset="0"/>
                <a:ea typeface="Open Sans" pitchFamily="34" charset="-122"/>
                <a:cs typeface="Open Sans" pitchFamily="34" charset="-120"/>
              </a:rPr>
              <a:t> so decimal points line up vertically.</a:t>
            </a:r>
            <a:endParaRPr lang="en-US" sz="1000" dirty="0"/>
          </a:p>
        </p:txBody>
      </p:sp>
      <p:pic>
        <p:nvPicPr>
          <p:cNvPr id="50" name="Image 10" descr="preencoded.png"/>
          <p:cNvPicPr>
            <a:picLocks noChangeAspect="1"/>
          </p:cNvPicPr>
          <p:nvPr/>
        </p:nvPicPr>
        <p:blipFill>
          <a:blip r:embed="rId11"/>
          <a:srcRect t="-1100" b="-1100"/>
          <a:stretch/>
        </p:blipFill>
        <p:spPr>
          <a:xfrm>
            <a:off x="8315554" y="4902098"/>
            <a:ext cx="114300" cy="133502"/>
          </a:xfrm>
          <a:prstGeom prst="rect">
            <a:avLst/>
          </a:prstGeom>
        </p:spPr>
      </p:pic>
      <p:sp>
        <p:nvSpPr>
          <p:cNvPr id="51" name="Text 38"/>
          <p:cNvSpPr txBox="1"/>
          <p:nvPr/>
        </p:nvSpPr>
        <p:spPr>
          <a:xfrm>
            <a:off x="8505749" y="4863694"/>
            <a:ext cx="2915107" cy="381305"/>
          </a:xfrm>
          <a:prstGeom prst="rect">
            <a:avLst/>
          </a:prstGeom>
          <a:noFill/>
          <a:ln/>
        </p:spPr>
        <p:txBody>
          <a:bodyPr wrap="square" lIns="0" tIns="0" rIns="0" bIns="0" rtlCol="0" anchor="t"/>
          <a:lstStyle/>
          <a:p>
            <a:pPr marL="0" indent="0" algn="l">
              <a:buNone/>
            </a:pPr>
            <a:r>
              <a:rPr lang="en-US" sz="1000" b="1" dirty="0">
                <a:solidFill>
                  <a:srgbClr val="4B5563"/>
                </a:solidFill>
                <a:latin typeface="Open Sans" pitchFamily="34" charset="0"/>
                <a:ea typeface="Open Sans" pitchFamily="34" charset="-122"/>
                <a:cs typeface="Open Sans" pitchFamily="34" charset="-120"/>
              </a:rPr>
              <a:t>Left-align text</a:t>
            </a:r>
            <a:r>
              <a:rPr lang="en-US" sz="1000" dirty="0">
                <a:solidFill>
                  <a:srgbClr val="4B5563"/>
                </a:solidFill>
                <a:latin typeface="Open Sans" pitchFamily="34" charset="0"/>
                <a:ea typeface="Open Sans" pitchFamily="34" charset="-122"/>
                <a:cs typeface="Open Sans" pitchFamily="34" charset="-120"/>
              </a:rPr>
              <a:t> (like department names) for readability.</a:t>
            </a:r>
            <a:endParaRPr lang="en-US" sz="1000" dirty="0"/>
          </a:p>
        </p:txBody>
      </p:sp>
      <p:pic>
        <p:nvPicPr>
          <p:cNvPr id="52" name="Image 11" descr="preencoded.png"/>
          <p:cNvPicPr>
            <a:picLocks noChangeAspect="1"/>
          </p:cNvPicPr>
          <p:nvPr/>
        </p:nvPicPr>
        <p:blipFill>
          <a:blip r:embed="rId11"/>
          <a:srcRect t="-1100" b="-1100"/>
          <a:stretch/>
        </p:blipFill>
        <p:spPr>
          <a:xfrm>
            <a:off x="8315554" y="5396789"/>
            <a:ext cx="114300" cy="133502"/>
          </a:xfrm>
          <a:prstGeom prst="rect">
            <a:avLst/>
          </a:prstGeom>
        </p:spPr>
      </p:pic>
      <p:sp>
        <p:nvSpPr>
          <p:cNvPr id="53" name="Text 39"/>
          <p:cNvSpPr txBox="1"/>
          <p:nvPr/>
        </p:nvSpPr>
        <p:spPr>
          <a:xfrm>
            <a:off x="8505749" y="5359298"/>
            <a:ext cx="2915107" cy="381305"/>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Use </a:t>
            </a:r>
            <a:r>
              <a:rPr lang="en-US" sz="1000" b="1" dirty="0">
                <a:solidFill>
                  <a:srgbClr val="4B5563"/>
                </a:solidFill>
                <a:latin typeface="Open Sans" pitchFamily="34" charset="0"/>
                <a:ea typeface="Open Sans" pitchFamily="34" charset="-122"/>
                <a:cs typeface="Open Sans" pitchFamily="34" charset="-120"/>
              </a:rPr>
              <a:t>bolding or color</a:t>
            </a:r>
            <a:r>
              <a:rPr lang="en-US" sz="1000" dirty="0">
                <a:solidFill>
                  <a:srgbClr val="4B5563"/>
                </a:solidFill>
                <a:latin typeface="Open Sans" pitchFamily="34" charset="0"/>
                <a:ea typeface="Open Sans" pitchFamily="34" charset="-122"/>
                <a:cs typeface="Open Sans" pitchFamily="34" charset="-120"/>
              </a:rPr>
              <a:t> sparingly to highlight variances.</a:t>
            </a:r>
            <a:endParaRPr lang="en-US" sz="1000" dirty="0"/>
          </a:p>
        </p:txBody>
      </p:sp>
      <p:sp>
        <p:nvSpPr>
          <p:cNvPr id="54" name="Shape 40"/>
          <p:cNvSpPr/>
          <p:nvPr/>
        </p:nvSpPr>
        <p:spPr>
          <a:xfrm>
            <a:off x="609905" y="6429146"/>
            <a:ext cx="10972800" cy="9144"/>
          </a:xfrm>
          <a:prstGeom prst="rect">
            <a:avLst/>
          </a:prstGeom>
          <a:solidFill>
            <a:srgbClr val="E5E7EB"/>
          </a:solidFill>
          <a:ln w="12700">
            <a:solidFill>
              <a:srgbClr val="E5E7EB">
                <a:alpha val="0"/>
              </a:srgbClr>
            </a:solidFill>
            <a:prstDash val="solid"/>
          </a:ln>
        </p:spPr>
        <p:txBody>
          <a:bodyPr/>
          <a:lstStyle/>
          <a:p>
            <a:endParaRPr lang="en-US"/>
          </a:p>
        </p:txBody>
      </p:sp>
      <p:sp>
        <p:nvSpPr>
          <p:cNvPr id="55" name="Text 41"/>
          <p:cNvSpPr txBox="1"/>
          <p:nvPr/>
        </p:nvSpPr>
        <p:spPr>
          <a:xfrm>
            <a:off x="609905" y="655350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56" name="Image 12" descr="preencoded.png"/>
          <p:cNvPicPr>
            <a:picLocks noChangeAspect="1"/>
          </p:cNvPicPr>
          <p:nvPr/>
        </p:nvPicPr>
        <p:blipFill>
          <a:blip r:embed="rId12"/>
          <a:srcRect/>
          <a:stretch/>
        </p:blipFill>
        <p:spPr>
          <a:xfrm>
            <a:off x="9834372" y="6572707"/>
            <a:ext cx="114300" cy="114300"/>
          </a:xfrm>
          <a:prstGeom prst="rect">
            <a:avLst/>
          </a:prstGeom>
        </p:spPr>
      </p:pic>
      <p:sp>
        <p:nvSpPr>
          <p:cNvPr id="57" name="Text 42"/>
          <p:cNvSpPr txBox="1"/>
          <p:nvPr/>
        </p:nvSpPr>
        <p:spPr>
          <a:xfrm>
            <a:off x="10024567" y="6553505"/>
            <a:ext cx="1858975" cy="152705"/>
          </a:xfrm>
          <a:prstGeom prst="rect">
            <a:avLst/>
          </a:prstGeom>
          <a:noFill/>
          <a:ln/>
        </p:spPr>
        <p:txBody>
          <a:bodyPr wrap="square" lIns="0" tIns="0" rIns="0" bIns="0" rtlCol="0" anchor="ctr"/>
          <a:lstStyle/>
          <a:p>
            <a:pPr marL="0" indent="0" algn="l">
              <a:buNone/>
            </a:pPr>
            <a:r>
              <a:rPr lang="en-US" sz="900" dirty="0">
                <a:solidFill>
                  <a:srgbClr val="9CA3AF"/>
                </a:solidFill>
                <a:latin typeface="Open Sans" pitchFamily="34" charset="0"/>
                <a:ea typeface="Open Sans" pitchFamily="34" charset="-122"/>
                <a:cs typeface="Open Sans" pitchFamily="34" charset="-120"/>
              </a:rPr>
              <a:t>Structured Data Presentation</a:t>
            </a:r>
            <a:endParaRPr lang="en-US" sz="900" dirty="0"/>
          </a:p>
        </p:txBody>
      </p:sp>
      <p:sp>
        <p:nvSpPr>
          <p:cNvPr id="58" name="Text 43"/>
          <p:cNvSpPr txBox="1"/>
          <p:nvPr/>
        </p:nvSpPr>
        <p:spPr>
          <a:xfrm>
            <a:off x="609905" y="381305"/>
            <a:ext cx="5982005"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Visualizing Exact Values</a:t>
            </a:r>
            <a:endParaRPr lang="en-US" sz="900" dirty="0"/>
          </a:p>
        </p:txBody>
      </p:sp>
      <p:pic>
        <p:nvPicPr>
          <p:cNvPr id="59" name="Image 13" descr="preencoded.png"/>
          <p:cNvPicPr>
            <a:picLocks noChangeAspect="1"/>
          </p:cNvPicPr>
          <p:nvPr/>
        </p:nvPicPr>
        <p:blipFill>
          <a:blip r:embed="rId13"/>
          <a:srcRect t="-400" b="-400"/>
          <a:stretch/>
        </p:blipFill>
        <p:spPr>
          <a:xfrm>
            <a:off x="609905" y="609905"/>
            <a:ext cx="457200" cy="38405"/>
          </a:xfrm>
          <a:prstGeom prst="rect">
            <a:avLst/>
          </a:prstGeom>
        </p:spPr>
      </p:pic>
      <p:sp>
        <p:nvSpPr>
          <p:cNvPr id="60" name="Text 44"/>
          <p:cNvSpPr txBox="1"/>
          <p:nvPr/>
        </p:nvSpPr>
        <p:spPr>
          <a:xfrm>
            <a:off x="609905" y="800100"/>
            <a:ext cx="7419442"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erriweather" pitchFamily="34" charset="0"/>
                <a:ea typeface="Merriweather" pitchFamily="34" charset="-122"/>
                <a:cs typeface="Merriweather" pitchFamily="34" charset="-120"/>
              </a:rPr>
              <a:t> Table Demo: </a:t>
            </a:r>
            <a:r>
              <a:rPr lang="en-US" sz="2700" b="1" dirty="0">
                <a:solidFill>
                  <a:srgbClr val="002F6C"/>
                </a:solidFill>
                <a:latin typeface="Merriweather" pitchFamily="34" charset="0"/>
                <a:ea typeface="Merriweather" pitchFamily="34" charset="-122"/>
                <a:cs typeface="Merriweather" pitchFamily="34" charset="-120"/>
              </a:rPr>
              <a:t>Budget vs. Actual (Q2)</a:t>
            </a:r>
            <a:endParaRPr lang="en-US" sz="2700" dirty="0"/>
          </a:p>
        </p:txBody>
      </p:sp>
      <p:sp>
        <p:nvSpPr>
          <p:cNvPr id="61" name="Shape 45"/>
          <p:cNvSpPr/>
          <p:nvPr/>
        </p:nvSpPr>
        <p:spPr>
          <a:xfrm>
            <a:off x="7631582" y="961949"/>
            <a:ext cx="38405" cy="267005"/>
          </a:xfrm>
          <a:prstGeom prst="rect">
            <a:avLst/>
          </a:prstGeom>
          <a:solidFill>
            <a:srgbClr val="E5E7EB"/>
          </a:solidFill>
          <a:ln w="12700">
            <a:solidFill>
              <a:srgbClr val="E5E7EB">
                <a:alpha val="0"/>
              </a:srgbClr>
            </a:solidFill>
            <a:prstDash val="solid"/>
          </a:ln>
        </p:spPr>
        <p:txBody>
          <a:bodyPr/>
          <a:lstStyle/>
          <a:p>
            <a:endParaRPr lang="en-US"/>
          </a:p>
        </p:txBody>
      </p:sp>
      <p:sp>
        <p:nvSpPr>
          <p:cNvPr id="62" name="Text 46"/>
          <p:cNvSpPr txBox="1"/>
          <p:nvPr/>
        </p:nvSpPr>
        <p:spPr>
          <a:xfrm>
            <a:off x="7745882" y="961949"/>
            <a:ext cx="3838651" cy="267005"/>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r">
              <a:buNone/>
            </a:pPr>
            <a:r>
              <a:rPr lang="en-US" sz="1000" i="1" dirty="0">
                <a:solidFill>
                  <a:srgbClr val="4B5563"/>
                </a:solidFill>
                <a:latin typeface="Open Sans" pitchFamily="34" charset="0"/>
                <a:ea typeface="Open Sans" pitchFamily="34" charset="-122"/>
                <a:cs typeface="Open Sans" pitchFamily="34" charset="-120"/>
              </a:rPr>
              <a:t>"Use tables when readers need to look up precise numbers."</a:t>
            </a:r>
            <a:endParaRPr lang="en-US" sz="1000" dirty="0"/>
          </a:p>
        </p:txBody>
      </p:sp>
      <p:pic>
        <p:nvPicPr>
          <p:cNvPr id="63" name="Image 14" descr="preencoded.png"/>
          <p:cNvPicPr>
            <a:picLocks noChangeAspect="1"/>
          </p:cNvPicPr>
          <p:nvPr/>
        </p:nvPicPr>
        <p:blipFill>
          <a:blip r:embed="rId14"/>
          <a:srcRect l="-200" r="-200"/>
          <a:stretch/>
        </p:blipFill>
        <p:spPr>
          <a:xfrm>
            <a:off x="0" y="0"/>
            <a:ext cx="12191695" cy="758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5F5"/>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t="-1" b="-1"/>
          <a:stretch/>
        </p:blipFill>
        <p:spPr>
          <a:xfrm>
            <a:off x="0" y="0"/>
            <a:ext cx="12191695" cy="6858000"/>
          </a:xfrm>
          <a:prstGeom prst="rect">
            <a:avLst/>
          </a:prstGeom>
        </p:spPr>
      </p:pic>
      <p:pic>
        <p:nvPicPr>
          <p:cNvPr id="4" name="Image 1" descr="preencoded.png"/>
          <p:cNvPicPr>
            <a:picLocks noChangeAspect="1"/>
          </p:cNvPicPr>
          <p:nvPr/>
        </p:nvPicPr>
        <p:blipFill>
          <a:blip r:embed="rId4"/>
          <a:srcRect l="-4" r="-4"/>
          <a:stretch/>
        </p:blipFill>
        <p:spPr>
          <a:xfrm>
            <a:off x="609905" y="1609344"/>
            <a:ext cx="3504895" cy="2295144"/>
          </a:xfrm>
          <a:prstGeom prst="rect">
            <a:avLst/>
          </a:prstGeom>
        </p:spPr>
      </p:pic>
      <p:sp>
        <p:nvSpPr>
          <p:cNvPr id="5" name="Shape 1"/>
          <p:cNvSpPr/>
          <p:nvPr/>
        </p:nvSpPr>
        <p:spPr>
          <a:xfrm>
            <a:off x="2124151" y="1848002"/>
            <a:ext cx="476402" cy="476402"/>
          </a:xfrm>
          <a:prstGeom prst="ellipse">
            <a:avLst/>
          </a:prstGeom>
          <a:solidFill>
            <a:srgbClr val="EFF6FF"/>
          </a:solidFill>
          <a:ln w="12700">
            <a:solidFill>
              <a:srgbClr val="FFFFFF">
                <a:alpha val="0"/>
              </a:srgbClr>
            </a:solidFill>
            <a:prstDash val="solid"/>
          </a:ln>
        </p:spPr>
        <p:txBody>
          <a:bodyPr/>
          <a:lstStyle/>
          <a:p>
            <a:endParaRPr lang="en-US"/>
          </a:p>
        </p:txBody>
      </p:sp>
      <p:pic>
        <p:nvPicPr>
          <p:cNvPr id="6" name="Image 2" descr="preencoded.png"/>
          <p:cNvPicPr>
            <a:picLocks noChangeAspect="1"/>
          </p:cNvPicPr>
          <p:nvPr/>
        </p:nvPicPr>
        <p:blipFill>
          <a:blip r:embed="rId5"/>
          <a:srcRect/>
          <a:stretch/>
        </p:blipFill>
        <p:spPr>
          <a:xfrm>
            <a:off x="2247595" y="1971446"/>
            <a:ext cx="228600" cy="228600"/>
          </a:xfrm>
          <a:prstGeom prst="rect">
            <a:avLst/>
          </a:prstGeom>
        </p:spPr>
      </p:pic>
      <p:sp>
        <p:nvSpPr>
          <p:cNvPr id="7" name="Text 2"/>
          <p:cNvSpPr txBox="1"/>
          <p:nvPr/>
        </p:nvSpPr>
        <p:spPr>
          <a:xfrm>
            <a:off x="1481328" y="2438705"/>
            <a:ext cx="1761134" cy="267005"/>
          </a:xfrm>
          <a:prstGeom prst="rect">
            <a:avLst/>
          </a:prstGeom>
          <a:noFill/>
          <a:ln/>
        </p:spPr>
        <p:txBody>
          <a:bodyPr wrap="square" lIns="0" tIns="0" rIns="0" bIns="0" rtlCol="0" anchor="ctr"/>
          <a:lstStyle/>
          <a:p>
            <a:pPr marL="0" indent="0" algn="ctr">
              <a:buNone/>
            </a:pPr>
            <a:r>
              <a:rPr lang="en-US" sz="1300" b="1" dirty="0">
                <a:solidFill>
                  <a:srgbClr val="1F2937"/>
                </a:solidFill>
                <a:latin typeface="Open Sans" pitchFamily="34" charset="0"/>
                <a:ea typeface="Open Sans" pitchFamily="34" charset="-122"/>
                <a:cs typeface="Open Sans" pitchFamily="34" charset="-120"/>
              </a:rPr>
              <a:t>Trend Over Time?</a:t>
            </a:r>
            <a:endParaRPr lang="en-US" sz="1300" dirty="0"/>
          </a:p>
        </p:txBody>
      </p:sp>
      <p:sp>
        <p:nvSpPr>
          <p:cNvPr id="8" name="Text 3"/>
          <p:cNvSpPr txBox="1"/>
          <p:nvPr/>
        </p:nvSpPr>
        <p:spPr>
          <a:xfrm>
            <a:off x="809244" y="2781605"/>
            <a:ext cx="3105302" cy="381305"/>
          </a:xfrm>
          <a:prstGeom prst="rect">
            <a:avLst/>
          </a:prstGeom>
          <a:noFill/>
          <a:ln/>
        </p:spPr>
        <p:txBody>
          <a:bodyPr wrap="square" lIns="0" tIns="0" rIns="0" bIns="0" rtlCol="0" anchor="t"/>
          <a:lstStyle/>
          <a:p>
            <a:pPr marL="0" indent="0" algn="ctr">
              <a:buNone/>
            </a:pPr>
            <a:r>
              <a:rPr lang="en-US" sz="1000" dirty="0">
                <a:solidFill>
                  <a:srgbClr val="4B5563"/>
                </a:solidFill>
                <a:latin typeface="Open Sans" pitchFamily="34" charset="0"/>
                <a:ea typeface="Open Sans" pitchFamily="34" charset="-122"/>
                <a:cs typeface="Open Sans" pitchFamily="34" charset="-120"/>
              </a:rPr>
              <a:t>Showing continuous change or patterns across a period.</a:t>
            </a:r>
            <a:endParaRPr lang="en-US" sz="1000" dirty="0"/>
          </a:p>
        </p:txBody>
      </p:sp>
      <p:sp>
        <p:nvSpPr>
          <p:cNvPr id="9" name="Shape 4"/>
          <p:cNvSpPr/>
          <p:nvPr/>
        </p:nvSpPr>
        <p:spPr>
          <a:xfrm>
            <a:off x="847649" y="3314700"/>
            <a:ext cx="3029407" cy="9144"/>
          </a:xfrm>
          <a:prstGeom prst="rect">
            <a:avLst/>
          </a:prstGeom>
          <a:solidFill>
            <a:srgbClr val="F3F4F6"/>
          </a:solidFill>
          <a:ln w="12700">
            <a:solidFill>
              <a:srgbClr val="F3F4F6">
                <a:alpha val="0"/>
              </a:srgbClr>
            </a:solidFill>
            <a:prstDash val="solid"/>
          </a:ln>
        </p:spPr>
        <p:txBody>
          <a:bodyPr/>
          <a:lstStyle/>
          <a:p>
            <a:endParaRPr lang="en-US"/>
          </a:p>
        </p:txBody>
      </p:sp>
      <p:sp>
        <p:nvSpPr>
          <p:cNvPr id="10" name="Text 5"/>
          <p:cNvSpPr txBox="1"/>
          <p:nvPr/>
        </p:nvSpPr>
        <p:spPr>
          <a:xfrm>
            <a:off x="1900123" y="3467405"/>
            <a:ext cx="933602" cy="181051"/>
          </a:xfrm>
          <a:prstGeom prst="rect">
            <a:avLst/>
          </a:prstGeom>
          <a:noFill/>
          <a:ln/>
        </p:spPr>
        <p:txBody>
          <a:bodyPr wrap="square" lIns="0" tIns="0" rIns="0" bIns="0" rtlCol="0" anchor="ctr"/>
          <a:lstStyle/>
          <a:p>
            <a:pPr marL="0" indent="0" algn="ctr">
              <a:buNone/>
            </a:pPr>
            <a:r>
              <a:rPr lang="en-US" sz="1000" b="1" kern="0" spc="52" dirty="0">
                <a:solidFill>
                  <a:srgbClr val="000000"/>
                </a:solidFill>
                <a:latin typeface="Open Sans" pitchFamily="34" charset="0"/>
                <a:ea typeface="Open Sans" pitchFamily="34" charset="-122"/>
                <a:cs typeface="Open Sans" pitchFamily="34" charset="-120"/>
              </a:rPr>
              <a:t>Line Chart</a:t>
            </a:r>
            <a:endParaRPr lang="en-US" sz="1000" dirty="0"/>
          </a:p>
        </p:txBody>
      </p:sp>
      <p:pic>
        <p:nvPicPr>
          <p:cNvPr id="11" name="Image 3" descr="preencoded.png"/>
          <p:cNvPicPr>
            <a:picLocks noChangeAspect="1"/>
          </p:cNvPicPr>
          <p:nvPr/>
        </p:nvPicPr>
        <p:blipFill>
          <a:blip r:embed="rId4"/>
          <a:srcRect l="-4" r="-4"/>
          <a:stretch/>
        </p:blipFill>
        <p:spPr>
          <a:xfrm>
            <a:off x="4343400" y="1609344"/>
            <a:ext cx="3504895" cy="2295144"/>
          </a:xfrm>
          <a:prstGeom prst="rect">
            <a:avLst/>
          </a:prstGeom>
        </p:spPr>
      </p:pic>
      <p:sp>
        <p:nvSpPr>
          <p:cNvPr id="12" name="Shape 6"/>
          <p:cNvSpPr/>
          <p:nvPr/>
        </p:nvSpPr>
        <p:spPr>
          <a:xfrm>
            <a:off x="5857646" y="1848002"/>
            <a:ext cx="476402" cy="476402"/>
          </a:xfrm>
          <a:prstGeom prst="ellipse">
            <a:avLst/>
          </a:prstGeom>
          <a:solidFill>
            <a:srgbClr val="EFF6FF"/>
          </a:solidFill>
          <a:ln w="12700">
            <a:solidFill>
              <a:srgbClr val="FFFFFF">
                <a:alpha val="0"/>
              </a:srgbClr>
            </a:solidFill>
            <a:prstDash val="solid"/>
          </a:ln>
        </p:spPr>
        <p:txBody>
          <a:bodyPr/>
          <a:lstStyle/>
          <a:p>
            <a:endParaRPr lang="en-US"/>
          </a:p>
        </p:txBody>
      </p:sp>
      <p:pic>
        <p:nvPicPr>
          <p:cNvPr id="13" name="Image 4" descr="preencoded.png"/>
          <p:cNvPicPr>
            <a:picLocks noChangeAspect="1"/>
          </p:cNvPicPr>
          <p:nvPr/>
        </p:nvPicPr>
        <p:blipFill>
          <a:blip r:embed="rId6"/>
          <a:srcRect/>
          <a:stretch/>
        </p:blipFill>
        <p:spPr>
          <a:xfrm>
            <a:off x="5982005" y="1971446"/>
            <a:ext cx="228600" cy="228600"/>
          </a:xfrm>
          <a:prstGeom prst="rect">
            <a:avLst/>
          </a:prstGeom>
        </p:spPr>
      </p:pic>
      <p:sp>
        <p:nvSpPr>
          <p:cNvPr id="14" name="Text 7"/>
          <p:cNvSpPr txBox="1"/>
          <p:nvPr/>
        </p:nvSpPr>
        <p:spPr>
          <a:xfrm>
            <a:off x="5325466" y="2438705"/>
            <a:ext cx="1544422" cy="267005"/>
          </a:xfrm>
          <a:prstGeom prst="rect">
            <a:avLst/>
          </a:prstGeom>
          <a:noFill/>
          <a:ln/>
        </p:spPr>
        <p:txBody>
          <a:bodyPr wrap="square" lIns="0" tIns="0" rIns="0" bIns="0" rtlCol="0" anchor="ctr"/>
          <a:lstStyle/>
          <a:p>
            <a:pPr marL="0" indent="0" algn="ctr">
              <a:buNone/>
            </a:pPr>
            <a:r>
              <a:rPr lang="en-US" sz="1300" b="1" dirty="0">
                <a:solidFill>
                  <a:srgbClr val="1F2937"/>
                </a:solidFill>
                <a:latin typeface="Open Sans" pitchFamily="34" charset="0"/>
                <a:ea typeface="Open Sans" pitchFamily="34" charset="-122"/>
                <a:cs typeface="Open Sans" pitchFamily="34" charset="-120"/>
              </a:rPr>
              <a:t>Compare Items?</a:t>
            </a:r>
            <a:endParaRPr lang="en-US" sz="1300" dirty="0"/>
          </a:p>
        </p:txBody>
      </p:sp>
      <p:sp>
        <p:nvSpPr>
          <p:cNvPr id="15" name="Text 8"/>
          <p:cNvSpPr txBox="1"/>
          <p:nvPr/>
        </p:nvSpPr>
        <p:spPr>
          <a:xfrm>
            <a:off x="4543654" y="2781605"/>
            <a:ext cx="3105302" cy="381305"/>
          </a:xfrm>
          <a:prstGeom prst="rect">
            <a:avLst/>
          </a:prstGeom>
          <a:noFill/>
          <a:ln/>
        </p:spPr>
        <p:txBody>
          <a:bodyPr wrap="square" lIns="0" tIns="0" rIns="0" bIns="0" rtlCol="0" anchor="t"/>
          <a:lstStyle/>
          <a:p>
            <a:pPr marL="0" indent="0" algn="ctr">
              <a:buNone/>
            </a:pPr>
            <a:r>
              <a:rPr lang="en-US" sz="1000" dirty="0">
                <a:solidFill>
                  <a:srgbClr val="4B5563"/>
                </a:solidFill>
                <a:latin typeface="Open Sans" pitchFamily="34" charset="0"/>
                <a:ea typeface="Open Sans" pitchFamily="34" charset="-122"/>
                <a:cs typeface="Open Sans" pitchFamily="34" charset="-120"/>
              </a:rPr>
              <a:t>Ranking categories or showing differences in magnitude.</a:t>
            </a:r>
            <a:endParaRPr lang="en-US" sz="1000" dirty="0"/>
          </a:p>
        </p:txBody>
      </p:sp>
      <p:sp>
        <p:nvSpPr>
          <p:cNvPr id="16" name="Shape 9"/>
          <p:cNvSpPr/>
          <p:nvPr/>
        </p:nvSpPr>
        <p:spPr>
          <a:xfrm>
            <a:off x="4581144" y="3314700"/>
            <a:ext cx="3029407" cy="9144"/>
          </a:xfrm>
          <a:prstGeom prst="rect">
            <a:avLst/>
          </a:prstGeom>
          <a:solidFill>
            <a:srgbClr val="F3F4F6"/>
          </a:solidFill>
          <a:ln w="12700">
            <a:solidFill>
              <a:srgbClr val="F3F4F6">
                <a:alpha val="0"/>
              </a:srgbClr>
            </a:solidFill>
            <a:prstDash val="solid"/>
          </a:ln>
        </p:spPr>
        <p:txBody>
          <a:bodyPr/>
          <a:lstStyle/>
          <a:p>
            <a:endParaRPr lang="en-US"/>
          </a:p>
        </p:txBody>
      </p:sp>
      <p:sp>
        <p:nvSpPr>
          <p:cNvPr id="17" name="Text 10"/>
          <p:cNvSpPr txBox="1"/>
          <p:nvPr/>
        </p:nvSpPr>
        <p:spPr>
          <a:xfrm>
            <a:off x="5653735" y="3467405"/>
            <a:ext cx="886054" cy="181051"/>
          </a:xfrm>
          <a:prstGeom prst="rect">
            <a:avLst/>
          </a:prstGeom>
          <a:noFill/>
          <a:ln/>
        </p:spPr>
        <p:txBody>
          <a:bodyPr wrap="square" lIns="0" tIns="0" rIns="0" bIns="0" rtlCol="0" anchor="ctr"/>
          <a:lstStyle/>
          <a:p>
            <a:pPr marL="0" indent="0" algn="ctr">
              <a:buNone/>
            </a:pPr>
            <a:r>
              <a:rPr lang="en-US" sz="1000" b="1" kern="0" spc="52" dirty="0">
                <a:solidFill>
                  <a:srgbClr val="000000"/>
                </a:solidFill>
                <a:latin typeface="Open Sans" pitchFamily="34" charset="0"/>
                <a:ea typeface="Open Sans" pitchFamily="34" charset="-122"/>
                <a:cs typeface="Open Sans" pitchFamily="34" charset="-120"/>
              </a:rPr>
              <a:t>Bar Chart</a:t>
            </a:r>
            <a:endParaRPr lang="en-US" sz="1000" dirty="0"/>
          </a:p>
        </p:txBody>
      </p:sp>
      <p:pic>
        <p:nvPicPr>
          <p:cNvPr id="18" name="Image 5" descr="preencoded.png"/>
          <p:cNvPicPr>
            <a:picLocks noChangeAspect="1"/>
          </p:cNvPicPr>
          <p:nvPr/>
        </p:nvPicPr>
        <p:blipFill>
          <a:blip r:embed="rId4"/>
          <a:srcRect l="-4" r="-4"/>
          <a:stretch/>
        </p:blipFill>
        <p:spPr>
          <a:xfrm>
            <a:off x="8076895" y="1609344"/>
            <a:ext cx="3504895" cy="2295144"/>
          </a:xfrm>
          <a:prstGeom prst="rect">
            <a:avLst/>
          </a:prstGeom>
        </p:spPr>
      </p:pic>
      <p:sp>
        <p:nvSpPr>
          <p:cNvPr id="19" name="Shape 11"/>
          <p:cNvSpPr/>
          <p:nvPr/>
        </p:nvSpPr>
        <p:spPr>
          <a:xfrm>
            <a:off x="9592056" y="1848002"/>
            <a:ext cx="476402" cy="476402"/>
          </a:xfrm>
          <a:prstGeom prst="ellipse">
            <a:avLst/>
          </a:prstGeom>
          <a:solidFill>
            <a:srgbClr val="EFF6FF"/>
          </a:solidFill>
          <a:ln w="12700">
            <a:solidFill>
              <a:srgbClr val="FFFFFF">
                <a:alpha val="0"/>
              </a:srgbClr>
            </a:solidFill>
            <a:prstDash val="solid"/>
          </a:ln>
        </p:spPr>
        <p:txBody>
          <a:bodyPr/>
          <a:lstStyle/>
          <a:p>
            <a:endParaRPr lang="en-US"/>
          </a:p>
        </p:txBody>
      </p:sp>
      <p:pic>
        <p:nvPicPr>
          <p:cNvPr id="20" name="Image 6" descr="preencoded.png"/>
          <p:cNvPicPr>
            <a:picLocks noChangeAspect="1"/>
          </p:cNvPicPr>
          <p:nvPr/>
        </p:nvPicPr>
        <p:blipFill>
          <a:blip r:embed="rId7"/>
          <a:srcRect/>
          <a:stretch/>
        </p:blipFill>
        <p:spPr>
          <a:xfrm>
            <a:off x="9715500" y="1971446"/>
            <a:ext cx="228600" cy="228600"/>
          </a:xfrm>
          <a:prstGeom prst="rect">
            <a:avLst/>
          </a:prstGeom>
        </p:spPr>
      </p:pic>
      <p:sp>
        <p:nvSpPr>
          <p:cNvPr id="21" name="Text 12"/>
          <p:cNvSpPr txBox="1"/>
          <p:nvPr/>
        </p:nvSpPr>
        <p:spPr>
          <a:xfrm>
            <a:off x="9142171" y="2438705"/>
            <a:ext cx="1383487" cy="267005"/>
          </a:xfrm>
          <a:prstGeom prst="rect">
            <a:avLst/>
          </a:prstGeom>
          <a:noFill/>
          <a:ln/>
        </p:spPr>
        <p:txBody>
          <a:bodyPr wrap="square" lIns="0" tIns="0" rIns="0" bIns="0" rtlCol="0" anchor="ctr"/>
          <a:lstStyle/>
          <a:p>
            <a:pPr marL="0" indent="0" algn="ctr">
              <a:buNone/>
            </a:pPr>
            <a:r>
              <a:rPr lang="en-US" sz="1300" b="1" dirty="0">
                <a:solidFill>
                  <a:srgbClr val="1F2937"/>
                </a:solidFill>
                <a:latin typeface="Open Sans" pitchFamily="34" charset="0"/>
                <a:ea typeface="Open Sans" pitchFamily="34" charset="-122"/>
                <a:cs typeface="Open Sans" pitchFamily="34" charset="-120"/>
              </a:rPr>
              <a:t>Exact Values?</a:t>
            </a:r>
            <a:endParaRPr lang="en-US" sz="1300" dirty="0"/>
          </a:p>
        </p:txBody>
      </p:sp>
      <p:sp>
        <p:nvSpPr>
          <p:cNvPr id="22" name="Text 13"/>
          <p:cNvSpPr txBox="1"/>
          <p:nvPr/>
        </p:nvSpPr>
        <p:spPr>
          <a:xfrm>
            <a:off x="8277149" y="2781605"/>
            <a:ext cx="3105302" cy="381305"/>
          </a:xfrm>
          <a:prstGeom prst="rect">
            <a:avLst/>
          </a:prstGeom>
          <a:noFill/>
          <a:ln/>
        </p:spPr>
        <p:txBody>
          <a:bodyPr wrap="square" lIns="0" tIns="0" rIns="0" bIns="0" rtlCol="0" anchor="t"/>
          <a:lstStyle/>
          <a:p>
            <a:pPr marL="0" indent="0" algn="ctr">
              <a:buNone/>
            </a:pPr>
            <a:r>
              <a:rPr lang="en-US" sz="1000" dirty="0">
                <a:solidFill>
                  <a:srgbClr val="4B5563"/>
                </a:solidFill>
                <a:latin typeface="Open Sans" pitchFamily="34" charset="0"/>
                <a:ea typeface="Open Sans" pitchFamily="34" charset="-122"/>
                <a:cs typeface="Open Sans" pitchFamily="34" charset="-120"/>
              </a:rPr>
              <a:t>When precise data points are needed for lookup or calculation.</a:t>
            </a:r>
            <a:endParaRPr lang="en-US" sz="1000" dirty="0"/>
          </a:p>
        </p:txBody>
      </p:sp>
      <p:sp>
        <p:nvSpPr>
          <p:cNvPr id="23" name="Shape 14"/>
          <p:cNvSpPr/>
          <p:nvPr/>
        </p:nvSpPr>
        <p:spPr>
          <a:xfrm>
            <a:off x="8315554" y="3314700"/>
            <a:ext cx="3029407" cy="9144"/>
          </a:xfrm>
          <a:prstGeom prst="rect">
            <a:avLst/>
          </a:prstGeom>
          <a:solidFill>
            <a:srgbClr val="F3F4F6"/>
          </a:solidFill>
          <a:ln w="12700">
            <a:solidFill>
              <a:srgbClr val="F3F4F6">
                <a:alpha val="0"/>
              </a:srgbClr>
            </a:solidFill>
            <a:prstDash val="solid"/>
          </a:ln>
        </p:spPr>
        <p:txBody>
          <a:bodyPr/>
          <a:lstStyle/>
          <a:p>
            <a:endParaRPr lang="en-US"/>
          </a:p>
        </p:txBody>
      </p:sp>
      <p:sp>
        <p:nvSpPr>
          <p:cNvPr id="24" name="Text 15"/>
          <p:cNvSpPr txBox="1"/>
          <p:nvPr/>
        </p:nvSpPr>
        <p:spPr>
          <a:xfrm>
            <a:off x="9570110" y="3467405"/>
            <a:ext cx="523951" cy="181051"/>
          </a:xfrm>
          <a:prstGeom prst="rect">
            <a:avLst/>
          </a:prstGeom>
          <a:noFill/>
          <a:ln/>
        </p:spPr>
        <p:txBody>
          <a:bodyPr wrap="square" lIns="0" tIns="0" rIns="0" bIns="0" rtlCol="0" anchor="ctr"/>
          <a:lstStyle/>
          <a:p>
            <a:pPr marL="0" indent="0" algn="ctr">
              <a:buNone/>
            </a:pPr>
            <a:r>
              <a:rPr lang="en-US" sz="1000" b="1" kern="0" spc="52" dirty="0">
                <a:solidFill>
                  <a:srgbClr val="000000"/>
                </a:solidFill>
                <a:latin typeface="Open Sans" pitchFamily="34" charset="0"/>
                <a:ea typeface="Open Sans" pitchFamily="34" charset="-122"/>
                <a:cs typeface="Open Sans" pitchFamily="34" charset="-120"/>
              </a:rPr>
              <a:t>Table</a:t>
            </a:r>
            <a:endParaRPr lang="en-US" sz="1000" dirty="0"/>
          </a:p>
        </p:txBody>
      </p:sp>
      <p:pic>
        <p:nvPicPr>
          <p:cNvPr id="25" name="Image 7" descr="preencoded.png"/>
          <p:cNvPicPr>
            <a:picLocks noChangeAspect="1"/>
          </p:cNvPicPr>
          <p:nvPr/>
        </p:nvPicPr>
        <p:blipFill>
          <a:blip r:embed="rId4"/>
          <a:srcRect l="-4" r="-4"/>
          <a:stretch/>
        </p:blipFill>
        <p:spPr>
          <a:xfrm>
            <a:off x="609905" y="4134002"/>
            <a:ext cx="3504895" cy="2295144"/>
          </a:xfrm>
          <a:prstGeom prst="rect">
            <a:avLst/>
          </a:prstGeom>
        </p:spPr>
      </p:pic>
      <p:sp>
        <p:nvSpPr>
          <p:cNvPr id="26" name="Shape 16"/>
          <p:cNvSpPr/>
          <p:nvPr/>
        </p:nvSpPr>
        <p:spPr>
          <a:xfrm>
            <a:off x="2124151" y="4371746"/>
            <a:ext cx="476402" cy="476402"/>
          </a:xfrm>
          <a:prstGeom prst="ellipse">
            <a:avLst/>
          </a:prstGeom>
          <a:solidFill>
            <a:srgbClr val="EFF6FF"/>
          </a:solidFill>
          <a:ln w="12700">
            <a:solidFill>
              <a:srgbClr val="FFFFFF">
                <a:alpha val="0"/>
              </a:srgbClr>
            </a:solidFill>
            <a:prstDash val="solid"/>
          </a:ln>
        </p:spPr>
        <p:txBody>
          <a:bodyPr/>
          <a:lstStyle/>
          <a:p>
            <a:endParaRPr lang="en-US"/>
          </a:p>
        </p:txBody>
      </p:sp>
      <p:pic>
        <p:nvPicPr>
          <p:cNvPr id="27" name="Image 8" descr="preencoded.png"/>
          <p:cNvPicPr>
            <a:picLocks noChangeAspect="1"/>
          </p:cNvPicPr>
          <p:nvPr/>
        </p:nvPicPr>
        <p:blipFill>
          <a:blip r:embed="rId8"/>
          <a:srcRect t="-45" b="-45"/>
          <a:stretch/>
        </p:blipFill>
        <p:spPr>
          <a:xfrm>
            <a:off x="2233879" y="4496105"/>
            <a:ext cx="256946" cy="228600"/>
          </a:xfrm>
          <a:prstGeom prst="rect">
            <a:avLst/>
          </a:prstGeom>
        </p:spPr>
      </p:pic>
      <p:sp>
        <p:nvSpPr>
          <p:cNvPr id="28" name="Text 17"/>
          <p:cNvSpPr txBox="1"/>
          <p:nvPr/>
        </p:nvSpPr>
        <p:spPr>
          <a:xfrm>
            <a:off x="1603858" y="4962449"/>
            <a:ext cx="1519733" cy="267005"/>
          </a:xfrm>
          <a:prstGeom prst="rect">
            <a:avLst/>
          </a:prstGeom>
          <a:noFill/>
          <a:ln/>
        </p:spPr>
        <p:txBody>
          <a:bodyPr wrap="square" lIns="0" tIns="0" rIns="0" bIns="0" rtlCol="0" anchor="ctr"/>
          <a:lstStyle/>
          <a:p>
            <a:pPr marL="0" indent="0" algn="ctr">
              <a:buNone/>
            </a:pPr>
            <a:r>
              <a:rPr lang="en-US" sz="1300" b="1" dirty="0">
                <a:solidFill>
                  <a:srgbClr val="1F2937"/>
                </a:solidFill>
                <a:latin typeface="Open Sans" pitchFamily="34" charset="0"/>
                <a:ea typeface="Open Sans" pitchFamily="34" charset="-122"/>
                <a:cs typeface="Open Sans" pitchFamily="34" charset="-120"/>
              </a:rPr>
              <a:t>Part-to-Whole?</a:t>
            </a:r>
            <a:endParaRPr lang="en-US" sz="1300" dirty="0"/>
          </a:p>
        </p:txBody>
      </p:sp>
      <p:sp>
        <p:nvSpPr>
          <p:cNvPr id="29" name="Text 18"/>
          <p:cNvSpPr txBox="1"/>
          <p:nvPr/>
        </p:nvSpPr>
        <p:spPr>
          <a:xfrm>
            <a:off x="809244" y="5305349"/>
            <a:ext cx="3105302" cy="381305"/>
          </a:xfrm>
          <a:prstGeom prst="rect">
            <a:avLst/>
          </a:prstGeom>
          <a:noFill/>
          <a:ln/>
        </p:spPr>
        <p:txBody>
          <a:bodyPr wrap="square" lIns="0" tIns="0" rIns="0" bIns="0" rtlCol="0" anchor="t"/>
          <a:lstStyle/>
          <a:p>
            <a:pPr marL="0" indent="0" algn="ctr">
              <a:buNone/>
            </a:pPr>
            <a:r>
              <a:rPr lang="en-US" sz="1000" dirty="0">
                <a:solidFill>
                  <a:srgbClr val="4B5563"/>
                </a:solidFill>
                <a:latin typeface="Open Sans" pitchFamily="34" charset="0"/>
                <a:ea typeface="Open Sans" pitchFamily="34" charset="-122"/>
                <a:cs typeface="Open Sans" pitchFamily="34" charset="-120"/>
              </a:rPr>
              <a:t>Showing simple composition or share of a total (Snapshot).</a:t>
            </a:r>
            <a:endParaRPr lang="en-US" sz="1000" dirty="0"/>
          </a:p>
        </p:txBody>
      </p:sp>
      <p:sp>
        <p:nvSpPr>
          <p:cNvPr id="30" name="Shape 19"/>
          <p:cNvSpPr/>
          <p:nvPr/>
        </p:nvSpPr>
        <p:spPr>
          <a:xfrm>
            <a:off x="847649" y="5838444"/>
            <a:ext cx="3029407" cy="9144"/>
          </a:xfrm>
          <a:prstGeom prst="rect">
            <a:avLst/>
          </a:prstGeom>
          <a:solidFill>
            <a:srgbClr val="F3F4F6"/>
          </a:solidFill>
          <a:ln w="12700">
            <a:solidFill>
              <a:srgbClr val="F3F4F6">
                <a:alpha val="0"/>
              </a:srgbClr>
            </a:solidFill>
            <a:prstDash val="solid"/>
          </a:ln>
        </p:spPr>
        <p:txBody>
          <a:bodyPr/>
          <a:lstStyle/>
          <a:p>
            <a:endParaRPr lang="en-US"/>
          </a:p>
        </p:txBody>
      </p:sp>
      <p:sp>
        <p:nvSpPr>
          <p:cNvPr id="31" name="Text 20"/>
          <p:cNvSpPr txBox="1"/>
          <p:nvPr/>
        </p:nvSpPr>
        <p:spPr>
          <a:xfrm>
            <a:off x="1949501" y="5991149"/>
            <a:ext cx="827532" cy="181051"/>
          </a:xfrm>
          <a:prstGeom prst="rect">
            <a:avLst/>
          </a:prstGeom>
          <a:noFill/>
          <a:ln/>
        </p:spPr>
        <p:txBody>
          <a:bodyPr wrap="square" lIns="0" tIns="0" rIns="0" bIns="0" rtlCol="0" anchor="ctr"/>
          <a:lstStyle/>
          <a:p>
            <a:pPr marL="0" indent="0" algn="ctr">
              <a:buNone/>
            </a:pPr>
            <a:r>
              <a:rPr lang="en-US" sz="1000" b="1" kern="0" spc="52" dirty="0">
                <a:solidFill>
                  <a:srgbClr val="000000"/>
                </a:solidFill>
                <a:latin typeface="Open Sans" pitchFamily="34" charset="0"/>
                <a:ea typeface="Open Sans" pitchFamily="34" charset="-122"/>
                <a:cs typeface="Open Sans" pitchFamily="34" charset="-120"/>
              </a:rPr>
              <a:t>Pie Chart</a:t>
            </a:r>
            <a:endParaRPr lang="en-US" sz="1000" dirty="0"/>
          </a:p>
        </p:txBody>
      </p:sp>
      <p:pic>
        <p:nvPicPr>
          <p:cNvPr id="32" name="Image 9" descr="preencoded.png"/>
          <p:cNvPicPr>
            <a:picLocks noChangeAspect="1"/>
          </p:cNvPicPr>
          <p:nvPr/>
        </p:nvPicPr>
        <p:blipFill>
          <a:blip r:embed="rId4"/>
          <a:srcRect l="-4" r="-4"/>
          <a:stretch/>
        </p:blipFill>
        <p:spPr>
          <a:xfrm>
            <a:off x="4343400" y="4134002"/>
            <a:ext cx="3504895" cy="2295144"/>
          </a:xfrm>
          <a:prstGeom prst="rect">
            <a:avLst/>
          </a:prstGeom>
        </p:spPr>
      </p:pic>
      <p:sp>
        <p:nvSpPr>
          <p:cNvPr id="33" name="Shape 21"/>
          <p:cNvSpPr/>
          <p:nvPr/>
        </p:nvSpPr>
        <p:spPr>
          <a:xfrm>
            <a:off x="5857646" y="4371746"/>
            <a:ext cx="476402" cy="476402"/>
          </a:xfrm>
          <a:prstGeom prst="ellipse">
            <a:avLst/>
          </a:prstGeom>
          <a:solidFill>
            <a:srgbClr val="EFF6FF"/>
          </a:solidFill>
          <a:ln w="12700">
            <a:solidFill>
              <a:srgbClr val="FFFFFF">
                <a:alpha val="0"/>
              </a:srgbClr>
            </a:solidFill>
            <a:prstDash val="solid"/>
          </a:ln>
        </p:spPr>
        <p:txBody>
          <a:bodyPr/>
          <a:lstStyle/>
          <a:p>
            <a:endParaRPr lang="en-US"/>
          </a:p>
        </p:txBody>
      </p:sp>
      <p:pic>
        <p:nvPicPr>
          <p:cNvPr id="34" name="Image 10" descr="preencoded.png"/>
          <p:cNvPicPr>
            <a:picLocks noChangeAspect="1"/>
          </p:cNvPicPr>
          <p:nvPr/>
        </p:nvPicPr>
        <p:blipFill>
          <a:blip r:embed="rId9"/>
          <a:srcRect t="-45" b="-45"/>
          <a:stretch/>
        </p:blipFill>
        <p:spPr>
          <a:xfrm>
            <a:off x="5967374" y="4496105"/>
            <a:ext cx="256946" cy="228600"/>
          </a:xfrm>
          <a:prstGeom prst="rect">
            <a:avLst/>
          </a:prstGeom>
        </p:spPr>
      </p:pic>
      <p:sp>
        <p:nvSpPr>
          <p:cNvPr id="35" name="Text 22"/>
          <p:cNvSpPr txBox="1"/>
          <p:nvPr/>
        </p:nvSpPr>
        <p:spPr>
          <a:xfrm>
            <a:off x="5161788" y="4962449"/>
            <a:ext cx="1872691" cy="267005"/>
          </a:xfrm>
          <a:prstGeom prst="rect">
            <a:avLst/>
          </a:prstGeom>
          <a:noFill/>
          <a:ln/>
        </p:spPr>
        <p:txBody>
          <a:bodyPr wrap="square" lIns="0" tIns="0" rIns="0" bIns="0" rtlCol="0" anchor="ctr"/>
          <a:lstStyle/>
          <a:p>
            <a:pPr marL="0" indent="0" algn="ctr">
              <a:buNone/>
            </a:pPr>
            <a:r>
              <a:rPr lang="en-US" sz="1300" b="1" dirty="0">
                <a:solidFill>
                  <a:srgbClr val="1F2937"/>
                </a:solidFill>
                <a:latin typeface="Open Sans" pitchFamily="34" charset="0"/>
                <a:ea typeface="Open Sans" pitchFamily="34" charset="-122"/>
                <a:cs typeface="Open Sans" pitchFamily="34" charset="-120"/>
              </a:rPr>
              <a:t>Sequence/Process?</a:t>
            </a:r>
            <a:endParaRPr lang="en-US" sz="1300" dirty="0"/>
          </a:p>
        </p:txBody>
      </p:sp>
      <p:sp>
        <p:nvSpPr>
          <p:cNvPr id="36" name="Text 23"/>
          <p:cNvSpPr txBox="1"/>
          <p:nvPr/>
        </p:nvSpPr>
        <p:spPr>
          <a:xfrm>
            <a:off x="4613148" y="5305349"/>
            <a:ext cx="2971800" cy="381305"/>
          </a:xfrm>
          <a:prstGeom prst="rect">
            <a:avLst/>
          </a:prstGeom>
          <a:noFill/>
          <a:ln/>
        </p:spPr>
        <p:txBody>
          <a:bodyPr wrap="square" lIns="0" tIns="0" rIns="0" bIns="0" rtlCol="0" anchor="t"/>
          <a:lstStyle/>
          <a:p>
            <a:pPr marL="0" indent="0" algn="ctr">
              <a:buNone/>
            </a:pPr>
            <a:r>
              <a:rPr lang="en-US" sz="1000" dirty="0">
                <a:solidFill>
                  <a:srgbClr val="4B5563"/>
                </a:solidFill>
                <a:latin typeface="Open Sans" pitchFamily="34" charset="0"/>
                <a:ea typeface="Open Sans" pitchFamily="34" charset="-122"/>
                <a:cs typeface="Open Sans" pitchFamily="34" charset="-120"/>
              </a:rPr>
              <a:t>Visualizing steps, workflows, or decision paths.</a:t>
            </a:r>
            <a:endParaRPr lang="en-US" sz="1000" dirty="0"/>
          </a:p>
        </p:txBody>
      </p:sp>
      <p:sp>
        <p:nvSpPr>
          <p:cNvPr id="37" name="Shape 24"/>
          <p:cNvSpPr/>
          <p:nvPr/>
        </p:nvSpPr>
        <p:spPr>
          <a:xfrm>
            <a:off x="4581144" y="5838444"/>
            <a:ext cx="3029407" cy="9144"/>
          </a:xfrm>
          <a:prstGeom prst="rect">
            <a:avLst/>
          </a:prstGeom>
          <a:solidFill>
            <a:srgbClr val="F3F4F6"/>
          </a:solidFill>
          <a:ln w="12700">
            <a:solidFill>
              <a:srgbClr val="F3F4F6">
                <a:alpha val="0"/>
              </a:srgbClr>
            </a:solidFill>
            <a:prstDash val="solid"/>
          </a:ln>
        </p:spPr>
        <p:txBody>
          <a:bodyPr/>
          <a:lstStyle/>
          <a:p>
            <a:endParaRPr lang="en-US"/>
          </a:p>
        </p:txBody>
      </p:sp>
      <p:sp>
        <p:nvSpPr>
          <p:cNvPr id="38" name="Text 25"/>
          <p:cNvSpPr txBox="1"/>
          <p:nvPr/>
        </p:nvSpPr>
        <p:spPr>
          <a:xfrm>
            <a:off x="5613502" y="5991149"/>
            <a:ext cx="972007" cy="181051"/>
          </a:xfrm>
          <a:prstGeom prst="rect">
            <a:avLst/>
          </a:prstGeom>
          <a:noFill/>
          <a:ln/>
        </p:spPr>
        <p:txBody>
          <a:bodyPr wrap="square" lIns="0" tIns="0" rIns="0" bIns="0" rtlCol="0" anchor="ctr"/>
          <a:lstStyle/>
          <a:p>
            <a:pPr marL="0" indent="0" algn="ctr">
              <a:buNone/>
            </a:pPr>
            <a:r>
              <a:rPr lang="en-US" sz="1000" b="1" kern="0" spc="52" dirty="0">
                <a:solidFill>
                  <a:srgbClr val="000000"/>
                </a:solidFill>
                <a:latin typeface="Open Sans" pitchFamily="34" charset="0"/>
                <a:ea typeface="Open Sans" pitchFamily="34" charset="-122"/>
                <a:cs typeface="Open Sans" pitchFamily="34" charset="-120"/>
              </a:rPr>
              <a:t>Flowchart</a:t>
            </a:r>
            <a:endParaRPr lang="en-US" sz="1000" dirty="0"/>
          </a:p>
        </p:txBody>
      </p:sp>
      <p:pic>
        <p:nvPicPr>
          <p:cNvPr id="39" name="Image 11" descr="preencoded.png"/>
          <p:cNvPicPr>
            <a:picLocks noChangeAspect="1"/>
          </p:cNvPicPr>
          <p:nvPr/>
        </p:nvPicPr>
        <p:blipFill>
          <a:blip r:embed="rId4"/>
          <a:srcRect l="-4" r="-4"/>
          <a:stretch/>
        </p:blipFill>
        <p:spPr>
          <a:xfrm>
            <a:off x="8076895" y="4134002"/>
            <a:ext cx="3504895" cy="2295144"/>
          </a:xfrm>
          <a:prstGeom prst="rect">
            <a:avLst/>
          </a:prstGeom>
        </p:spPr>
      </p:pic>
      <p:sp>
        <p:nvSpPr>
          <p:cNvPr id="40" name="Shape 26"/>
          <p:cNvSpPr/>
          <p:nvPr/>
        </p:nvSpPr>
        <p:spPr>
          <a:xfrm>
            <a:off x="9592056" y="4371746"/>
            <a:ext cx="476402" cy="476402"/>
          </a:xfrm>
          <a:prstGeom prst="ellipse">
            <a:avLst/>
          </a:prstGeom>
          <a:solidFill>
            <a:srgbClr val="EFF6FF"/>
          </a:solidFill>
          <a:ln w="12700">
            <a:solidFill>
              <a:srgbClr val="FFFFFF">
                <a:alpha val="0"/>
              </a:srgbClr>
            </a:solidFill>
            <a:prstDash val="solid"/>
          </a:ln>
        </p:spPr>
        <p:txBody>
          <a:bodyPr/>
          <a:lstStyle/>
          <a:p>
            <a:endParaRPr lang="en-US"/>
          </a:p>
        </p:txBody>
      </p:sp>
      <p:pic>
        <p:nvPicPr>
          <p:cNvPr id="41" name="Image 12" descr="preencoded.png"/>
          <p:cNvPicPr>
            <a:picLocks noChangeAspect="1"/>
          </p:cNvPicPr>
          <p:nvPr/>
        </p:nvPicPr>
        <p:blipFill>
          <a:blip r:embed="rId10"/>
          <a:srcRect l="-80" r="-80"/>
          <a:stretch/>
        </p:blipFill>
        <p:spPr>
          <a:xfrm>
            <a:off x="9687154" y="4496105"/>
            <a:ext cx="286207" cy="228600"/>
          </a:xfrm>
          <a:prstGeom prst="rect">
            <a:avLst/>
          </a:prstGeom>
        </p:spPr>
      </p:pic>
      <p:sp>
        <p:nvSpPr>
          <p:cNvPr id="42" name="Text 27"/>
          <p:cNvSpPr txBox="1"/>
          <p:nvPr/>
        </p:nvSpPr>
        <p:spPr>
          <a:xfrm>
            <a:off x="9201607" y="4962449"/>
            <a:ext cx="1258214" cy="267005"/>
          </a:xfrm>
          <a:prstGeom prst="rect">
            <a:avLst/>
          </a:prstGeom>
          <a:noFill/>
          <a:ln/>
        </p:spPr>
        <p:txBody>
          <a:bodyPr wrap="square" lIns="0" tIns="0" rIns="0" bIns="0" rtlCol="0" anchor="ctr"/>
          <a:lstStyle/>
          <a:p>
            <a:pPr marL="0" indent="0" algn="ctr">
              <a:buNone/>
            </a:pPr>
            <a:r>
              <a:rPr lang="en-US" sz="1300" b="1" dirty="0">
                <a:solidFill>
                  <a:srgbClr val="1F2937"/>
                </a:solidFill>
                <a:latin typeface="Open Sans" pitchFamily="34" charset="0"/>
                <a:ea typeface="Open Sans" pitchFamily="34" charset="-122"/>
                <a:cs typeface="Open Sans" pitchFamily="34" charset="-120"/>
              </a:rPr>
              <a:t>Correlation?</a:t>
            </a:r>
            <a:endParaRPr lang="en-US" sz="1300" dirty="0"/>
          </a:p>
        </p:txBody>
      </p:sp>
      <p:sp>
        <p:nvSpPr>
          <p:cNvPr id="43" name="Text 28"/>
          <p:cNvSpPr txBox="1"/>
          <p:nvPr/>
        </p:nvSpPr>
        <p:spPr>
          <a:xfrm>
            <a:off x="8277149" y="5305349"/>
            <a:ext cx="3105302" cy="381305"/>
          </a:xfrm>
          <a:prstGeom prst="rect">
            <a:avLst/>
          </a:prstGeom>
          <a:noFill/>
          <a:ln/>
        </p:spPr>
        <p:txBody>
          <a:bodyPr wrap="square" lIns="0" tIns="0" rIns="0" bIns="0" rtlCol="0" anchor="t"/>
          <a:lstStyle/>
          <a:p>
            <a:pPr marL="0" indent="0" algn="ctr">
              <a:buNone/>
            </a:pPr>
            <a:r>
              <a:rPr lang="en-US" sz="1000" dirty="0">
                <a:solidFill>
                  <a:srgbClr val="4B5563"/>
                </a:solidFill>
                <a:latin typeface="Open Sans" pitchFamily="34" charset="0"/>
                <a:ea typeface="Open Sans" pitchFamily="34" charset="-122"/>
                <a:cs typeface="Open Sans" pitchFamily="34" charset="-120"/>
              </a:rPr>
              <a:t>Showing relationship or distribution between two variables.</a:t>
            </a:r>
            <a:endParaRPr lang="en-US" sz="1000" dirty="0"/>
          </a:p>
        </p:txBody>
      </p:sp>
      <p:sp>
        <p:nvSpPr>
          <p:cNvPr id="44" name="Shape 29"/>
          <p:cNvSpPr/>
          <p:nvPr/>
        </p:nvSpPr>
        <p:spPr>
          <a:xfrm>
            <a:off x="8315554" y="5838444"/>
            <a:ext cx="3029407" cy="9144"/>
          </a:xfrm>
          <a:prstGeom prst="rect">
            <a:avLst/>
          </a:prstGeom>
          <a:solidFill>
            <a:srgbClr val="F3F4F6"/>
          </a:solidFill>
          <a:ln w="12700">
            <a:solidFill>
              <a:srgbClr val="F3F4F6">
                <a:alpha val="0"/>
              </a:srgbClr>
            </a:solidFill>
            <a:prstDash val="solid"/>
          </a:ln>
        </p:spPr>
        <p:txBody>
          <a:bodyPr/>
          <a:lstStyle/>
          <a:p>
            <a:endParaRPr lang="en-US"/>
          </a:p>
        </p:txBody>
      </p:sp>
      <p:sp>
        <p:nvSpPr>
          <p:cNvPr id="45" name="Text 30"/>
          <p:cNvSpPr txBox="1"/>
          <p:nvPr/>
        </p:nvSpPr>
        <p:spPr>
          <a:xfrm>
            <a:off x="9278417" y="5991149"/>
            <a:ext cx="1107338" cy="181051"/>
          </a:xfrm>
          <a:prstGeom prst="rect">
            <a:avLst/>
          </a:prstGeom>
          <a:noFill/>
          <a:ln/>
        </p:spPr>
        <p:txBody>
          <a:bodyPr wrap="square" lIns="0" tIns="0" rIns="0" bIns="0" rtlCol="0" anchor="ctr"/>
          <a:lstStyle/>
          <a:p>
            <a:pPr marL="0" indent="0" algn="ctr">
              <a:buNone/>
            </a:pPr>
            <a:r>
              <a:rPr lang="en-US" sz="1000" b="1" kern="0" spc="52" dirty="0">
                <a:solidFill>
                  <a:srgbClr val="000000"/>
                </a:solidFill>
                <a:latin typeface="Open Sans" pitchFamily="34" charset="0"/>
                <a:ea typeface="Open Sans" pitchFamily="34" charset="-122"/>
                <a:cs typeface="Open Sans" pitchFamily="34" charset="-120"/>
              </a:rPr>
              <a:t>Scatter Plot</a:t>
            </a:r>
            <a:endParaRPr lang="en-US" sz="1000" dirty="0"/>
          </a:p>
        </p:txBody>
      </p:sp>
      <p:sp>
        <p:nvSpPr>
          <p:cNvPr id="46" name="Shape 31"/>
          <p:cNvSpPr/>
          <p:nvPr/>
        </p:nvSpPr>
        <p:spPr>
          <a:xfrm>
            <a:off x="609905" y="6429146"/>
            <a:ext cx="10972800" cy="9144"/>
          </a:xfrm>
          <a:prstGeom prst="rect">
            <a:avLst/>
          </a:prstGeom>
          <a:solidFill>
            <a:srgbClr val="E5E7EB"/>
          </a:solidFill>
          <a:ln w="12700">
            <a:solidFill>
              <a:srgbClr val="E5E7EB">
                <a:alpha val="0"/>
              </a:srgbClr>
            </a:solidFill>
            <a:prstDash val="solid"/>
          </a:ln>
        </p:spPr>
        <p:txBody>
          <a:bodyPr/>
          <a:lstStyle/>
          <a:p>
            <a:endParaRPr lang="en-US"/>
          </a:p>
        </p:txBody>
      </p:sp>
      <p:sp>
        <p:nvSpPr>
          <p:cNvPr id="47" name="Text 32"/>
          <p:cNvSpPr txBox="1"/>
          <p:nvPr/>
        </p:nvSpPr>
        <p:spPr>
          <a:xfrm>
            <a:off x="609905" y="655350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48" name="Image 13" descr="preencoded.png"/>
          <p:cNvPicPr>
            <a:picLocks noChangeAspect="1"/>
          </p:cNvPicPr>
          <p:nvPr/>
        </p:nvPicPr>
        <p:blipFill>
          <a:blip r:embed="rId11"/>
          <a:srcRect/>
          <a:stretch/>
        </p:blipFill>
        <p:spPr>
          <a:xfrm>
            <a:off x="9932213" y="6572707"/>
            <a:ext cx="114300" cy="114300"/>
          </a:xfrm>
          <a:prstGeom prst="rect">
            <a:avLst/>
          </a:prstGeom>
        </p:spPr>
      </p:pic>
      <p:sp>
        <p:nvSpPr>
          <p:cNvPr id="49" name="Text 33"/>
          <p:cNvSpPr txBox="1"/>
          <p:nvPr/>
        </p:nvSpPr>
        <p:spPr>
          <a:xfrm>
            <a:off x="10122408" y="6553505"/>
            <a:ext cx="1745590" cy="152705"/>
          </a:xfrm>
          <a:prstGeom prst="rect">
            <a:avLst/>
          </a:prstGeom>
          <a:noFill/>
          <a:ln/>
        </p:spPr>
        <p:txBody>
          <a:bodyPr wrap="square" lIns="0" tIns="0" rIns="0" bIns="0" rtlCol="0" anchor="ctr"/>
          <a:lstStyle/>
          <a:p>
            <a:pPr marL="0" indent="0" algn="l">
              <a:buNone/>
            </a:pPr>
            <a:r>
              <a:rPr lang="en-US" sz="900" dirty="0">
                <a:solidFill>
                  <a:srgbClr val="9CA3AF"/>
                </a:solidFill>
                <a:latin typeface="Open Sans" pitchFamily="34" charset="0"/>
                <a:ea typeface="Open Sans" pitchFamily="34" charset="-122"/>
                <a:cs typeface="Open Sans" pitchFamily="34" charset="-120"/>
              </a:rPr>
              <a:t>Visual Selection Framework</a:t>
            </a:r>
            <a:endParaRPr lang="en-US" sz="900" dirty="0"/>
          </a:p>
        </p:txBody>
      </p:sp>
      <p:sp>
        <p:nvSpPr>
          <p:cNvPr id="50" name="Text 34"/>
          <p:cNvSpPr txBox="1"/>
          <p:nvPr/>
        </p:nvSpPr>
        <p:spPr>
          <a:xfrm>
            <a:off x="609905" y="381305"/>
            <a:ext cx="6286500"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Visual Selection Strategy</a:t>
            </a:r>
            <a:endParaRPr lang="en-US" sz="900" dirty="0"/>
          </a:p>
        </p:txBody>
      </p:sp>
      <p:pic>
        <p:nvPicPr>
          <p:cNvPr id="51" name="Image 14" descr="preencoded.png"/>
          <p:cNvPicPr>
            <a:picLocks noChangeAspect="1"/>
          </p:cNvPicPr>
          <p:nvPr/>
        </p:nvPicPr>
        <p:blipFill>
          <a:blip r:embed="rId12"/>
          <a:srcRect t="-400" b="-400"/>
          <a:stretch/>
        </p:blipFill>
        <p:spPr>
          <a:xfrm>
            <a:off x="609905" y="609905"/>
            <a:ext cx="457200" cy="38405"/>
          </a:xfrm>
          <a:prstGeom prst="rect">
            <a:avLst/>
          </a:prstGeom>
        </p:spPr>
      </p:pic>
      <p:sp>
        <p:nvSpPr>
          <p:cNvPr id="52" name="Text 35"/>
          <p:cNvSpPr txBox="1"/>
          <p:nvPr/>
        </p:nvSpPr>
        <p:spPr>
          <a:xfrm>
            <a:off x="609905" y="800100"/>
            <a:ext cx="7631582"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erriweather" pitchFamily="34" charset="0"/>
                <a:ea typeface="Merriweather" pitchFamily="34" charset="-122"/>
                <a:cs typeface="Merriweather" pitchFamily="34" charset="-120"/>
              </a:rPr>
              <a:t> Quick Decision Guide: </a:t>
            </a:r>
            <a:r>
              <a:rPr lang="en-US" sz="2700" b="1" dirty="0">
                <a:solidFill>
                  <a:srgbClr val="002F6C"/>
                </a:solidFill>
                <a:latin typeface="Merriweather" pitchFamily="34" charset="0"/>
                <a:ea typeface="Merriweather" pitchFamily="34" charset="-122"/>
                <a:cs typeface="Merriweather" pitchFamily="34" charset="-120"/>
              </a:rPr>
              <a:t>Which Visual?</a:t>
            </a:r>
            <a:endParaRPr lang="en-US" sz="2700" dirty="0"/>
          </a:p>
        </p:txBody>
      </p:sp>
      <p:sp>
        <p:nvSpPr>
          <p:cNvPr id="53" name="Shape 36"/>
          <p:cNvSpPr/>
          <p:nvPr/>
        </p:nvSpPr>
        <p:spPr>
          <a:xfrm>
            <a:off x="7670902" y="961949"/>
            <a:ext cx="38405" cy="267005"/>
          </a:xfrm>
          <a:prstGeom prst="rect">
            <a:avLst/>
          </a:prstGeom>
          <a:solidFill>
            <a:srgbClr val="E5E7EB"/>
          </a:solidFill>
          <a:ln w="12700">
            <a:solidFill>
              <a:srgbClr val="E5E7EB">
                <a:alpha val="0"/>
              </a:srgbClr>
            </a:solidFill>
            <a:prstDash val="solid"/>
          </a:ln>
        </p:spPr>
        <p:txBody>
          <a:bodyPr/>
          <a:lstStyle/>
          <a:p>
            <a:endParaRPr lang="en-US"/>
          </a:p>
        </p:txBody>
      </p:sp>
      <p:sp>
        <p:nvSpPr>
          <p:cNvPr id="54" name="Text 37"/>
          <p:cNvSpPr txBox="1"/>
          <p:nvPr/>
        </p:nvSpPr>
        <p:spPr>
          <a:xfrm>
            <a:off x="7785202" y="961949"/>
            <a:ext cx="3800246" cy="267005"/>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r">
              <a:buNone/>
            </a:pPr>
            <a:r>
              <a:rPr lang="en-US" sz="1000" i="1" dirty="0">
                <a:solidFill>
                  <a:srgbClr val="4B5563"/>
                </a:solidFill>
                <a:latin typeface="Open Sans" pitchFamily="34" charset="0"/>
                <a:ea typeface="Open Sans" pitchFamily="34" charset="-122"/>
                <a:cs typeface="Open Sans" pitchFamily="34" charset="-120"/>
              </a:rPr>
              <a:t>"Pick the simplest visual that answers the specific question."</a:t>
            </a:r>
            <a:endParaRPr lang="en-US" sz="1000" dirty="0"/>
          </a:p>
        </p:txBody>
      </p:sp>
      <p:pic>
        <p:nvPicPr>
          <p:cNvPr id="55" name="Image 15" descr="preencoded.png"/>
          <p:cNvPicPr>
            <a:picLocks noChangeAspect="1"/>
          </p:cNvPicPr>
          <p:nvPr/>
        </p:nvPicPr>
        <p:blipFill>
          <a:blip r:embed="rId13"/>
          <a:srcRect l="-200" r="-200"/>
          <a:stretch/>
        </p:blipFill>
        <p:spPr>
          <a:xfrm>
            <a:off x="0" y="0"/>
            <a:ext cx="12191695" cy="758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5F5"/>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t="-1" b="-1"/>
          <a:stretch/>
        </p:blipFill>
        <p:spPr>
          <a:xfrm>
            <a:off x="0" y="0"/>
            <a:ext cx="12191695" cy="6858000"/>
          </a:xfrm>
          <a:prstGeom prst="rect">
            <a:avLst/>
          </a:prstGeom>
        </p:spPr>
      </p:pic>
      <p:pic>
        <p:nvPicPr>
          <p:cNvPr id="4" name="Image 1" descr="preencoded.png"/>
          <p:cNvPicPr>
            <a:picLocks noChangeAspect="1"/>
          </p:cNvPicPr>
          <p:nvPr/>
        </p:nvPicPr>
        <p:blipFill>
          <a:blip r:embed="rId4"/>
          <a:srcRect l="-3" r="-3"/>
          <a:stretch/>
        </p:blipFill>
        <p:spPr>
          <a:xfrm>
            <a:off x="609905" y="1657499"/>
            <a:ext cx="4453128" cy="4655869"/>
          </a:xfrm>
          <a:prstGeom prst="rect">
            <a:avLst/>
          </a:prstGeom>
        </p:spPr>
      </p:pic>
      <p:pic>
        <p:nvPicPr>
          <p:cNvPr id="5" name="Image 2" descr="preencoded.png"/>
          <p:cNvPicPr>
            <a:picLocks noChangeAspect="1"/>
          </p:cNvPicPr>
          <p:nvPr/>
        </p:nvPicPr>
        <p:blipFill>
          <a:blip r:embed="rId5"/>
          <a:stretch>
            <a:fillRect/>
          </a:stretch>
        </p:blipFill>
        <p:spPr>
          <a:xfrm>
            <a:off x="3902659" y="1847695"/>
            <a:ext cx="1000354" cy="200254"/>
          </a:xfrm>
          <a:prstGeom prst="rect">
            <a:avLst/>
          </a:prstGeom>
        </p:spPr>
      </p:pic>
      <p:sp>
        <p:nvSpPr>
          <p:cNvPr id="6" name="Text 1"/>
          <p:cNvSpPr/>
          <p:nvPr/>
        </p:nvSpPr>
        <p:spPr>
          <a:xfrm>
            <a:off x="3902659" y="1847695"/>
            <a:ext cx="1000354" cy="2002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dirty="0">
                <a:solidFill>
                  <a:srgbClr val="1E40AF"/>
                </a:solidFill>
                <a:latin typeface="Open Sans" pitchFamily="34" charset="0"/>
                <a:ea typeface="Open Sans" pitchFamily="34" charset="-122"/>
                <a:cs typeface="Open Sans" pitchFamily="34" charset="-120"/>
              </a:rPr>
              <a:t>Snapshot View</a:t>
            </a:r>
            <a:endParaRPr lang="en-US" sz="900" dirty="0"/>
          </a:p>
        </p:txBody>
      </p:sp>
      <p:sp>
        <p:nvSpPr>
          <p:cNvPr id="7" name="Shape 2"/>
          <p:cNvSpPr/>
          <p:nvPr/>
        </p:nvSpPr>
        <p:spPr>
          <a:xfrm>
            <a:off x="847649" y="2238143"/>
            <a:ext cx="3981298" cy="9144"/>
          </a:xfrm>
          <a:prstGeom prst="rect">
            <a:avLst/>
          </a:prstGeom>
          <a:solidFill>
            <a:srgbClr val="F3F4F6"/>
          </a:solidFill>
          <a:ln w="12700">
            <a:solidFill>
              <a:srgbClr val="F3F4F6">
                <a:alpha val="0"/>
              </a:srgbClr>
            </a:solidFill>
            <a:prstDash val="solid"/>
          </a:ln>
        </p:spPr>
        <p:txBody>
          <a:bodyPr/>
          <a:lstStyle/>
          <a:p>
            <a:endParaRPr lang="en-US"/>
          </a:p>
        </p:txBody>
      </p:sp>
      <p:sp>
        <p:nvSpPr>
          <p:cNvPr id="8" name="Text 3"/>
          <p:cNvSpPr txBox="1"/>
          <p:nvPr/>
        </p:nvSpPr>
        <p:spPr>
          <a:xfrm>
            <a:off x="847649" y="1895243"/>
            <a:ext cx="4096512" cy="267919"/>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300" b="1" dirty="0">
                <a:solidFill>
                  <a:srgbClr val="1F2937"/>
                </a:solidFill>
                <a:latin typeface="Open Sans" pitchFamily="34" charset="0"/>
                <a:ea typeface="Open Sans" pitchFamily="34" charset="-122"/>
                <a:cs typeface="Open Sans" pitchFamily="34" charset="-120"/>
              </a:rPr>
              <a:t>Market Share (Part-to-Whole)</a:t>
            </a:r>
            <a:endParaRPr lang="en-US" sz="1300" dirty="0"/>
          </a:p>
        </p:txBody>
      </p:sp>
      <p:pic>
        <p:nvPicPr>
          <p:cNvPr id="9" name="Image 3" descr="preencoded.png"/>
          <p:cNvPicPr>
            <a:picLocks noChangeAspect="1"/>
          </p:cNvPicPr>
          <p:nvPr/>
        </p:nvPicPr>
        <p:blipFill>
          <a:blip r:embed="rId6"/>
          <a:srcRect l="-116" r="-116"/>
          <a:stretch/>
        </p:blipFill>
        <p:spPr>
          <a:xfrm>
            <a:off x="937961" y="2324097"/>
            <a:ext cx="3754170" cy="3143707"/>
          </a:xfrm>
          <a:prstGeom prst="rect">
            <a:avLst/>
          </a:prstGeom>
        </p:spPr>
      </p:pic>
      <p:sp>
        <p:nvSpPr>
          <p:cNvPr id="10" name="Shape 4"/>
          <p:cNvSpPr/>
          <p:nvPr/>
        </p:nvSpPr>
        <p:spPr>
          <a:xfrm>
            <a:off x="847649" y="5596213"/>
            <a:ext cx="3981298" cy="552298"/>
          </a:xfrm>
          <a:prstGeom prst="roundRect">
            <a:avLst>
              <a:gd name="adj" fmla="val 11418"/>
            </a:avLst>
          </a:prstGeom>
          <a:solidFill>
            <a:srgbClr val="F9FAFB"/>
          </a:solidFill>
          <a:ln w="12700">
            <a:solidFill>
              <a:srgbClr val="F3F4F6"/>
            </a:solidFill>
            <a:prstDash val="solid"/>
          </a:ln>
        </p:spPr>
        <p:txBody>
          <a:bodyPr/>
          <a:lstStyle/>
          <a:p>
            <a:endParaRPr lang="en-US"/>
          </a:p>
        </p:txBody>
      </p:sp>
      <p:sp>
        <p:nvSpPr>
          <p:cNvPr id="11" name="Text 5"/>
          <p:cNvSpPr txBox="1"/>
          <p:nvPr/>
        </p:nvSpPr>
        <p:spPr>
          <a:xfrm>
            <a:off x="1153973" y="5719657"/>
            <a:ext cx="3628339" cy="305410"/>
          </a:xfrm>
          <a:prstGeom prst="rect">
            <a:avLst/>
          </a:prstGeom>
          <a:noFill/>
          <a:ln/>
        </p:spPr>
        <p:txBody>
          <a:bodyPr wrap="square" lIns="0" tIns="0" rIns="0" bIns="0" rtlCol="0" anchor="ctr"/>
          <a:lstStyle/>
          <a:p>
            <a:pPr marL="0" indent="0" algn="l">
              <a:buNone/>
            </a:pPr>
            <a:r>
              <a:rPr lang="en-US" sz="900" b="1" dirty="0">
                <a:solidFill>
                  <a:srgbClr val="4B5563"/>
                </a:solidFill>
                <a:latin typeface="Open Sans" pitchFamily="34" charset="0"/>
                <a:ea typeface="Open Sans" pitchFamily="34" charset="-122"/>
                <a:cs typeface="Open Sans" pitchFamily="34" charset="-120"/>
              </a:rPr>
              <a:t> Best Practice:</a:t>
            </a:r>
            <a:r>
              <a:rPr lang="en-US" sz="900" dirty="0">
                <a:solidFill>
                  <a:srgbClr val="4B5563"/>
                </a:solidFill>
                <a:latin typeface="Open Sans" pitchFamily="34" charset="0"/>
                <a:ea typeface="Open Sans" pitchFamily="34" charset="-122"/>
                <a:cs typeface="Open Sans" pitchFamily="34" charset="-120"/>
              </a:rPr>
              <a:t> Limit to 5 slices or fewer. Order largest to smallest starting at 12 o'clock.</a:t>
            </a:r>
            <a:endParaRPr lang="en-US" sz="900" dirty="0"/>
          </a:p>
        </p:txBody>
      </p:sp>
      <p:pic>
        <p:nvPicPr>
          <p:cNvPr id="12" name="Image 4" descr="preencoded.png"/>
          <p:cNvPicPr>
            <a:picLocks noChangeAspect="1"/>
          </p:cNvPicPr>
          <p:nvPr/>
        </p:nvPicPr>
        <p:blipFill>
          <a:blip r:embed="rId7"/>
          <a:srcRect/>
          <a:stretch/>
        </p:blipFill>
        <p:spPr>
          <a:xfrm>
            <a:off x="972007" y="5734288"/>
            <a:ext cx="114300" cy="114300"/>
          </a:xfrm>
          <a:prstGeom prst="rect">
            <a:avLst/>
          </a:prstGeom>
        </p:spPr>
      </p:pic>
      <p:pic>
        <p:nvPicPr>
          <p:cNvPr id="13" name="Image 5" descr="preencoded.png"/>
          <p:cNvPicPr>
            <a:picLocks noChangeAspect="1"/>
          </p:cNvPicPr>
          <p:nvPr/>
        </p:nvPicPr>
        <p:blipFill>
          <a:blip r:embed="rId8"/>
          <a:srcRect l="-13" r="-13"/>
          <a:stretch/>
        </p:blipFill>
        <p:spPr>
          <a:xfrm>
            <a:off x="5367528" y="1962302"/>
            <a:ext cx="3031236" cy="1218895"/>
          </a:xfrm>
          <a:prstGeom prst="rect">
            <a:avLst/>
          </a:prstGeom>
        </p:spPr>
      </p:pic>
      <p:sp>
        <p:nvSpPr>
          <p:cNvPr id="14" name="Shape 6"/>
          <p:cNvSpPr/>
          <p:nvPr/>
        </p:nvSpPr>
        <p:spPr>
          <a:xfrm>
            <a:off x="5557723" y="2159813"/>
            <a:ext cx="323698" cy="381305"/>
          </a:xfrm>
          <a:prstGeom prst="roundRect">
            <a:avLst>
              <a:gd name="adj" fmla="val 282486"/>
            </a:avLst>
          </a:prstGeom>
          <a:solidFill>
            <a:srgbClr val="DBEAFE"/>
          </a:solidFill>
          <a:ln w="12700">
            <a:solidFill>
              <a:srgbClr val="FFFFFF">
                <a:alpha val="0"/>
              </a:srgbClr>
            </a:solidFill>
            <a:prstDash val="solid"/>
          </a:ln>
        </p:spPr>
        <p:txBody>
          <a:bodyPr/>
          <a:lstStyle/>
          <a:p>
            <a:endParaRPr lang="en-US"/>
          </a:p>
        </p:txBody>
      </p:sp>
      <p:pic>
        <p:nvPicPr>
          <p:cNvPr id="15" name="Image 6" descr="preencoded.png"/>
          <p:cNvPicPr>
            <a:picLocks noChangeAspect="1"/>
          </p:cNvPicPr>
          <p:nvPr/>
        </p:nvPicPr>
        <p:blipFill>
          <a:blip r:embed="rId9"/>
          <a:srcRect l="-33" r="-33"/>
          <a:stretch/>
        </p:blipFill>
        <p:spPr>
          <a:xfrm>
            <a:off x="5634533" y="2274113"/>
            <a:ext cx="171907" cy="152705"/>
          </a:xfrm>
          <a:prstGeom prst="rect">
            <a:avLst/>
          </a:prstGeom>
        </p:spPr>
      </p:pic>
      <p:sp>
        <p:nvSpPr>
          <p:cNvPr id="16" name="Text 7"/>
          <p:cNvSpPr txBox="1"/>
          <p:nvPr/>
        </p:nvSpPr>
        <p:spPr>
          <a:xfrm>
            <a:off x="5995721" y="2235708"/>
            <a:ext cx="978408" cy="228600"/>
          </a:xfrm>
          <a:prstGeom prst="rect">
            <a:avLst/>
          </a:prstGeom>
          <a:noFill/>
          <a:ln/>
        </p:spPr>
        <p:txBody>
          <a:bodyPr wrap="square" lIns="0" tIns="0" rIns="0" bIns="0" rtlCol="0" anchor="ctr"/>
          <a:lstStyle/>
          <a:p>
            <a:pPr marL="0" indent="0" algn="l">
              <a:buNone/>
            </a:pPr>
            <a:r>
              <a:rPr lang="en-US" sz="1200" b="1" dirty="0">
                <a:solidFill>
                  <a:srgbClr val="1F2937"/>
                </a:solidFill>
                <a:latin typeface="Open Sans" pitchFamily="34" charset="0"/>
                <a:ea typeface="Open Sans" pitchFamily="34" charset="-122"/>
                <a:cs typeface="Open Sans" pitchFamily="34" charset="-120"/>
              </a:rPr>
              <a:t>Flowcharts</a:t>
            </a:r>
            <a:endParaRPr lang="en-US" sz="1200" dirty="0"/>
          </a:p>
        </p:txBody>
      </p:sp>
      <p:sp>
        <p:nvSpPr>
          <p:cNvPr id="17" name="Text 8"/>
          <p:cNvSpPr txBox="1"/>
          <p:nvPr/>
        </p:nvSpPr>
        <p:spPr>
          <a:xfrm>
            <a:off x="5557723" y="2617013"/>
            <a:ext cx="2762402" cy="372161"/>
          </a:xfrm>
          <a:prstGeom prst="rect">
            <a:avLst/>
          </a:prstGeom>
          <a:noFill/>
          <a:ln/>
        </p:spPr>
        <p:txBody>
          <a:bodyPr wrap="square" lIns="0" tIns="0" rIns="0" bIns="0" rtlCol="0" anchor="t"/>
          <a:lstStyle/>
          <a:p>
            <a:pPr marL="0" indent="0" algn="l">
              <a:buNone/>
            </a:pPr>
            <a:r>
              <a:rPr lang="en-US" sz="1000" b="1" dirty="0">
                <a:solidFill>
                  <a:srgbClr val="4B5563"/>
                </a:solidFill>
                <a:latin typeface="Open Sans" pitchFamily="34" charset="0"/>
                <a:ea typeface="Open Sans" pitchFamily="34" charset="-122"/>
                <a:cs typeface="Open Sans" pitchFamily="34" charset="-120"/>
              </a:rPr>
              <a:t>Use for:</a:t>
            </a:r>
            <a:r>
              <a:rPr lang="en-US" sz="1000" dirty="0">
                <a:solidFill>
                  <a:srgbClr val="4B5563"/>
                </a:solidFill>
                <a:latin typeface="Open Sans" pitchFamily="34" charset="0"/>
                <a:ea typeface="Open Sans" pitchFamily="34" charset="-122"/>
                <a:cs typeface="Open Sans" pitchFamily="34" charset="-120"/>
              </a:rPr>
              <a:t> Processes, decision points, and clarifying ownership steps. </a:t>
            </a:r>
            <a:endParaRPr lang="en-US" sz="1000" dirty="0"/>
          </a:p>
        </p:txBody>
      </p:sp>
      <p:pic>
        <p:nvPicPr>
          <p:cNvPr id="18" name="Image 7" descr="preencoded.png"/>
          <p:cNvPicPr>
            <a:picLocks noChangeAspect="1"/>
          </p:cNvPicPr>
          <p:nvPr/>
        </p:nvPicPr>
        <p:blipFill>
          <a:blip r:embed="rId10"/>
          <a:srcRect l="-11" r="-11"/>
          <a:stretch/>
        </p:blipFill>
        <p:spPr>
          <a:xfrm>
            <a:off x="8551469" y="1962302"/>
            <a:ext cx="3031236" cy="1218895"/>
          </a:xfrm>
          <a:prstGeom prst="rect">
            <a:avLst/>
          </a:prstGeom>
        </p:spPr>
      </p:pic>
      <p:sp>
        <p:nvSpPr>
          <p:cNvPr id="19" name="Shape 9"/>
          <p:cNvSpPr/>
          <p:nvPr/>
        </p:nvSpPr>
        <p:spPr>
          <a:xfrm>
            <a:off x="8741664" y="2068373"/>
            <a:ext cx="304495" cy="381305"/>
          </a:xfrm>
          <a:prstGeom prst="roundRect">
            <a:avLst>
              <a:gd name="adj" fmla="val 300300"/>
            </a:avLst>
          </a:prstGeom>
          <a:solidFill>
            <a:srgbClr val="DBEAFE"/>
          </a:solidFill>
          <a:ln w="12700">
            <a:solidFill>
              <a:srgbClr val="FFFFFF">
                <a:alpha val="0"/>
              </a:srgbClr>
            </a:solidFill>
            <a:prstDash val="solid"/>
          </a:ln>
        </p:spPr>
        <p:txBody>
          <a:bodyPr/>
          <a:lstStyle/>
          <a:p>
            <a:endParaRPr lang="en-US"/>
          </a:p>
        </p:txBody>
      </p:sp>
      <p:pic>
        <p:nvPicPr>
          <p:cNvPr id="20" name="Image 8" descr="preencoded.png"/>
          <p:cNvPicPr>
            <a:picLocks noChangeAspect="1"/>
          </p:cNvPicPr>
          <p:nvPr/>
        </p:nvPicPr>
        <p:blipFill>
          <a:blip r:embed="rId11"/>
          <a:srcRect/>
          <a:stretch/>
        </p:blipFill>
        <p:spPr>
          <a:xfrm>
            <a:off x="8817559" y="2182673"/>
            <a:ext cx="152705" cy="152705"/>
          </a:xfrm>
          <a:prstGeom prst="rect">
            <a:avLst/>
          </a:prstGeom>
        </p:spPr>
      </p:pic>
      <p:sp>
        <p:nvSpPr>
          <p:cNvPr id="21" name="Text 10"/>
          <p:cNvSpPr txBox="1"/>
          <p:nvPr/>
        </p:nvSpPr>
        <p:spPr>
          <a:xfrm>
            <a:off x="9160459" y="2144268"/>
            <a:ext cx="1167689" cy="228600"/>
          </a:xfrm>
          <a:prstGeom prst="rect">
            <a:avLst/>
          </a:prstGeom>
          <a:noFill/>
          <a:ln/>
        </p:spPr>
        <p:txBody>
          <a:bodyPr wrap="square" lIns="0" tIns="0" rIns="0" bIns="0" rtlCol="0" anchor="ctr"/>
          <a:lstStyle/>
          <a:p>
            <a:pPr marL="0" indent="0" algn="l">
              <a:buNone/>
            </a:pPr>
            <a:r>
              <a:rPr lang="en-US" sz="1200" b="1" dirty="0">
                <a:solidFill>
                  <a:srgbClr val="1F2937"/>
                </a:solidFill>
                <a:latin typeface="Open Sans" pitchFamily="34" charset="0"/>
                <a:ea typeface="Open Sans" pitchFamily="34" charset="-122"/>
                <a:cs typeface="Open Sans" pitchFamily="34" charset="-120"/>
              </a:rPr>
              <a:t>Gantt Charts</a:t>
            </a:r>
            <a:endParaRPr lang="en-US" sz="1200" dirty="0"/>
          </a:p>
        </p:txBody>
      </p:sp>
      <p:sp>
        <p:nvSpPr>
          <p:cNvPr id="22" name="Text 11"/>
          <p:cNvSpPr txBox="1"/>
          <p:nvPr/>
        </p:nvSpPr>
        <p:spPr>
          <a:xfrm>
            <a:off x="8741664" y="2525573"/>
            <a:ext cx="2762402" cy="553212"/>
          </a:xfrm>
          <a:prstGeom prst="rect">
            <a:avLst/>
          </a:prstGeom>
          <a:noFill/>
          <a:ln/>
        </p:spPr>
        <p:txBody>
          <a:bodyPr wrap="square" lIns="0" tIns="0" rIns="0" bIns="0" rtlCol="0" anchor="t"/>
          <a:lstStyle/>
          <a:p>
            <a:pPr marL="0" indent="0" algn="l">
              <a:buNone/>
            </a:pPr>
            <a:r>
              <a:rPr lang="en-US" sz="1000" b="1" dirty="0">
                <a:solidFill>
                  <a:srgbClr val="4B5563"/>
                </a:solidFill>
                <a:latin typeface="Open Sans" pitchFamily="34" charset="0"/>
                <a:ea typeface="Open Sans" pitchFamily="34" charset="-122"/>
                <a:cs typeface="Open Sans" pitchFamily="34" charset="-120"/>
              </a:rPr>
              <a:t>Use for:</a:t>
            </a:r>
            <a:r>
              <a:rPr lang="en-US" sz="1000" dirty="0">
                <a:solidFill>
                  <a:srgbClr val="4B5563"/>
                </a:solidFill>
                <a:latin typeface="Open Sans" pitchFamily="34" charset="0"/>
                <a:ea typeface="Open Sans" pitchFamily="34" charset="-122"/>
                <a:cs typeface="Open Sans" pitchFamily="34" charset="-120"/>
              </a:rPr>
              <a:t> Project timelines, overlapping schedules, and progress tracking. </a:t>
            </a:r>
            <a:endParaRPr lang="en-US" sz="1000" dirty="0"/>
          </a:p>
        </p:txBody>
      </p:sp>
      <p:pic>
        <p:nvPicPr>
          <p:cNvPr id="23" name="Image 9" descr="preencoded.png"/>
          <p:cNvPicPr>
            <a:picLocks noChangeAspect="1"/>
          </p:cNvPicPr>
          <p:nvPr/>
        </p:nvPicPr>
        <p:blipFill>
          <a:blip r:embed="rId8"/>
          <a:srcRect l="-13" r="-13"/>
          <a:stretch/>
        </p:blipFill>
        <p:spPr>
          <a:xfrm>
            <a:off x="5367528" y="3333902"/>
            <a:ext cx="3031236" cy="1218895"/>
          </a:xfrm>
          <a:prstGeom prst="rect">
            <a:avLst/>
          </a:prstGeom>
        </p:spPr>
      </p:pic>
      <p:sp>
        <p:nvSpPr>
          <p:cNvPr id="24" name="Shape 12"/>
          <p:cNvSpPr/>
          <p:nvPr/>
        </p:nvSpPr>
        <p:spPr>
          <a:xfrm>
            <a:off x="5557723" y="3439973"/>
            <a:ext cx="304495" cy="381305"/>
          </a:xfrm>
          <a:prstGeom prst="roundRect">
            <a:avLst>
              <a:gd name="adj" fmla="val 300300"/>
            </a:avLst>
          </a:prstGeom>
          <a:solidFill>
            <a:srgbClr val="DBEAFE"/>
          </a:solidFill>
          <a:ln w="12700">
            <a:solidFill>
              <a:srgbClr val="FFFFFF">
                <a:alpha val="0"/>
              </a:srgbClr>
            </a:solidFill>
            <a:prstDash val="solid"/>
          </a:ln>
        </p:spPr>
        <p:txBody>
          <a:bodyPr/>
          <a:lstStyle/>
          <a:p>
            <a:endParaRPr lang="en-US"/>
          </a:p>
        </p:txBody>
      </p:sp>
      <p:pic>
        <p:nvPicPr>
          <p:cNvPr id="25" name="Image 10" descr="preencoded.png"/>
          <p:cNvPicPr>
            <a:picLocks noChangeAspect="1"/>
          </p:cNvPicPr>
          <p:nvPr/>
        </p:nvPicPr>
        <p:blipFill>
          <a:blip r:embed="rId12"/>
          <a:srcRect/>
          <a:stretch/>
        </p:blipFill>
        <p:spPr>
          <a:xfrm>
            <a:off x="5634533" y="3554273"/>
            <a:ext cx="152705" cy="152705"/>
          </a:xfrm>
          <a:prstGeom prst="rect">
            <a:avLst/>
          </a:prstGeom>
        </p:spPr>
      </p:pic>
      <p:sp>
        <p:nvSpPr>
          <p:cNvPr id="26" name="Text 13"/>
          <p:cNvSpPr txBox="1"/>
          <p:nvPr/>
        </p:nvSpPr>
        <p:spPr>
          <a:xfrm>
            <a:off x="5977433" y="3515868"/>
            <a:ext cx="857707" cy="228600"/>
          </a:xfrm>
          <a:prstGeom prst="rect">
            <a:avLst/>
          </a:prstGeom>
          <a:noFill/>
          <a:ln/>
        </p:spPr>
        <p:txBody>
          <a:bodyPr wrap="square" lIns="0" tIns="0" rIns="0" bIns="0" rtlCol="0" anchor="ctr"/>
          <a:lstStyle/>
          <a:p>
            <a:pPr marL="0" indent="0" algn="l">
              <a:buNone/>
            </a:pPr>
            <a:r>
              <a:rPr lang="en-US" sz="1200" b="1" dirty="0">
                <a:solidFill>
                  <a:srgbClr val="1F2937"/>
                </a:solidFill>
                <a:latin typeface="Open Sans" pitchFamily="34" charset="0"/>
                <a:ea typeface="Open Sans" pitchFamily="34" charset="-122"/>
                <a:cs typeface="Open Sans" pitchFamily="34" charset="-120"/>
              </a:rPr>
              <a:t>Heatmaps</a:t>
            </a:r>
            <a:endParaRPr lang="en-US" sz="1200" dirty="0"/>
          </a:p>
        </p:txBody>
      </p:sp>
      <p:sp>
        <p:nvSpPr>
          <p:cNvPr id="27" name="Text 14"/>
          <p:cNvSpPr txBox="1"/>
          <p:nvPr/>
        </p:nvSpPr>
        <p:spPr>
          <a:xfrm>
            <a:off x="5557723" y="3897173"/>
            <a:ext cx="2762402" cy="553212"/>
          </a:xfrm>
          <a:prstGeom prst="rect">
            <a:avLst/>
          </a:prstGeom>
          <a:noFill/>
          <a:ln/>
        </p:spPr>
        <p:txBody>
          <a:bodyPr wrap="square" lIns="0" tIns="0" rIns="0" bIns="0" rtlCol="0" anchor="t"/>
          <a:lstStyle/>
          <a:p>
            <a:pPr marL="0" indent="0" algn="l">
              <a:buNone/>
            </a:pPr>
            <a:r>
              <a:rPr lang="en-US" sz="1000" b="1" dirty="0">
                <a:solidFill>
                  <a:srgbClr val="4B5563"/>
                </a:solidFill>
                <a:latin typeface="Open Sans" pitchFamily="34" charset="0"/>
                <a:ea typeface="Open Sans" pitchFamily="34" charset="-122"/>
                <a:cs typeface="Open Sans" pitchFamily="34" charset="-120"/>
              </a:rPr>
              <a:t>Use for:</a:t>
            </a:r>
            <a:r>
              <a:rPr lang="en-US" sz="1000" dirty="0">
                <a:solidFill>
                  <a:srgbClr val="4B5563"/>
                </a:solidFill>
                <a:latin typeface="Open Sans" pitchFamily="34" charset="0"/>
                <a:ea typeface="Open Sans" pitchFamily="34" charset="-122"/>
                <a:cs typeface="Open Sans" pitchFamily="34" charset="-120"/>
              </a:rPr>
              <a:t> Showing intensity, density, or performance hotspots in large datasets. </a:t>
            </a:r>
            <a:endParaRPr lang="en-US" sz="1000" dirty="0"/>
          </a:p>
        </p:txBody>
      </p:sp>
      <p:pic>
        <p:nvPicPr>
          <p:cNvPr id="28" name="Image 11" descr="preencoded.png"/>
          <p:cNvPicPr>
            <a:picLocks noChangeAspect="1"/>
          </p:cNvPicPr>
          <p:nvPr/>
        </p:nvPicPr>
        <p:blipFill>
          <a:blip r:embed="rId10"/>
          <a:srcRect l="-11" r="-11"/>
          <a:stretch/>
        </p:blipFill>
        <p:spPr>
          <a:xfrm>
            <a:off x="8551469" y="3333902"/>
            <a:ext cx="3031236" cy="1218895"/>
          </a:xfrm>
          <a:prstGeom prst="rect">
            <a:avLst/>
          </a:prstGeom>
        </p:spPr>
      </p:pic>
      <p:sp>
        <p:nvSpPr>
          <p:cNvPr id="29" name="Shape 15"/>
          <p:cNvSpPr/>
          <p:nvPr/>
        </p:nvSpPr>
        <p:spPr>
          <a:xfrm>
            <a:off x="8741664" y="3439973"/>
            <a:ext cx="304495" cy="381305"/>
          </a:xfrm>
          <a:prstGeom prst="roundRect">
            <a:avLst>
              <a:gd name="adj" fmla="val 300300"/>
            </a:avLst>
          </a:prstGeom>
          <a:solidFill>
            <a:srgbClr val="DBEAFE"/>
          </a:solidFill>
          <a:ln w="12700">
            <a:solidFill>
              <a:srgbClr val="FFFFFF">
                <a:alpha val="0"/>
              </a:srgbClr>
            </a:solidFill>
            <a:prstDash val="solid"/>
          </a:ln>
        </p:spPr>
        <p:txBody>
          <a:bodyPr/>
          <a:lstStyle/>
          <a:p>
            <a:endParaRPr lang="en-US"/>
          </a:p>
        </p:txBody>
      </p:sp>
      <p:pic>
        <p:nvPicPr>
          <p:cNvPr id="30" name="Image 12" descr="preencoded.png"/>
          <p:cNvPicPr>
            <a:picLocks noChangeAspect="1"/>
          </p:cNvPicPr>
          <p:nvPr/>
        </p:nvPicPr>
        <p:blipFill>
          <a:blip r:embed="rId13"/>
          <a:srcRect/>
          <a:stretch/>
        </p:blipFill>
        <p:spPr>
          <a:xfrm>
            <a:off x="8817559" y="3554273"/>
            <a:ext cx="152705" cy="152705"/>
          </a:xfrm>
          <a:prstGeom prst="rect">
            <a:avLst/>
          </a:prstGeom>
        </p:spPr>
      </p:pic>
      <p:sp>
        <p:nvSpPr>
          <p:cNvPr id="31" name="Text 16"/>
          <p:cNvSpPr txBox="1"/>
          <p:nvPr/>
        </p:nvSpPr>
        <p:spPr>
          <a:xfrm>
            <a:off x="9160459" y="3515868"/>
            <a:ext cx="476402" cy="228600"/>
          </a:xfrm>
          <a:prstGeom prst="rect">
            <a:avLst/>
          </a:prstGeom>
          <a:noFill/>
          <a:ln/>
        </p:spPr>
        <p:txBody>
          <a:bodyPr wrap="square" lIns="0" tIns="0" rIns="0" bIns="0" rtlCol="0" anchor="ctr"/>
          <a:lstStyle/>
          <a:p>
            <a:pPr marL="0" indent="0" algn="l">
              <a:buNone/>
            </a:pPr>
            <a:r>
              <a:rPr lang="en-US" sz="1200" b="1" dirty="0">
                <a:solidFill>
                  <a:srgbClr val="1F2937"/>
                </a:solidFill>
                <a:latin typeface="Open Sans" pitchFamily="34" charset="0"/>
                <a:ea typeface="Open Sans" pitchFamily="34" charset="-122"/>
                <a:cs typeface="Open Sans" pitchFamily="34" charset="-120"/>
              </a:rPr>
              <a:t>Icons</a:t>
            </a:r>
            <a:endParaRPr lang="en-US" sz="1200" dirty="0"/>
          </a:p>
        </p:txBody>
      </p:sp>
      <p:sp>
        <p:nvSpPr>
          <p:cNvPr id="32" name="Text 17"/>
          <p:cNvSpPr txBox="1"/>
          <p:nvPr/>
        </p:nvSpPr>
        <p:spPr>
          <a:xfrm>
            <a:off x="8741664" y="3897173"/>
            <a:ext cx="2762402" cy="553212"/>
          </a:xfrm>
          <a:prstGeom prst="rect">
            <a:avLst/>
          </a:prstGeom>
          <a:noFill/>
          <a:ln/>
        </p:spPr>
        <p:txBody>
          <a:bodyPr wrap="square" lIns="0" tIns="0" rIns="0" bIns="0" rtlCol="0" anchor="t"/>
          <a:lstStyle/>
          <a:p>
            <a:pPr marL="0" indent="0" algn="l">
              <a:buNone/>
            </a:pPr>
            <a:r>
              <a:rPr lang="en-US" sz="1000" b="1" dirty="0">
                <a:solidFill>
                  <a:srgbClr val="4B5563"/>
                </a:solidFill>
                <a:latin typeface="Open Sans" pitchFamily="34" charset="0"/>
                <a:ea typeface="Open Sans" pitchFamily="34" charset="-122"/>
                <a:cs typeface="Open Sans" pitchFamily="34" charset="-120"/>
              </a:rPr>
              <a:t>Use for:</a:t>
            </a:r>
            <a:r>
              <a:rPr lang="en-US" sz="1000" dirty="0">
                <a:solidFill>
                  <a:srgbClr val="4B5563"/>
                </a:solidFill>
                <a:latin typeface="Open Sans" pitchFamily="34" charset="0"/>
                <a:ea typeface="Open Sans" pitchFamily="34" charset="-122"/>
                <a:cs typeface="Open Sans" pitchFamily="34" charset="-120"/>
              </a:rPr>
              <a:t> Quick visual cues, navigation, and breaking up text-heavy slides. </a:t>
            </a:r>
            <a:endParaRPr lang="en-US" sz="1000" dirty="0"/>
          </a:p>
        </p:txBody>
      </p:sp>
      <p:sp>
        <p:nvSpPr>
          <p:cNvPr id="33" name="Shape 18"/>
          <p:cNvSpPr/>
          <p:nvPr/>
        </p:nvSpPr>
        <p:spPr>
          <a:xfrm>
            <a:off x="609905" y="6429146"/>
            <a:ext cx="10972800" cy="9144"/>
          </a:xfrm>
          <a:prstGeom prst="rect">
            <a:avLst/>
          </a:prstGeom>
          <a:solidFill>
            <a:srgbClr val="E5E7EB"/>
          </a:solidFill>
          <a:ln w="12700">
            <a:solidFill>
              <a:srgbClr val="E5E7EB">
                <a:alpha val="0"/>
              </a:srgbClr>
            </a:solidFill>
            <a:prstDash val="solid"/>
          </a:ln>
        </p:spPr>
        <p:txBody>
          <a:bodyPr/>
          <a:lstStyle/>
          <a:p>
            <a:endParaRPr lang="en-US"/>
          </a:p>
        </p:txBody>
      </p:sp>
      <p:sp>
        <p:nvSpPr>
          <p:cNvPr id="34" name="Text 19"/>
          <p:cNvSpPr txBox="1"/>
          <p:nvPr/>
        </p:nvSpPr>
        <p:spPr>
          <a:xfrm>
            <a:off x="609905" y="6598661"/>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35" name="Image 13" descr="preencoded.png"/>
          <p:cNvPicPr>
            <a:picLocks noChangeAspect="1"/>
          </p:cNvPicPr>
          <p:nvPr/>
        </p:nvPicPr>
        <p:blipFill>
          <a:blip r:embed="rId14"/>
          <a:srcRect l="-1911" r="-1911"/>
          <a:stretch/>
        </p:blipFill>
        <p:spPr>
          <a:xfrm>
            <a:off x="10101377" y="6572707"/>
            <a:ext cx="133502" cy="114300"/>
          </a:xfrm>
          <a:prstGeom prst="rect">
            <a:avLst/>
          </a:prstGeom>
        </p:spPr>
      </p:pic>
      <p:sp>
        <p:nvSpPr>
          <p:cNvPr id="36" name="Text 20"/>
          <p:cNvSpPr txBox="1"/>
          <p:nvPr/>
        </p:nvSpPr>
        <p:spPr>
          <a:xfrm>
            <a:off x="10310774" y="6553505"/>
            <a:ext cx="1519733" cy="152705"/>
          </a:xfrm>
          <a:prstGeom prst="rect">
            <a:avLst/>
          </a:prstGeom>
          <a:noFill/>
          <a:ln/>
        </p:spPr>
        <p:txBody>
          <a:bodyPr wrap="square" lIns="0" tIns="0" rIns="0" bIns="0" rtlCol="0" anchor="ctr"/>
          <a:lstStyle/>
          <a:p>
            <a:pPr marL="0" indent="0" algn="l">
              <a:buNone/>
            </a:pPr>
            <a:r>
              <a:rPr lang="en-US" sz="900" dirty="0">
                <a:solidFill>
                  <a:srgbClr val="9CA3AF"/>
                </a:solidFill>
                <a:latin typeface="Open Sans" pitchFamily="34" charset="0"/>
                <a:ea typeface="Open Sans" pitchFamily="34" charset="-122"/>
                <a:cs typeface="Open Sans" pitchFamily="34" charset="-120"/>
              </a:rPr>
              <a:t>Specialized Visual Types</a:t>
            </a:r>
            <a:endParaRPr lang="en-US" sz="900" dirty="0"/>
          </a:p>
        </p:txBody>
      </p:sp>
      <p:sp>
        <p:nvSpPr>
          <p:cNvPr id="37" name="Text 21"/>
          <p:cNvSpPr txBox="1"/>
          <p:nvPr/>
        </p:nvSpPr>
        <p:spPr>
          <a:xfrm>
            <a:off x="609905" y="381305"/>
            <a:ext cx="6210605"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Beyond Lines &amp; Bars</a:t>
            </a:r>
            <a:endParaRPr lang="en-US" sz="900" dirty="0"/>
          </a:p>
        </p:txBody>
      </p:sp>
      <p:pic>
        <p:nvPicPr>
          <p:cNvPr id="38" name="Image 14" descr="preencoded.png"/>
          <p:cNvPicPr>
            <a:picLocks noChangeAspect="1"/>
          </p:cNvPicPr>
          <p:nvPr/>
        </p:nvPicPr>
        <p:blipFill>
          <a:blip r:embed="rId15"/>
          <a:srcRect t="-400" b="-400"/>
          <a:stretch/>
        </p:blipFill>
        <p:spPr>
          <a:xfrm>
            <a:off x="609905" y="609905"/>
            <a:ext cx="457200" cy="38405"/>
          </a:xfrm>
          <a:prstGeom prst="rect">
            <a:avLst/>
          </a:prstGeom>
        </p:spPr>
      </p:pic>
      <p:sp>
        <p:nvSpPr>
          <p:cNvPr id="39" name="Text 22"/>
          <p:cNvSpPr txBox="1"/>
          <p:nvPr/>
        </p:nvSpPr>
        <p:spPr>
          <a:xfrm>
            <a:off x="609905" y="800100"/>
            <a:ext cx="6225235" cy="857707"/>
          </a:xfrm>
          <a:prstGeom prst="rect">
            <a:avLst/>
          </a:prstGeom>
          <a:noFill/>
          <a:ln/>
        </p:spPr>
        <p:txBody>
          <a:bodyPr wrap="square" lIns="0" tIns="0" rIns="0" bIns="0" rtlCol="0" anchor="t"/>
          <a:lstStyle/>
          <a:p>
            <a:pPr marL="0" indent="0" algn="l">
              <a:buNone/>
            </a:pPr>
            <a:r>
              <a:rPr lang="en-US" sz="2700" b="1" dirty="0">
                <a:solidFill>
                  <a:srgbClr val="111827"/>
                </a:solidFill>
                <a:latin typeface="Merriweather" pitchFamily="34" charset="0"/>
                <a:ea typeface="Merriweather" pitchFamily="34" charset="-122"/>
                <a:cs typeface="Merriweather" pitchFamily="34" charset="-120"/>
              </a:rPr>
              <a:t> Specialized Visuals: </a:t>
            </a:r>
            <a:r>
              <a:rPr lang="en-US" sz="2700" b="1" dirty="0">
                <a:solidFill>
                  <a:srgbClr val="002F6C"/>
                </a:solidFill>
                <a:latin typeface="Merriweather" pitchFamily="34" charset="0"/>
                <a:ea typeface="Merriweather" pitchFamily="34" charset="-122"/>
                <a:cs typeface="Merriweather" pitchFamily="34" charset="-120"/>
              </a:rPr>
              <a:t>The Right Tool for the Job</a:t>
            </a:r>
            <a:endParaRPr lang="en-US" sz="2700" dirty="0"/>
          </a:p>
        </p:txBody>
      </p:sp>
      <p:sp>
        <p:nvSpPr>
          <p:cNvPr id="40" name="Shape 23"/>
          <p:cNvSpPr/>
          <p:nvPr/>
        </p:nvSpPr>
        <p:spPr>
          <a:xfrm>
            <a:off x="6705295" y="1200607"/>
            <a:ext cx="38405" cy="457200"/>
          </a:xfrm>
          <a:prstGeom prst="rect">
            <a:avLst/>
          </a:prstGeom>
          <a:solidFill>
            <a:srgbClr val="E5E7EB"/>
          </a:solidFill>
          <a:ln w="12700">
            <a:solidFill>
              <a:srgbClr val="E5E7EB">
                <a:alpha val="0"/>
              </a:srgbClr>
            </a:solidFill>
            <a:prstDash val="solid"/>
          </a:ln>
        </p:spPr>
        <p:txBody>
          <a:bodyPr/>
          <a:lstStyle/>
          <a:p>
            <a:endParaRPr lang="en-US"/>
          </a:p>
        </p:txBody>
      </p:sp>
      <p:sp>
        <p:nvSpPr>
          <p:cNvPr id="41" name="Text 24"/>
          <p:cNvSpPr txBox="1"/>
          <p:nvPr/>
        </p:nvSpPr>
        <p:spPr>
          <a:xfrm>
            <a:off x="6820510" y="1200607"/>
            <a:ext cx="4762195" cy="457200"/>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r">
              <a:buNone/>
            </a:pPr>
            <a:r>
              <a:rPr lang="en-US" sz="1000" i="1" dirty="0">
                <a:solidFill>
                  <a:srgbClr val="4B5563"/>
                </a:solidFill>
                <a:latin typeface="Open Sans" pitchFamily="34" charset="0"/>
                <a:ea typeface="Open Sans" pitchFamily="34" charset="-122"/>
                <a:cs typeface="Open Sans" pitchFamily="34" charset="-120"/>
              </a:rPr>
              <a:t>"Pie charts are for simple snapshots. Complex stories need flowcharts, Gantt charts, or heatmaps."</a:t>
            </a:r>
            <a:endParaRPr lang="en-US" sz="1000" dirty="0"/>
          </a:p>
        </p:txBody>
      </p:sp>
      <p:pic>
        <p:nvPicPr>
          <p:cNvPr id="42" name="Image 15" descr="preencoded.png"/>
          <p:cNvPicPr>
            <a:picLocks noChangeAspect="1"/>
          </p:cNvPicPr>
          <p:nvPr/>
        </p:nvPicPr>
        <p:blipFill>
          <a:blip r:embed="rId16"/>
          <a:srcRect l="-200" r="-200"/>
          <a:stretch/>
        </p:blipFill>
        <p:spPr>
          <a:xfrm>
            <a:off x="0" y="0"/>
            <a:ext cx="12191695" cy="7589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5F5"/>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914400" y="1609344"/>
            <a:ext cx="5181905" cy="4738420"/>
          </a:xfrm>
          <a:prstGeom prst="roundRect">
            <a:avLst>
              <a:gd name="adj" fmla="val 285"/>
            </a:avLst>
          </a:prstGeom>
          <a:solidFill>
            <a:srgbClr val="FEF2F2"/>
          </a:solidFill>
          <a:ln w="12700">
            <a:solidFill>
              <a:srgbClr val="FECACA"/>
            </a:solidFill>
            <a:prstDash val="solid"/>
          </a:ln>
        </p:spPr>
        <p:txBody>
          <a:bodyPr/>
          <a:lstStyle/>
          <a:p>
            <a:endParaRPr lang="en-US"/>
          </a:p>
        </p:txBody>
      </p:sp>
      <p:sp>
        <p:nvSpPr>
          <p:cNvPr id="5" name="Shape 2"/>
          <p:cNvSpPr/>
          <p:nvPr/>
        </p:nvSpPr>
        <p:spPr>
          <a:xfrm>
            <a:off x="1152144" y="2153412"/>
            <a:ext cx="4705502" cy="9144"/>
          </a:xfrm>
          <a:prstGeom prst="rect">
            <a:avLst/>
          </a:prstGeom>
          <a:solidFill>
            <a:srgbClr val="FECACA"/>
          </a:solidFill>
          <a:ln w="12700">
            <a:solidFill>
              <a:srgbClr val="FECACA">
                <a:alpha val="0"/>
              </a:srgbClr>
            </a:solidFill>
            <a:prstDash val="solid"/>
          </a:ln>
        </p:spPr>
        <p:txBody>
          <a:bodyPr/>
          <a:lstStyle/>
          <a:p>
            <a:endParaRPr lang="en-US"/>
          </a:p>
        </p:txBody>
      </p:sp>
      <p:sp>
        <p:nvSpPr>
          <p:cNvPr id="6" name="Text 3"/>
          <p:cNvSpPr txBox="1"/>
          <p:nvPr/>
        </p:nvSpPr>
        <p:spPr>
          <a:xfrm>
            <a:off x="1152144" y="1848002"/>
            <a:ext cx="4782312" cy="229514"/>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l">
              <a:buNone/>
            </a:pPr>
            <a:r>
              <a:rPr lang="en-US" sz="1200" b="1" dirty="0">
                <a:solidFill>
                  <a:srgbClr val="991B1B"/>
                </a:solidFill>
                <a:latin typeface="Open Sans" pitchFamily="34" charset="0"/>
                <a:ea typeface="Open Sans" pitchFamily="34" charset="-122"/>
                <a:cs typeface="Open Sans" pitchFamily="34" charset="-120"/>
              </a:rPr>
              <a:t>The "Sales Doubled" Illusion</a:t>
            </a:r>
            <a:endParaRPr lang="en-US" sz="1200" dirty="0"/>
          </a:p>
        </p:txBody>
      </p:sp>
      <p:sp>
        <p:nvSpPr>
          <p:cNvPr id="7" name="Text 4"/>
          <p:cNvSpPr txBox="1"/>
          <p:nvPr/>
        </p:nvSpPr>
        <p:spPr>
          <a:xfrm>
            <a:off x="1152144" y="2238451"/>
            <a:ext cx="4782312" cy="381305"/>
          </a:xfrm>
          <a:prstGeom prst="rect">
            <a:avLst/>
          </a:prstGeom>
          <a:noFill/>
          <a:ln/>
        </p:spPr>
        <p:txBody>
          <a:bodyPr wrap="square" lIns="0" tIns="0" rIns="0" bIns="0" rtlCol="0" anchor="t"/>
          <a:lstStyle/>
          <a:p>
            <a:pPr marL="0" indent="0" algn="l">
              <a:buNone/>
            </a:pPr>
            <a:r>
              <a:rPr lang="en-US" sz="900" dirty="0">
                <a:solidFill>
                  <a:srgbClr val="DC2626"/>
                </a:solidFill>
                <a:latin typeface="Open Sans" pitchFamily="34" charset="0"/>
                <a:ea typeface="Open Sans" pitchFamily="34" charset="-122"/>
                <a:cs typeface="Open Sans" pitchFamily="34" charset="-120"/>
              </a:rPr>
              <a:t>A y-axis starting at 95 makes a small 5% increase (96 to 101) look like a massive 100% jump.</a:t>
            </a:r>
            <a:endParaRPr lang="en-US" sz="900" dirty="0"/>
          </a:p>
        </p:txBody>
      </p:sp>
      <p:pic>
        <p:nvPicPr>
          <p:cNvPr id="8" name="Image 1" descr="preencoded.png"/>
          <p:cNvPicPr>
            <a:picLocks noChangeAspect="1"/>
          </p:cNvPicPr>
          <p:nvPr/>
        </p:nvPicPr>
        <p:blipFill>
          <a:blip r:embed="rId4"/>
          <a:srcRect l="-5" r="-5"/>
          <a:stretch/>
        </p:blipFill>
        <p:spPr>
          <a:xfrm>
            <a:off x="1152144" y="2771546"/>
            <a:ext cx="4705502" cy="2381098"/>
          </a:xfrm>
          <a:prstGeom prst="rect">
            <a:avLst/>
          </a:prstGeom>
        </p:spPr>
      </p:pic>
      <p:pic>
        <p:nvPicPr>
          <p:cNvPr id="9" name="Image 2" descr="preencoded.png"/>
          <p:cNvPicPr>
            <a:picLocks noChangeAspect="1"/>
          </p:cNvPicPr>
          <p:nvPr/>
        </p:nvPicPr>
        <p:blipFill>
          <a:blip r:embed="rId5"/>
          <a:srcRect l="-2" r="-2"/>
          <a:stretch/>
        </p:blipFill>
        <p:spPr>
          <a:xfrm>
            <a:off x="1304849" y="2924251"/>
            <a:ext cx="4401007" cy="2076602"/>
          </a:xfrm>
          <a:prstGeom prst="rect">
            <a:avLst/>
          </a:prstGeom>
        </p:spPr>
      </p:pic>
      <p:pic>
        <p:nvPicPr>
          <p:cNvPr id="10" name="Image 3" descr="preencoded.png"/>
          <p:cNvPicPr>
            <a:picLocks noChangeAspect="1"/>
          </p:cNvPicPr>
          <p:nvPr/>
        </p:nvPicPr>
        <p:blipFill>
          <a:blip r:embed="rId6"/>
          <a:srcRect t="-19" b="-19"/>
          <a:stretch/>
        </p:blipFill>
        <p:spPr>
          <a:xfrm>
            <a:off x="1152144" y="5305349"/>
            <a:ext cx="4705502" cy="724205"/>
          </a:xfrm>
          <a:prstGeom prst="rect">
            <a:avLst/>
          </a:prstGeom>
        </p:spPr>
      </p:pic>
      <p:sp>
        <p:nvSpPr>
          <p:cNvPr id="11" name="Text 5"/>
          <p:cNvSpPr txBox="1"/>
          <p:nvPr/>
        </p:nvSpPr>
        <p:spPr>
          <a:xfrm>
            <a:off x="1304849" y="5419649"/>
            <a:ext cx="4553712" cy="152705"/>
          </a:xfrm>
          <a:prstGeom prst="rect">
            <a:avLst/>
          </a:prstGeom>
          <a:noFill/>
          <a:ln/>
        </p:spPr>
        <p:txBody>
          <a:bodyPr wrap="square" lIns="0" tIns="0" rIns="0" bIns="0" rtlCol="0" anchor="ctr"/>
          <a:lstStyle/>
          <a:p>
            <a:pPr marL="0" indent="0" algn="l">
              <a:buNone/>
            </a:pPr>
            <a:r>
              <a:rPr lang="en-US" sz="900" b="1" dirty="0">
                <a:solidFill>
                  <a:srgbClr val="991B1B"/>
                </a:solidFill>
                <a:latin typeface="Open Sans" pitchFamily="34" charset="0"/>
                <a:ea typeface="Open Sans" pitchFamily="34" charset="-122"/>
                <a:cs typeface="Open Sans" pitchFamily="34" charset="-120"/>
              </a:rPr>
              <a:t>Impact:</a:t>
            </a:r>
            <a:endParaRPr lang="en-US" sz="900" dirty="0"/>
          </a:p>
        </p:txBody>
      </p:sp>
      <p:sp>
        <p:nvSpPr>
          <p:cNvPr id="12" name="Text 6"/>
          <p:cNvSpPr txBox="1"/>
          <p:nvPr/>
        </p:nvSpPr>
        <p:spPr>
          <a:xfrm>
            <a:off x="1304849" y="5609844"/>
            <a:ext cx="4515307" cy="305410"/>
          </a:xfrm>
          <a:prstGeom prst="rect">
            <a:avLst/>
          </a:prstGeom>
          <a:noFill/>
          <a:ln/>
        </p:spPr>
        <p:txBody>
          <a:bodyPr wrap="square" lIns="0" tIns="0" rIns="0" bIns="0" rtlCol="0" anchor="t"/>
          <a:lstStyle/>
          <a:p>
            <a:pPr marL="0" indent="0" algn="l">
              <a:buNone/>
            </a:pPr>
            <a:r>
              <a:rPr lang="en-US" sz="900" dirty="0">
                <a:solidFill>
                  <a:srgbClr val="4B5563"/>
                </a:solidFill>
                <a:latin typeface="Open Sans" pitchFamily="34" charset="0"/>
                <a:ea typeface="Open Sans" pitchFamily="34" charset="-122"/>
                <a:cs typeface="Open Sans" pitchFamily="34" charset="-120"/>
              </a:rPr>
              <a:t>The audience feels manipulated when they realize the truth. The presenter is labeled as "untrustworthy" or "hiding something."</a:t>
            </a:r>
            <a:endParaRPr lang="en-US" sz="900" dirty="0"/>
          </a:p>
        </p:txBody>
      </p:sp>
      <p:sp>
        <p:nvSpPr>
          <p:cNvPr id="13" name="Shape 7"/>
          <p:cNvSpPr/>
          <p:nvPr/>
        </p:nvSpPr>
        <p:spPr>
          <a:xfrm>
            <a:off x="6400800" y="1609344"/>
            <a:ext cx="5181905" cy="4738420"/>
          </a:xfrm>
          <a:prstGeom prst="roundRect">
            <a:avLst>
              <a:gd name="adj" fmla="val 285"/>
            </a:avLst>
          </a:prstGeom>
          <a:solidFill>
            <a:srgbClr val="ECFDF5"/>
          </a:solidFill>
          <a:ln w="12700">
            <a:solidFill>
              <a:srgbClr val="A7F3D0"/>
            </a:solidFill>
            <a:prstDash val="solid"/>
          </a:ln>
        </p:spPr>
        <p:txBody>
          <a:bodyPr/>
          <a:lstStyle/>
          <a:p>
            <a:endParaRPr lang="en-US"/>
          </a:p>
        </p:txBody>
      </p:sp>
      <p:sp>
        <p:nvSpPr>
          <p:cNvPr id="14" name="Shape 8"/>
          <p:cNvSpPr/>
          <p:nvPr/>
        </p:nvSpPr>
        <p:spPr>
          <a:xfrm>
            <a:off x="6638544" y="2153412"/>
            <a:ext cx="4705502" cy="9144"/>
          </a:xfrm>
          <a:prstGeom prst="rect">
            <a:avLst/>
          </a:prstGeom>
          <a:solidFill>
            <a:srgbClr val="A7F3D0"/>
          </a:solidFill>
          <a:ln w="12700">
            <a:solidFill>
              <a:srgbClr val="A7F3D0">
                <a:alpha val="0"/>
              </a:srgbClr>
            </a:solidFill>
            <a:prstDash val="solid"/>
          </a:ln>
        </p:spPr>
        <p:txBody>
          <a:bodyPr/>
          <a:lstStyle/>
          <a:p>
            <a:endParaRPr lang="en-US"/>
          </a:p>
        </p:txBody>
      </p:sp>
      <p:sp>
        <p:nvSpPr>
          <p:cNvPr id="15" name="Text 9"/>
          <p:cNvSpPr txBox="1"/>
          <p:nvPr/>
        </p:nvSpPr>
        <p:spPr>
          <a:xfrm>
            <a:off x="6638544" y="1848002"/>
            <a:ext cx="4782312" cy="229514"/>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l">
              <a:buNone/>
            </a:pPr>
            <a:r>
              <a:rPr lang="en-US" sz="1200" b="1" dirty="0">
                <a:solidFill>
                  <a:srgbClr val="065F46"/>
                </a:solidFill>
                <a:latin typeface="Open Sans" pitchFamily="34" charset="0"/>
                <a:ea typeface="Open Sans" pitchFamily="34" charset="-122"/>
                <a:cs typeface="Open Sans" pitchFamily="34" charset="-120"/>
              </a:rPr>
              <a:t>The Honest Representation</a:t>
            </a:r>
            <a:endParaRPr lang="en-US" sz="1200" dirty="0"/>
          </a:p>
        </p:txBody>
      </p:sp>
      <p:sp>
        <p:nvSpPr>
          <p:cNvPr id="16" name="Text 10"/>
          <p:cNvSpPr txBox="1"/>
          <p:nvPr/>
        </p:nvSpPr>
        <p:spPr>
          <a:xfrm>
            <a:off x="6638544" y="2238451"/>
            <a:ext cx="4782312" cy="381305"/>
          </a:xfrm>
          <a:prstGeom prst="rect">
            <a:avLst/>
          </a:prstGeom>
          <a:noFill/>
          <a:ln/>
        </p:spPr>
        <p:txBody>
          <a:bodyPr wrap="square" lIns="0" tIns="0" rIns="0" bIns="0" rtlCol="0" anchor="t"/>
          <a:lstStyle/>
          <a:p>
            <a:pPr marL="0" indent="0" algn="l">
              <a:buNone/>
            </a:pPr>
            <a:r>
              <a:rPr lang="en-US" sz="900" dirty="0">
                <a:solidFill>
                  <a:srgbClr val="047857"/>
                </a:solidFill>
                <a:latin typeface="Open Sans" pitchFamily="34" charset="0"/>
                <a:ea typeface="Open Sans" pitchFamily="34" charset="-122"/>
                <a:cs typeface="Open Sans" pitchFamily="34" charset="-120"/>
              </a:rPr>
              <a:t>A y-axis starting at 0 shows the true scale of growth. The visual matches reality: a steady, modest increase.</a:t>
            </a:r>
            <a:endParaRPr lang="en-US" sz="900" dirty="0"/>
          </a:p>
        </p:txBody>
      </p:sp>
      <p:pic>
        <p:nvPicPr>
          <p:cNvPr id="17" name="Image 4" descr="preencoded.png"/>
          <p:cNvPicPr>
            <a:picLocks noChangeAspect="1"/>
          </p:cNvPicPr>
          <p:nvPr/>
        </p:nvPicPr>
        <p:blipFill>
          <a:blip r:embed="rId4"/>
          <a:srcRect l="-5" r="-5"/>
          <a:stretch/>
        </p:blipFill>
        <p:spPr>
          <a:xfrm>
            <a:off x="6638544" y="2771546"/>
            <a:ext cx="4705502" cy="2381098"/>
          </a:xfrm>
          <a:prstGeom prst="rect">
            <a:avLst/>
          </a:prstGeom>
        </p:spPr>
      </p:pic>
      <p:pic>
        <p:nvPicPr>
          <p:cNvPr id="18" name="Image 5" descr="preencoded.png"/>
          <p:cNvPicPr>
            <a:picLocks noChangeAspect="1"/>
          </p:cNvPicPr>
          <p:nvPr/>
        </p:nvPicPr>
        <p:blipFill>
          <a:blip r:embed="rId7"/>
          <a:srcRect l="-2" r="-2"/>
          <a:stretch/>
        </p:blipFill>
        <p:spPr>
          <a:xfrm>
            <a:off x="6791249" y="2924251"/>
            <a:ext cx="4401007" cy="2076602"/>
          </a:xfrm>
          <a:prstGeom prst="rect">
            <a:avLst/>
          </a:prstGeom>
        </p:spPr>
      </p:pic>
      <p:pic>
        <p:nvPicPr>
          <p:cNvPr id="19" name="Image 6" descr="preencoded.png"/>
          <p:cNvPicPr>
            <a:picLocks noChangeAspect="1"/>
          </p:cNvPicPr>
          <p:nvPr/>
        </p:nvPicPr>
        <p:blipFill>
          <a:blip r:embed="rId8"/>
          <a:srcRect t="-14" b="-14"/>
          <a:stretch/>
        </p:blipFill>
        <p:spPr>
          <a:xfrm>
            <a:off x="6638544" y="5305349"/>
            <a:ext cx="4705502" cy="952805"/>
          </a:xfrm>
          <a:prstGeom prst="rect">
            <a:avLst/>
          </a:prstGeom>
        </p:spPr>
      </p:pic>
      <p:sp>
        <p:nvSpPr>
          <p:cNvPr id="20" name="Text 11"/>
          <p:cNvSpPr txBox="1"/>
          <p:nvPr/>
        </p:nvSpPr>
        <p:spPr>
          <a:xfrm>
            <a:off x="6791249" y="5419649"/>
            <a:ext cx="4553712" cy="152705"/>
          </a:xfrm>
          <a:prstGeom prst="rect">
            <a:avLst/>
          </a:prstGeom>
          <a:noFill/>
          <a:ln/>
        </p:spPr>
        <p:txBody>
          <a:bodyPr wrap="square" lIns="0" tIns="0" rIns="0" bIns="0" rtlCol="0" anchor="ctr"/>
          <a:lstStyle/>
          <a:p>
            <a:pPr marL="0" indent="0" algn="l">
              <a:buNone/>
            </a:pPr>
            <a:r>
              <a:rPr lang="en-US" sz="900" b="1" dirty="0">
                <a:solidFill>
                  <a:srgbClr val="065F46"/>
                </a:solidFill>
                <a:latin typeface="Open Sans" pitchFamily="34" charset="0"/>
                <a:ea typeface="Open Sans" pitchFamily="34" charset="-122"/>
                <a:cs typeface="Open Sans" pitchFamily="34" charset="-120"/>
              </a:rPr>
              <a:t>The Ethical Fix:</a:t>
            </a:r>
            <a:endParaRPr lang="en-US" sz="900" dirty="0"/>
          </a:p>
        </p:txBody>
      </p:sp>
      <p:sp>
        <p:nvSpPr>
          <p:cNvPr id="21" name="Text 12"/>
          <p:cNvSpPr txBox="1"/>
          <p:nvPr/>
        </p:nvSpPr>
        <p:spPr>
          <a:xfrm>
            <a:off x="6943954" y="5609844"/>
            <a:ext cx="4401007" cy="152705"/>
          </a:xfrm>
          <a:prstGeom prst="rect">
            <a:avLst/>
          </a:prstGeom>
          <a:noFill/>
          <a:ln/>
        </p:spPr>
        <p:txBody>
          <a:bodyPr wrap="square" lIns="0" tIns="0" rIns="0" bIns="0" rtlCol="0" anchor="ctr"/>
          <a:lstStyle/>
          <a:p>
            <a:pPr marL="0" indent="0" algn="l">
              <a:buNone/>
            </a:pPr>
            <a:r>
              <a:rPr lang="en-US" sz="900" dirty="0">
                <a:solidFill>
                  <a:srgbClr val="4B5563"/>
                </a:solidFill>
                <a:latin typeface="Open Sans" pitchFamily="34" charset="0"/>
                <a:ea typeface="Open Sans" pitchFamily="34" charset="-122"/>
                <a:cs typeface="Open Sans" pitchFamily="34" charset="-120"/>
              </a:rPr>
              <a:t>Use honest scales (Start Y-axis at 0 for bar charts).</a:t>
            </a:r>
            <a:endParaRPr lang="en-US" sz="900" dirty="0"/>
          </a:p>
        </p:txBody>
      </p:sp>
      <p:sp>
        <p:nvSpPr>
          <p:cNvPr id="22" name="Text 13"/>
          <p:cNvSpPr txBox="1"/>
          <p:nvPr/>
        </p:nvSpPr>
        <p:spPr>
          <a:xfrm>
            <a:off x="6943954" y="5800954"/>
            <a:ext cx="4401007" cy="152705"/>
          </a:xfrm>
          <a:prstGeom prst="rect">
            <a:avLst/>
          </a:prstGeom>
          <a:noFill/>
          <a:ln/>
        </p:spPr>
        <p:txBody>
          <a:bodyPr wrap="square" lIns="0" tIns="0" rIns="0" bIns="0" rtlCol="0" anchor="ctr"/>
          <a:lstStyle/>
          <a:p>
            <a:pPr marL="0" indent="0" algn="l">
              <a:buNone/>
            </a:pPr>
            <a:r>
              <a:rPr lang="en-US" sz="900" dirty="0">
                <a:solidFill>
                  <a:srgbClr val="4B5563"/>
                </a:solidFill>
                <a:latin typeface="Open Sans" pitchFamily="34" charset="0"/>
                <a:ea typeface="Open Sans" pitchFamily="34" charset="-122"/>
                <a:cs typeface="Open Sans" pitchFamily="34" charset="-120"/>
              </a:rPr>
              <a:t>Label clearly without "visual tricks."</a:t>
            </a:r>
            <a:endParaRPr lang="en-US" sz="900" dirty="0"/>
          </a:p>
        </p:txBody>
      </p:sp>
      <p:sp>
        <p:nvSpPr>
          <p:cNvPr id="23" name="Text 14"/>
          <p:cNvSpPr txBox="1"/>
          <p:nvPr/>
        </p:nvSpPr>
        <p:spPr>
          <a:xfrm>
            <a:off x="6943954" y="5991149"/>
            <a:ext cx="4401007" cy="152705"/>
          </a:xfrm>
          <a:prstGeom prst="rect">
            <a:avLst/>
          </a:prstGeom>
          <a:noFill/>
          <a:ln/>
        </p:spPr>
        <p:txBody>
          <a:bodyPr wrap="square" lIns="0" tIns="0" rIns="0" bIns="0" rtlCol="0" anchor="ctr"/>
          <a:lstStyle/>
          <a:p>
            <a:pPr marL="0" indent="0" algn="l">
              <a:buNone/>
            </a:pPr>
            <a:r>
              <a:rPr lang="en-US" sz="900" dirty="0">
                <a:solidFill>
                  <a:srgbClr val="4B5563"/>
                </a:solidFill>
                <a:latin typeface="Open Sans" pitchFamily="34" charset="0"/>
                <a:ea typeface="Open Sans" pitchFamily="34" charset="-122"/>
                <a:cs typeface="Open Sans" pitchFamily="34" charset="-120"/>
              </a:rPr>
              <a:t>State the takeaway in text: "Sales grew 5% this quarter."</a:t>
            </a:r>
            <a:endParaRPr lang="en-US" sz="900" dirty="0"/>
          </a:p>
        </p:txBody>
      </p:sp>
      <p:sp>
        <p:nvSpPr>
          <p:cNvPr id="24" name="Shape 15"/>
          <p:cNvSpPr/>
          <p:nvPr/>
        </p:nvSpPr>
        <p:spPr>
          <a:xfrm>
            <a:off x="609905" y="6429146"/>
            <a:ext cx="10972800" cy="9144"/>
          </a:xfrm>
          <a:prstGeom prst="rect">
            <a:avLst/>
          </a:prstGeom>
          <a:solidFill>
            <a:srgbClr val="E5E7EB"/>
          </a:solidFill>
          <a:ln w="12700">
            <a:solidFill>
              <a:srgbClr val="E5E7EB">
                <a:alpha val="0"/>
              </a:srgbClr>
            </a:solidFill>
            <a:prstDash val="solid"/>
          </a:ln>
        </p:spPr>
        <p:txBody>
          <a:bodyPr/>
          <a:lstStyle/>
          <a:p>
            <a:endParaRPr lang="en-US"/>
          </a:p>
        </p:txBody>
      </p:sp>
      <p:sp>
        <p:nvSpPr>
          <p:cNvPr id="25" name="Text 16"/>
          <p:cNvSpPr txBox="1"/>
          <p:nvPr/>
        </p:nvSpPr>
        <p:spPr>
          <a:xfrm>
            <a:off x="609905" y="655350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26" name="Image 7" descr="preencoded.png"/>
          <p:cNvPicPr>
            <a:picLocks noChangeAspect="1"/>
          </p:cNvPicPr>
          <p:nvPr/>
        </p:nvPicPr>
        <p:blipFill>
          <a:blip r:embed="rId9"/>
          <a:srcRect t="-80" b="-80"/>
          <a:stretch/>
        </p:blipFill>
        <p:spPr>
          <a:xfrm>
            <a:off x="9489643" y="6572707"/>
            <a:ext cx="142646" cy="114300"/>
          </a:xfrm>
          <a:prstGeom prst="rect">
            <a:avLst/>
          </a:prstGeom>
        </p:spPr>
      </p:pic>
      <p:sp>
        <p:nvSpPr>
          <p:cNvPr id="27" name="Text 17"/>
          <p:cNvSpPr txBox="1"/>
          <p:nvPr/>
        </p:nvSpPr>
        <p:spPr>
          <a:xfrm>
            <a:off x="9708185" y="6553505"/>
            <a:ext cx="2232965" cy="152705"/>
          </a:xfrm>
          <a:prstGeom prst="rect">
            <a:avLst/>
          </a:prstGeom>
          <a:noFill/>
          <a:ln/>
        </p:spPr>
        <p:txBody>
          <a:bodyPr wrap="square" lIns="0" tIns="0" rIns="0" bIns="0" rtlCol="0" anchor="ctr"/>
          <a:lstStyle/>
          <a:p>
            <a:pPr marL="0" indent="0" algn="l">
              <a:buNone/>
            </a:pPr>
            <a:r>
              <a:rPr lang="en-US" sz="900" dirty="0">
                <a:solidFill>
                  <a:srgbClr val="9CA3AF"/>
                </a:solidFill>
                <a:latin typeface="Open Sans" pitchFamily="34" charset="0"/>
                <a:ea typeface="Open Sans" pitchFamily="34" charset="-122"/>
                <a:cs typeface="Open Sans" pitchFamily="34" charset="-120"/>
              </a:rPr>
              <a:t>Ethical Data Visualization Principles</a:t>
            </a:r>
            <a:endParaRPr lang="en-US" sz="900" dirty="0"/>
          </a:p>
        </p:txBody>
      </p:sp>
      <p:pic>
        <p:nvPicPr>
          <p:cNvPr id="28" name="Image 8" descr="preencoded.png"/>
          <p:cNvPicPr>
            <a:picLocks noChangeAspect="1"/>
          </p:cNvPicPr>
          <p:nvPr/>
        </p:nvPicPr>
        <p:blipFill>
          <a:blip r:embed="rId10"/>
          <a:srcRect t="-30" b="-30"/>
          <a:stretch/>
        </p:blipFill>
        <p:spPr>
          <a:xfrm>
            <a:off x="6001207" y="4081882"/>
            <a:ext cx="190195" cy="304495"/>
          </a:xfrm>
          <a:prstGeom prst="rect">
            <a:avLst/>
          </a:prstGeom>
        </p:spPr>
      </p:pic>
      <p:sp>
        <p:nvSpPr>
          <p:cNvPr id="29" name="Text 18"/>
          <p:cNvSpPr txBox="1"/>
          <p:nvPr/>
        </p:nvSpPr>
        <p:spPr>
          <a:xfrm>
            <a:off x="609905" y="381305"/>
            <a:ext cx="7306056"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Ethical Visual Communication</a:t>
            </a:r>
            <a:endParaRPr lang="en-US" sz="900" dirty="0"/>
          </a:p>
        </p:txBody>
      </p:sp>
      <p:pic>
        <p:nvPicPr>
          <p:cNvPr id="30" name="Image 9" descr="preencoded.png"/>
          <p:cNvPicPr>
            <a:picLocks noChangeAspect="1"/>
          </p:cNvPicPr>
          <p:nvPr/>
        </p:nvPicPr>
        <p:blipFill>
          <a:blip r:embed="rId11"/>
          <a:srcRect t="-400" b="-400"/>
          <a:stretch/>
        </p:blipFill>
        <p:spPr>
          <a:xfrm>
            <a:off x="609905" y="609905"/>
            <a:ext cx="457200" cy="38405"/>
          </a:xfrm>
          <a:prstGeom prst="rect">
            <a:avLst/>
          </a:prstGeom>
        </p:spPr>
      </p:pic>
      <p:sp>
        <p:nvSpPr>
          <p:cNvPr id="31" name="Text 19"/>
          <p:cNvSpPr txBox="1"/>
          <p:nvPr/>
        </p:nvSpPr>
        <p:spPr>
          <a:xfrm>
            <a:off x="609905" y="800100"/>
            <a:ext cx="8695030"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erriweather" pitchFamily="34" charset="0"/>
                <a:ea typeface="Merriweather" pitchFamily="34" charset="-122"/>
                <a:cs typeface="Merriweather" pitchFamily="34" charset="-120"/>
              </a:rPr>
              <a:t> Case Study: The </a:t>
            </a:r>
            <a:r>
              <a:rPr lang="en-US" sz="2700" b="1" dirty="0">
                <a:solidFill>
                  <a:srgbClr val="D50032"/>
                </a:solidFill>
                <a:latin typeface="Merriweather" pitchFamily="34" charset="0"/>
                <a:ea typeface="Merriweather" pitchFamily="34" charset="-122"/>
                <a:cs typeface="Merriweather" pitchFamily="34" charset="-120"/>
              </a:rPr>
              <a:t>Misleading</a:t>
            </a:r>
            <a:r>
              <a:rPr lang="en-US" sz="2700" b="1" dirty="0">
                <a:solidFill>
                  <a:srgbClr val="111827"/>
                </a:solidFill>
                <a:latin typeface="Merriweather" pitchFamily="34" charset="0"/>
                <a:ea typeface="Merriweather" pitchFamily="34" charset="-122"/>
                <a:cs typeface="Merriweather" pitchFamily="34" charset="-120"/>
              </a:rPr>
              <a:t> Chart Problem </a:t>
            </a:r>
            <a:endParaRPr lang="en-US" sz="2700" dirty="0"/>
          </a:p>
        </p:txBody>
      </p:sp>
      <p:sp>
        <p:nvSpPr>
          <p:cNvPr id="32" name="Shape 20"/>
          <p:cNvSpPr/>
          <p:nvPr/>
        </p:nvSpPr>
        <p:spPr>
          <a:xfrm>
            <a:off x="8218627" y="961949"/>
            <a:ext cx="38405" cy="267005"/>
          </a:xfrm>
          <a:prstGeom prst="rect">
            <a:avLst/>
          </a:prstGeom>
          <a:solidFill>
            <a:srgbClr val="E5E7EB"/>
          </a:solidFill>
          <a:ln w="12700">
            <a:solidFill>
              <a:srgbClr val="E5E7EB">
                <a:alpha val="0"/>
              </a:srgbClr>
            </a:solidFill>
            <a:prstDash val="solid"/>
          </a:ln>
        </p:spPr>
        <p:txBody>
          <a:bodyPr/>
          <a:lstStyle/>
          <a:p>
            <a:endParaRPr lang="en-US"/>
          </a:p>
        </p:txBody>
      </p:sp>
      <p:sp>
        <p:nvSpPr>
          <p:cNvPr id="33" name="Text 21"/>
          <p:cNvSpPr txBox="1"/>
          <p:nvPr/>
        </p:nvSpPr>
        <p:spPr>
          <a:xfrm>
            <a:off x="8333842" y="961949"/>
            <a:ext cx="3257093" cy="267005"/>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r">
              <a:buNone/>
            </a:pPr>
            <a:r>
              <a:rPr lang="en-US" sz="1000" i="1" dirty="0">
                <a:solidFill>
                  <a:srgbClr val="4B5563"/>
                </a:solidFill>
                <a:latin typeface="Open Sans" pitchFamily="34" charset="0"/>
                <a:ea typeface="Open Sans" pitchFamily="34" charset="-122"/>
                <a:cs typeface="Open Sans" pitchFamily="34" charset="-120"/>
              </a:rPr>
              <a:t>"Visual manipulation damages credibility instantly."</a:t>
            </a:r>
            <a:endParaRPr lang="en-US" sz="1000" dirty="0"/>
          </a:p>
        </p:txBody>
      </p:sp>
      <p:pic>
        <p:nvPicPr>
          <p:cNvPr id="34" name="Image 10" descr="preencoded.png"/>
          <p:cNvPicPr>
            <a:picLocks noChangeAspect="1"/>
          </p:cNvPicPr>
          <p:nvPr/>
        </p:nvPicPr>
        <p:blipFill>
          <a:blip r:embed="rId12"/>
          <a:stretch>
            <a:fillRect/>
          </a:stretch>
        </p:blipFill>
        <p:spPr>
          <a:xfrm>
            <a:off x="5209337" y="1524305"/>
            <a:ext cx="981151" cy="267005"/>
          </a:xfrm>
          <a:prstGeom prst="rect">
            <a:avLst/>
          </a:prstGeom>
        </p:spPr>
      </p:pic>
      <p:sp>
        <p:nvSpPr>
          <p:cNvPr id="35" name="Text 22"/>
          <p:cNvSpPr/>
          <p:nvPr/>
        </p:nvSpPr>
        <p:spPr>
          <a:xfrm>
            <a:off x="5486400" y="1524305"/>
            <a:ext cx="704088" cy="267005"/>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dirty="0">
                <a:solidFill>
                  <a:srgbClr val="FFFFFF"/>
                </a:solidFill>
                <a:latin typeface="Open Sans" pitchFamily="34" charset="0"/>
                <a:ea typeface="Open Sans" pitchFamily="34" charset="-122"/>
                <a:cs typeface="Open Sans" pitchFamily="34" charset="-120"/>
              </a:rPr>
              <a:t>DECEPTIVE</a:t>
            </a:r>
            <a:endParaRPr lang="en-US" sz="900" dirty="0"/>
          </a:p>
        </p:txBody>
      </p:sp>
      <p:pic>
        <p:nvPicPr>
          <p:cNvPr id="36" name="Image 11" descr="preencoded.png"/>
          <p:cNvPicPr>
            <a:picLocks noChangeAspect="1"/>
          </p:cNvPicPr>
          <p:nvPr/>
        </p:nvPicPr>
        <p:blipFill>
          <a:blip r:embed="rId13"/>
          <a:srcRect/>
          <a:stretch/>
        </p:blipFill>
        <p:spPr>
          <a:xfrm>
            <a:off x="5304434" y="1595628"/>
            <a:ext cx="114300" cy="114300"/>
          </a:xfrm>
          <a:prstGeom prst="rect">
            <a:avLst/>
          </a:prstGeom>
        </p:spPr>
      </p:pic>
      <p:pic>
        <p:nvPicPr>
          <p:cNvPr id="37" name="Image 12" descr="preencoded.png"/>
          <p:cNvPicPr>
            <a:picLocks noChangeAspect="1"/>
          </p:cNvPicPr>
          <p:nvPr/>
        </p:nvPicPr>
        <p:blipFill>
          <a:blip r:embed="rId14"/>
          <a:stretch>
            <a:fillRect/>
          </a:stretch>
        </p:blipFill>
        <p:spPr>
          <a:xfrm>
            <a:off x="10823753" y="1524305"/>
            <a:ext cx="847649" cy="267005"/>
          </a:xfrm>
          <a:prstGeom prst="rect">
            <a:avLst/>
          </a:prstGeom>
        </p:spPr>
      </p:pic>
      <p:sp>
        <p:nvSpPr>
          <p:cNvPr id="38" name="Text 23"/>
          <p:cNvSpPr/>
          <p:nvPr/>
        </p:nvSpPr>
        <p:spPr>
          <a:xfrm>
            <a:off x="11100816" y="1524305"/>
            <a:ext cx="571500" cy="267005"/>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dirty="0">
                <a:solidFill>
                  <a:srgbClr val="FFFFFF"/>
                </a:solidFill>
                <a:latin typeface="Open Sans" pitchFamily="34" charset="0"/>
                <a:ea typeface="Open Sans" pitchFamily="34" charset="-122"/>
                <a:cs typeface="Open Sans" pitchFamily="34" charset="-120"/>
              </a:rPr>
              <a:t>ETHICAL</a:t>
            </a:r>
            <a:endParaRPr lang="en-US" sz="900" dirty="0"/>
          </a:p>
        </p:txBody>
      </p:sp>
      <p:pic>
        <p:nvPicPr>
          <p:cNvPr id="39" name="Image 13" descr="preencoded.png"/>
          <p:cNvPicPr>
            <a:picLocks noChangeAspect="1"/>
          </p:cNvPicPr>
          <p:nvPr/>
        </p:nvPicPr>
        <p:blipFill>
          <a:blip r:embed="rId15"/>
          <a:srcRect/>
          <a:stretch/>
        </p:blipFill>
        <p:spPr>
          <a:xfrm>
            <a:off x="10918850" y="1595628"/>
            <a:ext cx="114300" cy="114300"/>
          </a:xfrm>
          <a:prstGeom prst="rect">
            <a:avLst/>
          </a:prstGeom>
        </p:spPr>
      </p:pic>
      <p:pic>
        <p:nvPicPr>
          <p:cNvPr id="40" name="Image 14" descr="preencoded.png"/>
          <p:cNvPicPr>
            <a:picLocks noChangeAspect="1"/>
          </p:cNvPicPr>
          <p:nvPr/>
        </p:nvPicPr>
        <p:blipFill>
          <a:blip r:embed="rId16"/>
          <a:srcRect l="-200" r="-200"/>
          <a:stretch/>
        </p:blipFill>
        <p:spPr>
          <a:xfrm>
            <a:off x="0" y="0"/>
            <a:ext cx="12191695" cy="758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5F5"/>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609905" y="1990649"/>
            <a:ext cx="5257800" cy="9144"/>
          </a:xfrm>
          <a:prstGeom prst="rect">
            <a:avLst/>
          </a:prstGeom>
          <a:solidFill>
            <a:srgbClr val="E5E7EB"/>
          </a:solidFill>
          <a:ln w="12700">
            <a:solidFill>
              <a:srgbClr val="E5E7EB">
                <a:alpha val="0"/>
              </a:srgbClr>
            </a:solidFill>
            <a:prstDash val="solid"/>
          </a:ln>
        </p:spPr>
        <p:txBody>
          <a:bodyPr/>
          <a:lstStyle/>
          <a:p>
            <a:endParaRPr lang="en-US"/>
          </a:p>
        </p:txBody>
      </p:sp>
      <p:sp>
        <p:nvSpPr>
          <p:cNvPr id="5" name="Shape 2"/>
          <p:cNvSpPr/>
          <p:nvPr/>
        </p:nvSpPr>
        <p:spPr>
          <a:xfrm>
            <a:off x="609905" y="1609344"/>
            <a:ext cx="304495" cy="304495"/>
          </a:xfrm>
          <a:prstGeom prst="ellipse">
            <a:avLst/>
          </a:prstGeom>
          <a:solidFill>
            <a:srgbClr val="D1FAE5"/>
          </a:solidFill>
          <a:ln w="12700">
            <a:solidFill>
              <a:srgbClr val="FFFFFF">
                <a:alpha val="0"/>
              </a:srgbClr>
            </a:solidFill>
            <a:prstDash val="solid"/>
          </a:ln>
        </p:spPr>
        <p:txBody>
          <a:bodyPr/>
          <a:lstStyle/>
          <a:p>
            <a:endParaRPr lang="en-US"/>
          </a:p>
        </p:txBody>
      </p:sp>
      <p:pic>
        <p:nvPicPr>
          <p:cNvPr id="6" name="Image 1" descr="preencoded.png"/>
          <p:cNvPicPr>
            <a:picLocks noChangeAspect="1"/>
          </p:cNvPicPr>
          <p:nvPr/>
        </p:nvPicPr>
        <p:blipFill>
          <a:blip r:embed="rId4"/>
          <a:srcRect t="-1100" b="-1100"/>
          <a:stretch/>
        </p:blipFill>
        <p:spPr>
          <a:xfrm>
            <a:off x="705002" y="1695298"/>
            <a:ext cx="114300" cy="133502"/>
          </a:xfrm>
          <a:prstGeom prst="rect">
            <a:avLst/>
          </a:prstGeom>
        </p:spPr>
      </p:pic>
      <p:sp>
        <p:nvSpPr>
          <p:cNvPr id="7" name="Text 3"/>
          <p:cNvSpPr txBox="1"/>
          <p:nvPr/>
        </p:nvSpPr>
        <p:spPr>
          <a:xfrm>
            <a:off x="1028700" y="1609344"/>
            <a:ext cx="428854" cy="305410"/>
          </a:xfrm>
          <a:prstGeom prst="rect">
            <a:avLst/>
          </a:prstGeom>
          <a:noFill/>
          <a:ln/>
        </p:spPr>
        <p:txBody>
          <a:bodyPr wrap="square" lIns="0" tIns="0" rIns="0" bIns="0" rtlCol="0" anchor="ctr"/>
          <a:lstStyle/>
          <a:p>
            <a:pPr marL="0" indent="0" algn="l">
              <a:buNone/>
            </a:pPr>
            <a:r>
              <a:rPr lang="en-US" sz="1800" b="1" dirty="0">
                <a:solidFill>
                  <a:srgbClr val="047857"/>
                </a:solidFill>
                <a:latin typeface="Merriweather" pitchFamily="34" charset="0"/>
                <a:ea typeface="Merriweather" pitchFamily="34" charset="-122"/>
                <a:cs typeface="Merriweather" pitchFamily="34" charset="-120"/>
              </a:rPr>
              <a:t>DO</a:t>
            </a:r>
            <a:endParaRPr lang="en-US" sz="1800" dirty="0"/>
          </a:p>
        </p:txBody>
      </p:sp>
      <p:sp>
        <p:nvSpPr>
          <p:cNvPr id="8" name="Text 4"/>
          <p:cNvSpPr txBox="1"/>
          <p:nvPr/>
        </p:nvSpPr>
        <p:spPr>
          <a:xfrm>
            <a:off x="4941418" y="1686154"/>
            <a:ext cx="1067105" cy="152705"/>
          </a:xfrm>
          <a:prstGeom prst="rect">
            <a:avLst/>
          </a:prstGeom>
          <a:noFill/>
          <a:ln/>
        </p:spPr>
        <p:txBody>
          <a:bodyPr wrap="square" lIns="0" tIns="0" rIns="0" bIns="0" rtlCol="0" anchor="ctr"/>
          <a:lstStyle/>
          <a:p>
            <a:pPr marL="0" indent="0" algn="l">
              <a:buNone/>
            </a:pPr>
            <a:r>
              <a:rPr lang="en-US" sz="900" b="1" kern="0" spc="22" dirty="0">
                <a:solidFill>
                  <a:srgbClr val="059669"/>
                </a:solidFill>
                <a:latin typeface="Open Sans" pitchFamily="34" charset="0"/>
                <a:ea typeface="Open Sans" pitchFamily="34" charset="-122"/>
                <a:cs typeface="Open Sans" pitchFamily="34" charset="-120"/>
              </a:rPr>
              <a:t>Best Practices</a:t>
            </a:r>
            <a:endParaRPr lang="en-US" sz="900" dirty="0"/>
          </a:p>
        </p:txBody>
      </p:sp>
      <p:pic>
        <p:nvPicPr>
          <p:cNvPr id="9" name="Image 2" descr="preencoded.png"/>
          <p:cNvPicPr>
            <a:picLocks noChangeAspect="1"/>
          </p:cNvPicPr>
          <p:nvPr/>
        </p:nvPicPr>
        <p:blipFill>
          <a:blip r:embed="rId5"/>
          <a:srcRect t="-21" b="-21"/>
          <a:stretch/>
        </p:blipFill>
        <p:spPr>
          <a:xfrm>
            <a:off x="609905" y="2229307"/>
            <a:ext cx="5257800" cy="905256"/>
          </a:xfrm>
          <a:prstGeom prst="rect">
            <a:avLst/>
          </a:prstGeom>
        </p:spPr>
      </p:pic>
      <p:pic>
        <p:nvPicPr>
          <p:cNvPr id="10" name="Image 3" descr="preencoded.png"/>
          <p:cNvPicPr>
            <a:picLocks noChangeAspect="1"/>
          </p:cNvPicPr>
          <p:nvPr/>
        </p:nvPicPr>
        <p:blipFill>
          <a:blip r:embed="rId6"/>
          <a:srcRect/>
          <a:stretch/>
        </p:blipFill>
        <p:spPr>
          <a:xfrm>
            <a:off x="800100" y="2419502"/>
            <a:ext cx="152705" cy="152705"/>
          </a:xfrm>
          <a:prstGeom prst="rect">
            <a:avLst/>
          </a:prstGeom>
        </p:spPr>
      </p:pic>
      <p:sp>
        <p:nvSpPr>
          <p:cNvPr id="11" name="Text 5"/>
          <p:cNvSpPr txBox="1"/>
          <p:nvPr/>
        </p:nvSpPr>
        <p:spPr>
          <a:xfrm>
            <a:off x="1067105" y="2381098"/>
            <a:ext cx="4763110"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Open Sans" pitchFamily="34" charset="0"/>
                <a:ea typeface="Open Sans" pitchFamily="34" charset="-122"/>
                <a:cs typeface="Open Sans" pitchFamily="34" charset="-120"/>
              </a:rPr>
              <a:t>Use Honest Scales</a:t>
            </a:r>
            <a:endParaRPr lang="en-US" sz="1000" dirty="0"/>
          </a:p>
        </p:txBody>
      </p:sp>
      <p:sp>
        <p:nvSpPr>
          <p:cNvPr id="12" name="Text 6"/>
          <p:cNvSpPr txBox="1"/>
          <p:nvPr/>
        </p:nvSpPr>
        <p:spPr>
          <a:xfrm>
            <a:off x="1067105" y="2609698"/>
            <a:ext cx="4724705" cy="372161"/>
          </a:xfrm>
          <a:prstGeom prst="rect">
            <a:avLst/>
          </a:prstGeom>
          <a:noFill/>
          <a:ln/>
        </p:spPr>
        <p:txBody>
          <a:bodyPr wrap="square" lIns="0" tIns="0" rIns="0" bIns="0" rtlCol="0" anchor="t"/>
          <a:lstStyle/>
          <a:p>
            <a:pPr marL="0" indent="0" algn="l">
              <a:buNone/>
            </a:pPr>
            <a:r>
              <a:rPr lang="en-US" sz="900" dirty="0">
                <a:solidFill>
                  <a:srgbClr val="4B5563"/>
                </a:solidFill>
                <a:latin typeface="Open Sans" pitchFamily="34" charset="0"/>
                <a:ea typeface="Open Sans" pitchFamily="34" charset="-122"/>
                <a:cs typeface="Open Sans" pitchFamily="34" charset="-120"/>
              </a:rPr>
              <a:t>Start bar chart axes at zero. Maintain consistent intervals to show true proportion and scale.</a:t>
            </a:r>
            <a:endParaRPr lang="en-US" sz="900" dirty="0"/>
          </a:p>
        </p:txBody>
      </p:sp>
      <p:pic>
        <p:nvPicPr>
          <p:cNvPr id="13" name="Image 4" descr="preencoded.png"/>
          <p:cNvPicPr>
            <a:picLocks noChangeAspect="1"/>
          </p:cNvPicPr>
          <p:nvPr/>
        </p:nvPicPr>
        <p:blipFill>
          <a:blip r:embed="rId5"/>
          <a:srcRect t="-21" b="-21"/>
          <a:stretch/>
        </p:blipFill>
        <p:spPr>
          <a:xfrm>
            <a:off x="609905" y="3286354"/>
            <a:ext cx="5257800" cy="905256"/>
          </a:xfrm>
          <a:prstGeom prst="rect">
            <a:avLst/>
          </a:prstGeom>
        </p:spPr>
      </p:pic>
      <p:pic>
        <p:nvPicPr>
          <p:cNvPr id="14" name="Image 5" descr="preencoded.png"/>
          <p:cNvPicPr>
            <a:picLocks noChangeAspect="1"/>
          </p:cNvPicPr>
          <p:nvPr/>
        </p:nvPicPr>
        <p:blipFill>
          <a:blip r:embed="rId7"/>
          <a:srcRect t="-43" b="-43"/>
          <a:stretch/>
        </p:blipFill>
        <p:spPr>
          <a:xfrm>
            <a:off x="800100" y="3476549"/>
            <a:ext cx="133502" cy="152705"/>
          </a:xfrm>
          <a:prstGeom prst="rect">
            <a:avLst/>
          </a:prstGeom>
        </p:spPr>
      </p:pic>
      <p:sp>
        <p:nvSpPr>
          <p:cNvPr id="15" name="Text 7"/>
          <p:cNvSpPr txBox="1"/>
          <p:nvPr/>
        </p:nvSpPr>
        <p:spPr>
          <a:xfrm>
            <a:off x="1047902" y="3438144"/>
            <a:ext cx="4782312"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Open Sans" pitchFamily="34" charset="0"/>
                <a:ea typeface="Open Sans" pitchFamily="34" charset="-122"/>
                <a:cs typeface="Open Sans" pitchFamily="34" charset="-120"/>
              </a:rPr>
              <a:t>Label Clearly &amp; Cite Sources</a:t>
            </a:r>
            <a:endParaRPr lang="en-US" sz="1000" dirty="0"/>
          </a:p>
        </p:txBody>
      </p:sp>
      <p:sp>
        <p:nvSpPr>
          <p:cNvPr id="16" name="Text 8"/>
          <p:cNvSpPr txBox="1"/>
          <p:nvPr/>
        </p:nvSpPr>
        <p:spPr>
          <a:xfrm>
            <a:off x="1047902" y="3666744"/>
            <a:ext cx="4743907" cy="372161"/>
          </a:xfrm>
          <a:prstGeom prst="rect">
            <a:avLst/>
          </a:prstGeom>
          <a:noFill/>
          <a:ln/>
        </p:spPr>
        <p:txBody>
          <a:bodyPr wrap="square" lIns="0" tIns="0" rIns="0" bIns="0" rtlCol="0" anchor="t"/>
          <a:lstStyle/>
          <a:p>
            <a:pPr marL="0" indent="0" algn="l">
              <a:buNone/>
            </a:pPr>
            <a:r>
              <a:rPr lang="en-US" sz="900" dirty="0">
                <a:solidFill>
                  <a:srgbClr val="4B5563"/>
                </a:solidFill>
                <a:latin typeface="Open Sans" pitchFamily="34" charset="0"/>
                <a:ea typeface="Open Sans" pitchFamily="34" charset="-122"/>
                <a:cs typeface="Open Sans" pitchFamily="34" charset="-120"/>
              </a:rPr>
              <a:t>Define all axes, units, and data points. Always credit where the data came from to build trust.</a:t>
            </a:r>
            <a:endParaRPr lang="en-US" sz="900" dirty="0"/>
          </a:p>
        </p:txBody>
      </p:sp>
      <p:pic>
        <p:nvPicPr>
          <p:cNvPr id="17" name="Image 6" descr="preencoded.png"/>
          <p:cNvPicPr>
            <a:picLocks noChangeAspect="1"/>
          </p:cNvPicPr>
          <p:nvPr/>
        </p:nvPicPr>
        <p:blipFill>
          <a:blip r:embed="rId5"/>
          <a:srcRect t="-21" b="-21"/>
          <a:stretch/>
        </p:blipFill>
        <p:spPr>
          <a:xfrm>
            <a:off x="609905" y="4343400"/>
            <a:ext cx="5257800" cy="905256"/>
          </a:xfrm>
          <a:prstGeom prst="rect">
            <a:avLst/>
          </a:prstGeom>
        </p:spPr>
      </p:pic>
      <p:pic>
        <p:nvPicPr>
          <p:cNvPr id="18" name="Image 7" descr="preencoded.png"/>
          <p:cNvPicPr>
            <a:picLocks noChangeAspect="1"/>
          </p:cNvPicPr>
          <p:nvPr/>
        </p:nvPicPr>
        <p:blipFill>
          <a:blip r:embed="rId8"/>
          <a:srcRect/>
          <a:stretch/>
        </p:blipFill>
        <p:spPr>
          <a:xfrm>
            <a:off x="800100" y="4533595"/>
            <a:ext cx="152705" cy="152705"/>
          </a:xfrm>
          <a:prstGeom prst="rect">
            <a:avLst/>
          </a:prstGeom>
        </p:spPr>
      </p:pic>
      <p:sp>
        <p:nvSpPr>
          <p:cNvPr id="19" name="Text 9"/>
          <p:cNvSpPr txBox="1"/>
          <p:nvPr/>
        </p:nvSpPr>
        <p:spPr>
          <a:xfrm>
            <a:off x="1067105" y="4496105"/>
            <a:ext cx="4763110"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Open Sans" pitchFamily="34" charset="0"/>
                <a:ea typeface="Open Sans" pitchFamily="34" charset="-122"/>
                <a:cs typeface="Open Sans" pitchFamily="34" charset="-120"/>
              </a:rPr>
              <a:t>Note Missing Data or Context</a:t>
            </a:r>
            <a:endParaRPr lang="en-US" sz="1000" dirty="0"/>
          </a:p>
        </p:txBody>
      </p:sp>
      <p:sp>
        <p:nvSpPr>
          <p:cNvPr id="20" name="Text 10"/>
          <p:cNvSpPr txBox="1"/>
          <p:nvPr/>
        </p:nvSpPr>
        <p:spPr>
          <a:xfrm>
            <a:off x="1067105" y="4724705"/>
            <a:ext cx="4724705" cy="372161"/>
          </a:xfrm>
          <a:prstGeom prst="rect">
            <a:avLst/>
          </a:prstGeom>
          <a:noFill/>
          <a:ln/>
        </p:spPr>
        <p:txBody>
          <a:bodyPr wrap="square" lIns="0" tIns="0" rIns="0" bIns="0" rtlCol="0" anchor="t"/>
          <a:lstStyle/>
          <a:p>
            <a:pPr marL="0" indent="0" algn="l">
              <a:buNone/>
            </a:pPr>
            <a:r>
              <a:rPr lang="en-US" sz="900" dirty="0">
                <a:solidFill>
                  <a:srgbClr val="4B5563"/>
                </a:solidFill>
                <a:latin typeface="Open Sans" pitchFamily="34" charset="0"/>
                <a:ea typeface="Open Sans" pitchFamily="34" charset="-122"/>
                <a:cs typeface="Open Sans" pitchFamily="34" charset="-120"/>
              </a:rPr>
              <a:t>Be transparent about outliers, excluded data points, or unusual time periods (e.g., "Q4 data incomplete").</a:t>
            </a:r>
            <a:endParaRPr lang="en-US" sz="900" dirty="0"/>
          </a:p>
        </p:txBody>
      </p:sp>
      <p:pic>
        <p:nvPicPr>
          <p:cNvPr id="21" name="Image 8" descr="preencoded.png"/>
          <p:cNvPicPr>
            <a:picLocks noChangeAspect="1"/>
          </p:cNvPicPr>
          <p:nvPr/>
        </p:nvPicPr>
        <p:blipFill>
          <a:blip r:embed="rId5"/>
          <a:srcRect t="-21" b="-21"/>
          <a:stretch/>
        </p:blipFill>
        <p:spPr>
          <a:xfrm>
            <a:off x="609905" y="5400446"/>
            <a:ext cx="5257800" cy="905256"/>
          </a:xfrm>
          <a:prstGeom prst="rect">
            <a:avLst/>
          </a:prstGeom>
        </p:spPr>
      </p:pic>
      <p:pic>
        <p:nvPicPr>
          <p:cNvPr id="22" name="Image 9" descr="preencoded.png"/>
          <p:cNvPicPr>
            <a:picLocks noChangeAspect="1"/>
          </p:cNvPicPr>
          <p:nvPr/>
        </p:nvPicPr>
        <p:blipFill>
          <a:blip r:embed="rId9"/>
          <a:srcRect/>
          <a:stretch/>
        </p:blipFill>
        <p:spPr>
          <a:xfrm>
            <a:off x="800100" y="5591556"/>
            <a:ext cx="152705" cy="152705"/>
          </a:xfrm>
          <a:prstGeom prst="rect">
            <a:avLst/>
          </a:prstGeom>
        </p:spPr>
      </p:pic>
      <p:sp>
        <p:nvSpPr>
          <p:cNvPr id="23" name="Text 11"/>
          <p:cNvSpPr txBox="1"/>
          <p:nvPr/>
        </p:nvSpPr>
        <p:spPr>
          <a:xfrm>
            <a:off x="1067105" y="5553151"/>
            <a:ext cx="4763110"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Open Sans" pitchFamily="34" charset="0"/>
                <a:ea typeface="Open Sans" pitchFamily="34" charset="-122"/>
                <a:cs typeface="Open Sans" pitchFamily="34" charset="-120"/>
              </a:rPr>
              <a:t>State the Takeaway</a:t>
            </a:r>
            <a:endParaRPr lang="en-US" sz="1000" dirty="0"/>
          </a:p>
        </p:txBody>
      </p:sp>
      <p:sp>
        <p:nvSpPr>
          <p:cNvPr id="24" name="Text 12"/>
          <p:cNvSpPr txBox="1"/>
          <p:nvPr/>
        </p:nvSpPr>
        <p:spPr>
          <a:xfrm>
            <a:off x="1067105" y="5781751"/>
            <a:ext cx="4724705" cy="372161"/>
          </a:xfrm>
          <a:prstGeom prst="rect">
            <a:avLst/>
          </a:prstGeom>
          <a:noFill/>
          <a:ln/>
        </p:spPr>
        <p:txBody>
          <a:bodyPr wrap="square" lIns="0" tIns="0" rIns="0" bIns="0" rtlCol="0" anchor="t"/>
          <a:lstStyle/>
          <a:p>
            <a:pPr marL="0" indent="0" algn="l">
              <a:buNone/>
            </a:pPr>
            <a:r>
              <a:rPr lang="en-US" sz="900" dirty="0">
                <a:solidFill>
                  <a:srgbClr val="4B5563"/>
                </a:solidFill>
                <a:latin typeface="Open Sans" pitchFamily="34" charset="0"/>
                <a:ea typeface="Open Sans" pitchFamily="34" charset="-122"/>
                <a:cs typeface="Open Sans" pitchFamily="34" charset="-120"/>
              </a:rPr>
              <a:t>Use a clear title or caption that summarizes the main finding in words to prevent misinterpretation.</a:t>
            </a:r>
            <a:endParaRPr lang="en-US" sz="900" dirty="0"/>
          </a:p>
        </p:txBody>
      </p:sp>
      <p:sp>
        <p:nvSpPr>
          <p:cNvPr id="25" name="Shape 13"/>
          <p:cNvSpPr/>
          <p:nvPr/>
        </p:nvSpPr>
        <p:spPr>
          <a:xfrm>
            <a:off x="6324905" y="1990649"/>
            <a:ext cx="5257800" cy="9144"/>
          </a:xfrm>
          <a:prstGeom prst="rect">
            <a:avLst/>
          </a:prstGeom>
          <a:solidFill>
            <a:srgbClr val="E5E7EB"/>
          </a:solidFill>
          <a:ln w="12700">
            <a:solidFill>
              <a:srgbClr val="E5E7EB">
                <a:alpha val="0"/>
              </a:srgbClr>
            </a:solidFill>
            <a:prstDash val="solid"/>
          </a:ln>
        </p:spPr>
        <p:txBody>
          <a:bodyPr/>
          <a:lstStyle/>
          <a:p>
            <a:endParaRPr lang="en-US"/>
          </a:p>
        </p:txBody>
      </p:sp>
      <p:sp>
        <p:nvSpPr>
          <p:cNvPr id="26" name="Shape 14"/>
          <p:cNvSpPr/>
          <p:nvPr/>
        </p:nvSpPr>
        <p:spPr>
          <a:xfrm>
            <a:off x="6324905" y="1609344"/>
            <a:ext cx="304495" cy="304495"/>
          </a:xfrm>
          <a:prstGeom prst="ellipse">
            <a:avLst/>
          </a:prstGeom>
          <a:solidFill>
            <a:srgbClr val="FEE2E2"/>
          </a:solidFill>
          <a:ln w="12700">
            <a:solidFill>
              <a:srgbClr val="FFFFFF">
                <a:alpha val="0"/>
              </a:srgbClr>
            </a:solidFill>
            <a:prstDash val="solid"/>
          </a:ln>
        </p:spPr>
        <p:txBody>
          <a:bodyPr/>
          <a:lstStyle/>
          <a:p>
            <a:endParaRPr lang="en-US"/>
          </a:p>
        </p:txBody>
      </p:sp>
      <p:pic>
        <p:nvPicPr>
          <p:cNvPr id="27" name="Image 10" descr="preencoded.png"/>
          <p:cNvPicPr>
            <a:picLocks noChangeAspect="1"/>
          </p:cNvPicPr>
          <p:nvPr/>
        </p:nvPicPr>
        <p:blipFill>
          <a:blip r:embed="rId10"/>
          <a:srcRect l="-2512" r="-2512"/>
          <a:stretch/>
        </p:blipFill>
        <p:spPr>
          <a:xfrm>
            <a:off x="6424574" y="1695298"/>
            <a:ext cx="105156" cy="133502"/>
          </a:xfrm>
          <a:prstGeom prst="rect">
            <a:avLst/>
          </a:prstGeom>
        </p:spPr>
      </p:pic>
      <p:sp>
        <p:nvSpPr>
          <p:cNvPr id="28" name="Text 15"/>
          <p:cNvSpPr txBox="1"/>
          <p:nvPr/>
        </p:nvSpPr>
        <p:spPr>
          <a:xfrm>
            <a:off x="6743700" y="1609344"/>
            <a:ext cx="838505" cy="305410"/>
          </a:xfrm>
          <a:prstGeom prst="rect">
            <a:avLst/>
          </a:prstGeom>
          <a:noFill/>
          <a:ln/>
        </p:spPr>
        <p:txBody>
          <a:bodyPr wrap="square" lIns="0" tIns="0" rIns="0" bIns="0" rtlCol="0" anchor="ctr"/>
          <a:lstStyle/>
          <a:p>
            <a:pPr marL="0" indent="0" algn="l">
              <a:buNone/>
            </a:pPr>
            <a:r>
              <a:rPr lang="en-US" sz="1800" b="1" dirty="0">
                <a:solidFill>
                  <a:srgbClr val="B91C1C"/>
                </a:solidFill>
                <a:latin typeface="Merriweather" pitchFamily="34" charset="0"/>
                <a:ea typeface="Merriweather" pitchFamily="34" charset="-122"/>
                <a:cs typeface="Merriweather" pitchFamily="34" charset="-120"/>
              </a:rPr>
              <a:t>DON'T</a:t>
            </a:r>
            <a:endParaRPr lang="en-US" sz="1800" dirty="0"/>
          </a:p>
        </p:txBody>
      </p:sp>
      <p:sp>
        <p:nvSpPr>
          <p:cNvPr id="29" name="Text 16"/>
          <p:cNvSpPr txBox="1"/>
          <p:nvPr/>
        </p:nvSpPr>
        <p:spPr>
          <a:xfrm>
            <a:off x="10276027" y="1686154"/>
            <a:ext cx="1524305" cy="152705"/>
          </a:xfrm>
          <a:prstGeom prst="rect">
            <a:avLst/>
          </a:prstGeom>
          <a:noFill/>
          <a:ln/>
        </p:spPr>
        <p:txBody>
          <a:bodyPr wrap="square" lIns="0" tIns="0" rIns="0" bIns="0" rtlCol="0" anchor="ctr"/>
          <a:lstStyle/>
          <a:p>
            <a:pPr marL="0" indent="0" algn="l">
              <a:buNone/>
            </a:pPr>
            <a:r>
              <a:rPr lang="en-US" sz="900" b="1" kern="0" spc="22" dirty="0">
                <a:solidFill>
                  <a:srgbClr val="DC2626"/>
                </a:solidFill>
                <a:latin typeface="Open Sans" pitchFamily="34" charset="0"/>
                <a:ea typeface="Open Sans" pitchFamily="34" charset="-122"/>
                <a:cs typeface="Open Sans" pitchFamily="34" charset="-120"/>
              </a:rPr>
              <a:t>Avoid These Pitfalls</a:t>
            </a:r>
            <a:endParaRPr lang="en-US" sz="900" dirty="0"/>
          </a:p>
        </p:txBody>
      </p:sp>
      <p:pic>
        <p:nvPicPr>
          <p:cNvPr id="30" name="Image 11" descr="preencoded.png"/>
          <p:cNvPicPr>
            <a:picLocks noChangeAspect="1"/>
          </p:cNvPicPr>
          <p:nvPr/>
        </p:nvPicPr>
        <p:blipFill>
          <a:blip r:embed="rId11"/>
          <a:srcRect t="-21" b="-21"/>
          <a:stretch/>
        </p:blipFill>
        <p:spPr>
          <a:xfrm>
            <a:off x="6324905" y="2229307"/>
            <a:ext cx="5257800" cy="905256"/>
          </a:xfrm>
          <a:prstGeom prst="rect">
            <a:avLst/>
          </a:prstGeom>
        </p:spPr>
      </p:pic>
      <p:pic>
        <p:nvPicPr>
          <p:cNvPr id="31" name="Image 12" descr="preencoded.png"/>
          <p:cNvPicPr>
            <a:picLocks noChangeAspect="1"/>
          </p:cNvPicPr>
          <p:nvPr/>
        </p:nvPicPr>
        <p:blipFill>
          <a:blip r:embed="rId12"/>
          <a:srcRect/>
          <a:stretch/>
        </p:blipFill>
        <p:spPr>
          <a:xfrm>
            <a:off x="6515100" y="2419502"/>
            <a:ext cx="152705" cy="152705"/>
          </a:xfrm>
          <a:prstGeom prst="rect">
            <a:avLst/>
          </a:prstGeom>
        </p:spPr>
      </p:pic>
      <p:sp>
        <p:nvSpPr>
          <p:cNvPr id="32" name="Text 17"/>
          <p:cNvSpPr txBox="1"/>
          <p:nvPr/>
        </p:nvSpPr>
        <p:spPr>
          <a:xfrm>
            <a:off x="6782105" y="2381098"/>
            <a:ext cx="4763110"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Open Sans" pitchFamily="34" charset="0"/>
                <a:ea typeface="Open Sans" pitchFamily="34" charset="-122"/>
                <a:cs typeface="Open Sans" pitchFamily="34" charset="-120"/>
              </a:rPr>
              <a:t>Truncate Axes to Exaggerate</a:t>
            </a:r>
            <a:endParaRPr lang="en-US" sz="1000" dirty="0"/>
          </a:p>
        </p:txBody>
      </p:sp>
      <p:sp>
        <p:nvSpPr>
          <p:cNvPr id="33" name="Text 18"/>
          <p:cNvSpPr txBox="1"/>
          <p:nvPr/>
        </p:nvSpPr>
        <p:spPr>
          <a:xfrm>
            <a:off x="6782105" y="2609698"/>
            <a:ext cx="4724705" cy="372161"/>
          </a:xfrm>
          <a:prstGeom prst="rect">
            <a:avLst/>
          </a:prstGeom>
          <a:noFill/>
          <a:ln/>
        </p:spPr>
        <p:txBody>
          <a:bodyPr wrap="square" lIns="0" tIns="0" rIns="0" bIns="0" rtlCol="0" anchor="t"/>
          <a:lstStyle/>
          <a:p>
            <a:pPr marL="0" indent="0" algn="l">
              <a:buNone/>
            </a:pPr>
            <a:r>
              <a:rPr lang="en-US" sz="900" dirty="0">
                <a:solidFill>
                  <a:srgbClr val="4B5563"/>
                </a:solidFill>
                <a:latin typeface="Open Sans" pitchFamily="34" charset="0"/>
                <a:ea typeface="Open Sans" pitchFamily="34" charset="-122"/>
                <a:cs typeface="Open Sans" pitchFamily="34" charset="-120"/>
              </a:rPr>
              <a:t>Avoid cutting off the bottom of bar charts to make small differences look massive (the "lie factor").</a:t>
            </a:r>
            <a:endParaRPr lang="en-US" sz="900" dirty="0"/>
          </a:p>
        </p:txBody>
      </p:sp>
      <p:pic>
        <p:nvPicPr>
          <p:cNvPr id="34" name="Image 13" descr="preencoded.png"/>
          <p:cNvPicPr>
            <a:picLocks noChangeAspect="1"/>
          </p:cNvPicPr>
          <p:nvPr/>
        </p:nvPicPr>
        <p:blipFill>
          <a:blip r:embed="rId11"/>
          <a:srcRect t="-21" b="-21"/>
          <a:stretch/>
        </p:blipFill>
        <p:spPr>
          <a:xfrm>
            <a:off x="6324905" y="3286354"/>
            <a:ext cx="5257800" cy="905256"/>
          </a:xfrm>
          <a:prstGeom prst="rect">
            <a:avLst/>
          </a:prstGeom>
        </p:spPr>
      </p:pic>
      <p:pic>
        <p:nvPicPr>
          <p:cNvPr id="35" name="Image 14" descr="preencoded.png"/>
          <p:cNvPicPr>
            <a:picLocks noChangeAspect="1"/>
          </p:cNvPicPr>
          <p:nvPr/>
        </p:nvPicPr>
        <p:blipFill>
          <a:blip r:embed="rId13"/>
          <a:srcRect/>
          <a:stretch/>
        </p:blipFill>
        <p:spPr>
          <a:xfrm>
            <a:off x="6515100" y="3476549"/>
            <a:ext cx="152705" cy="152705"/>
          </a:xfrm>
          <a:prstGeom prst="rect">
            <a:avLst/>
          </a:prstGeom>
        </p:spPr>
      </p:pic>
      <p:sp>
        <p:nvSpPr>
          <p:cNvPr id="36" name="Text 19"/>
          <p:cNvSpPr txBox="1"/>
          <p:nvPr/>
        </p:nvSpPr>
        <p:spPr>
          <a:xfrm>
            <a:off x="6782105" y="3438144"/>
            <a:ext cx="4763110"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Open Sans" pitchFamily="34" charset="0"/>
                <a:ea typeface="Open Sans" pitchFamily="34" charset="-122"/>
                <a:cs typeface="Open Sans" pitchFamily="34" charset="-120"/>
              </a:rPr>
              <a:t>Use Distracting 3D Effects</a:t>
            </a:r>
            <a:endParaRPr lang="en-US" sz="1000" dirty="0"/>
          </a:p>
        </p:txBody>
      </p:sp>
      <p:sp>
        <p:nvSpPr>
          <p:cNvPr id="37" name="Text 20"/>
          <p:cNvSpPr txBox="1"/>
          <p:nvPr/>
        </p:nvSpPr>
        <p:spPr>
          <a:xfrm>
            <a:off x="6782105" y="3666744"/>
            <a:ext cx="4724705" cy="372161"/>
          </a:xfrm>
          <a:prstGeom prst="rect">
            <a:avLst/>
          </a:prstGeom>
          <a:noFill/>
          <a:ln/>
        </p:spPr>
        <p:txBody>
          <a:bodyPr wrap="square" lIns="0" tIns="0" rIns="0" bIns="0" rtlCol="0" anchor="t"/>
          <a:lstStyle/>
          <a:p>
            <a:pPr marL="0" indent="0" algn="l">
              <a:buNone/>
            </a:pPr>
            <a:r>
              <a:rPr lang="en-US" sz="900" dirty="0">
                <a:solidFill>
                  <a:srgbClr val="4B5563"/>
                </a:solidFill>
                <a:latin typeface="Open Sans" pitchFamily="34" charset="0"/>
                <a:ea typeface="Open Sans" pitchFamily="34" charset="-122"/>
                <a:cs typeface="Open Sans" pitchFamily="34" charset="-120"/>
              </a:rPr>
              <a:t>3D angles distort perspective and make values hard to read. Stick to flat, clean 2D designs.</a:t>
            </a:r>
            <a:endParaRPr lang="en-US" sz="900" dirty="0"/>
          </a:p>
        </p:txBody>
      </p:sp>
      <p:pic>
        <p:nvPicPr>
          <p:cNvPr id="38" name="Image 15" descr="preencoded.png"/>
          <p:cNvPicPr>
            <a:picLocks noChangeAspect="1"/>
          </p:cNvPicPr>
          <p:nvPr/>
        </p:nvPicPr>
        <p:blipFill>
          <a:blip r:embed="rId11"/>
          <a:srcRect t="-21" b="-21"/>
          <a:stretch/>
        </p:blipFill>
        <p:spPr>
          <a:xfrm>
            <a:off x="6324905" y="4343400"/>
            <a:ext cx="5257800" cy="905256"/>
          </a:xfrm>
          <a:prstGeom prst="rect">
            <a:avLst/>
          </a:prstGeom>
        </p:spPr>
      </p:pic>
      <p:pic>
        <p:nvPicPr>
          <p:cNvPr id="39" name="Image 16" descr="preencoded.png"/>
          <p:cNvPicPr>
            <a:picLocks noChangeAspect="1"/>
          </p:cNvPicPr>
          <p:nvPr/>
        </p:nvPicPr>
        <p:blipFill>
          <a:blip r:embed="rId14"/>
          <a:srcRect/>
          <a:stretch/>
        </p:blipFill>
        <p:spPr>
          <a:xfrm>
            <a:off x="6515100" y="4533595"/>
            <a:ext cx="152705" cy="152705"/>
          </a:xfrm>
          <a:prstGeom prst="rect">
            <a:avLst/>
          </a:prstGeom>
        </p:spPr>
      </p:pic>
      <p:sp>
        <p:nvSpPr>
          <p:cNvPr id="40" name="Text 21"/>
          <p:cNvSpPr txBox="1"/>
          <p:nvPr/>
        </p:nvSpPr>
        <p:spPr>
          <a:xfrm>
            <a:off x="6782105" y="4496105"/>
            <a:ext cx="4763110"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Open Sans" pitchFamily="34" charset="0"/>
                <a:ea typeface="Open Sans" pitchFamily="34" charset="-122"/>
                <a:cs typeface="Open Sans" pitchFamily="34" charset="-120"/>
              </a:rPr>
              <a:t>Cherry-Pick Data</a:t>
            </a:r>
            <a:endParaRPr lang="en-US" sz="1000" dirty="0"/>
          </a:p>
        </p:txBody>
      </p:sp>
      <p:sp>
        <p:nvSpPr>
          <p:cNvPr id="41" name="Text 22"/>
          <p:cNvSpPr txBox="1"/>
          <p:nvPr/>
        </p:nvSpPr>
        <p:spPr>
          <a:xfrm>
            <a:off x="6782105" y="4724705"/>
            <a:ext cx="4724705" cy="372161"/>
          </a:xfrm>
          <a:prstGeom prst="rect">
            <a:avLst/>
          </a:prstGeom>
          <a:noFill/>
          <a:ln/>
        </p:spPr>
        <p:txBody>
          <a:bodyPr wrap="square" lIns="0" tIns="0" rIns="0" bIns="0" rtlCol="0" anchor="t"/>
          <a:lstStyle/>
          <a:p>
            <a:pPr marL="0" indent="0" algn="l">
              <a:buNone/>
            </a:pPr>
            <a:r>
              <a:rPr lang="en-US" sz="900" dirty="0">
                <a:solidFill>
                  <a:srgbClr val="4B5563"/>
                </a:solidFill>
                <a:latin typeface="Open Sans" pitchFamily="34" charset="0"/>
                <a:ea typeface="Open Sans" pitchFamily="34" charset="-122"/>
                <a:cs typeface="Open Sans" pitchFamily="34" charset="-120"/>
              </a:rPr>
              <a:t>Don't select only the timeframes or data points that support your argument while hiding negative trends.</a:t>
            </a:r>
            <a:endParaRPr lang="en-US" sz="900" dirty="0"/>
          </a:p>
        </p:txBody>
      </p:sp>
      <p:pic>
        <p:nvPicPr>
          <p:cNvPr id="42" name="Image 17" descr="preencoded.png"/>
          <p:cNvPicPr>
            <a:picLocks noChangeAspect="1"/>
          </p:cNvPicPr>
          <p:nvPr/>
        </p:nvPicPr>
        <p:blipFill>
          <a:blip r:embed="rId11"/>
          <a:srcRect t="-21" b="-21"/>
          <a:stretch/>
        </p:blipFill>
        <p:spPr>
          <a:xfrm>
            <a:off x="6324905" y="5400446"/>
            <a:ext cx="5257800" cy="905256"/>
          </a:xfrm>
          <a:prstGeom prst="rect">
            <a:avLst/>
          </a:prstGeom>
        </p:spPr>
      </p:pic>
      <p:pic>
        <p:nvPicPr>
          <p:cNvPr id="43" name="Image 18" descr="preencoded.png"/>
          <p:cNvPicPr>
            <a:picLocks noChangeAspect="1"/>
          </p:cNvPicPr>
          <p:nvPr/>
        </p:nvPicPr>
        <p:blipFill>
          <a:blip r:embed="rId15"/>
          <a:srcRect l="-33" r="-33"/>
          <a:stretch/>
        </p:blipFill>
        <p:spPr>
          <a:xfrm>
            <a:off x="6515100" y="5591556"/>
            <a:ext cx="171907" cy="152705"/>
          </a:xfrm>
          <a:prstGeom prst="rect">
            <a:avLst/>
          </a:prstGeom>
        </p:spPr>
      </p:pic>
      <p:sp>
        <p:nvSpPr>
          <p:cNvPr id="44" name="Text 23"/>
          <p:cNvSpPr txBox="1"/>
          <p:nvPr/>
        </p:nvSpPr>
        <p:spPr>
          <a:xfrm>
            <a:off x="6801307" y="5553151"/>
            <a:ext cx="4743907" cy="191110"/>
          </a:xfrm>
          <a:prstGeom prst="rect">
            <a:avLst/>
          </a:prstGeom>
          <a:noFill/>
          <a:ln/>
        </p:spPr>
        <p:txBody>
          <a:bodyPr wrap="square" lIns="0" tIns="0" rIns="0" bIns="0" rtlCol="0" anchor="ctr"/>
          <a:lstStyle/>
          <a:p>
            <a:pPr marL="0" indent="0" algn="l">
              <a:buNone/>
            </a:pPr>
            <a:r>
              <a:rPr lang="en-US" sz="1000" b="1" dirty="0">
                <a:solidFill>
                  <a:srgbClr val="1F2937"/>
                </a:solidFill>
                <a:latin typeface="Open Sans" pitchFamily="34" charset="0"/>
                <a:ea typeface="Open Sans" pitchFamily="34" charset="-122"/>
                <a:cs typeface="Open Sans" pitchFamily="34" charset="-120"/>
              </a:rPr>
              <a:t>Over-Segment Pie Charts</a:t>
            </a:r>
            <a:endParaRPr lang="en-US" sz="1000" dirty="0"/>
          </a:p>
        </p:txBody>
      </p:sp>
      <p:sp>
        <p:nvSpPr>
          <p:cNvPr id="45" name="Text 24"/>
          <p:cNvSpPr txBox="1"/>
          <p:nvPr/>
        </p:nvSpPr>
        <p:spPr>
          <a:xfrm>
            <a:off x="6801307" y="5781751"/>
            <a:ext cx="4705502" cy="372161"/>
          </a:xfrm>
          <a:prstGeom prst="rect">
            <a:avLst/>
          </a:prstGeom>
          <a:noFill/>
          <a:ln/>
        </p:spPr>
        <p:txBody>
          <a:bodyPr wrap="square" lIns="0" tIns="0" rIns="0" bIns="0" rtlCol="0" anchor="t"/>
          <a:lstStyle/>
          <a:p>
            <a:pPr marL="0" indent="0" algn="l">
              <a:buNone/>
            </a:pPr>
            <a:r>
              <a:rPr lang="en-US" sz="900" dirty="0">
                <a:solidFill>
                  <a:srgbClr val="4B5563"/>
                </a:solidFill>
                <a:latin typeface="Open Sans" pitchFamily="34" charset="0"/>
                <a:ea typeface="Open Sans" pitchFamily="34" charset="-122"/>
                <a:cs typeface="Open Sans" pitchFamily="34" charset="-120"/>
              </a:rPr>
              <a:t>Avoid pie charts with too many slices (5+). They become unreadable clutter. Use a bar chart instead.</a:t>
            </a:r>
            <a:endParaRPr lang="en-US" sz="900" dirty="0"/>
          </a:p>
        </p:txBody>
      </p:sp>
      <p:sp>
        <p:nvSpPr>
          <p:cNvPr id="46" name="Shape 25"/>
          <p:cNvSpPr/>
          <p:nvPr/>
        </p:nvSpPr>
        <p:spPr>
          <a:xfrm>
            <a:off x="609905" y="6429146"/>
            <a:ext cx="10972800" cy="9144"/>
          </a:xfrm>
          <a:prstGeom prst="rect">
            <a:avLst/>
          </a:prstGeom>
          <a:solidFill>
            <a:srgbClr val="E5E7EB"/>
          </a:solidFill>
          <a:ln w="12700">
            <a:solidFill>
              <a:srgbClr val="E5E7EB">
                <a:alpha val="0"/>
              </a:srgbClr>
            </a:solidFill>
            <a:prstDash val="solid"/>
          </a:ln>
        </p:spPr>
        <p:txBody>
          <a:bodyPr/>
          <a:lstStyle/>
          <a:p>
            <a:endParaRPr lang="en-US"/>
          </a:p>
        </p:txBody>
      </p:sp>
      <p:sp>
        <p:nvSpPr>
          <p:cNvPr id="47" name="Text 26"/>
          <p:cNvSpPr txBox="1"/>
          <p:nvPr/>
        </p:nvSpPr>
        <p:spPr>
          <a:xfrm>
            <a:off x="609905" y="655350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48" name="Image 19" descr="preencoded.png"/>
          <p:cNvPicPr>
            <a:picLocks noChangeAspect="1"/>
          </p:cNvPicPr>
          <p:nvPr/>
        </p:nvPicPr>
        <p:blipFill>
          <a:blip r:embed="rId16"/>
          <a:srcRect/>
          <a:stretch/>
        </p:blipFill>
        <p:spPr>
          <a:xfrm>
            <a:off x="9409176" y="6572707"/>
            <a:ext cx="114300" cy="114300"/>
          </a:xfrm>
          <a:prstGeom prst="rect">
            <a:avLst/>
          </a:prstGeom>
        </p:spPr>
      </p:pic>
      <p:sp>
        <p:nvSpPr>
          <p:cNvPr id="49" name="Text 27"/>
          <p:cNvSpPr txBox="1"/>
          <p:nvPr/>
        </p:nvSpPr>
        <p:spPr>
          <a:xfrm>
            <a:off x="9599371" y="6553505"/>
            <a:ext cx="2369210" cy="152705"/>
          </a:xfrm>
          <a:prstGeom prst="rect">
            <a:avLst/>
          </a:prstGeom>
          <a:noFill/>
          <a:ln/>
        </p:spPr>
        <p:txBody>
          <a:bodyPr wrap="square" lIns="0" tIns="0" rIns="0" bIns="0" rtlCol="0" anchor="ctr"/>
          <a:lstStyle/>
          <a:p>
            <a:pPr marL="0" indent="0" algn="l">
              <a:buNone/>
            </a:pPr>
            <a:r>
              <a:rPr lang="en-US" sz="900" dirty="0">
                <a:solidFill>
                  <a:srgbClr val="9CA3AF"/>
                </a:solidFill>
                <a:latin typeface="Open Sans" pitchFamily="34" charset="0"/>
                <a:ea typeface="Open Sans" pitchFamily="34" charset="-122"/>
                <a:cs typeface="Open Sans" pitchFamily="34" charset="-120"/>
              </a:rPr>
              <a:t>Ethical Standards for Business Charts</a:t>
            </a:r>
            <a:endParaRPr lang="en-US" sz="900" dirty="0"/>
          </a:p>
        </p:txBody>
      </p:sp>
      <p:sp>
        <p:nvSpPr>
          <p:cNvPr id="50" name="Text 28"/>
          <p:cNvSpPr txBox="1"/>
          <p:nvPr/>
        </p:nvSpPr>
        <p:spPr>
          <a:xfrm>
            <a:off x="609905" y="381305"/>
            <a:ext cx="5239512"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Ethics &amp; Integrity</a:t>
            </a:r>
            <a:endParaRPr lang="en-US" sz="900" dirty="0"/>
          </a:p>
        </p:txBody>
      </p:sp>
      <p:pic>
        <p:nvPicPr>
          <p:cNvPr id="51" name="Image 20" descr="preencoded.png"/>
          <p:cNvPicPr>
            <a:picLocks noChangeAspect="1"/>
          </p:cNvPicPr>
          <p:nvPr/>
        </p:nvPicPr>
        <p:blipFill>
          <a:blip r:embed="rId17"/>
          <a:srcRect t="-400" b="-400"/>
          <a:stretch/>
        </p:blipFill>
        <p:spPr>
          <a:xfrm>
            <a:off x="609905" y="609905"/>
            <a:ext cx="457200" cy="38405"/>
          </a:xfrm>
          <a:prstGeom prst="rect">
            <a:avLst/>
          </a:prstGeom>
        </p:spPr>
      </p:pic>
      <p:sp>
        <p:nvSpPr>
          <p:cNvPr id="52" name="Text 29"/>
          <p:cNvSpPr txBox="1"/>
          <p:nvPr/>
        </p:nvSpPr>
        <p:spPr>
          <a:xfrm>
            <a:off x="609905" y="800100"/>
            <a:ext cx="6143854"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erriweather" pitchFamily="34" charset="0"/>
                <a:ea typeface="Merriweather" pitchFamily="34" charset="-122"/>
                <a:cs typeface="Merriweather" pitchFamily="34" charset="-120"/>
              </a:rPr>
              <a:t>Ethical Visual Communication</a:t>
            </a:r>
            <a:endParaRPr lang="en-US" sz="2700" dirty="0"/>
          </a:p>
        </p:txBody>
      </p:sp>
      <p:sp>
        <p:nvSpPr>
          <p:cNvPr id="53" name="Shape 30"/>
          <p:cNvSpPr/>
          <p:nvPr/>
        </p:nvSpPr>
        <p:spPr>
          <a:xfrm>
            <a:off x="7608722" y="961949"/>
            <a:ext cx="38405" cy="267005"/>
          </a:xfrm>
          <a:prstGeom prst="rect">
            <a:avLst/>
          </a:prstGeom>
          <a:solidFill>
            <a:srgbClr val="E5E7EB"/>
          </a:solidFill>
          <a:ln w="12700">
            <a:solidFill>
              <a:srgbClr val="E5E7EB">
                <a:alpha val="0"/>
              </a:srgbClr>
            </a:solidFill>
            <a:prstDash val="solid"/>
          </a:ln>
        </p:spPr>
        <p:txBody>
          <a:bodyPr/>
          <a:lstStyle/>
          <a:p>
            <a:endParaRPr lang="en-US"/>
          </a:p>
        </p:txBody>
      </p:sp>
      <p:sp>
        <p:nvSpPr>
          <p:cNvPr id="54" name="Text 31"/>
          <p:cNvSpPr txBox="1"/>
          <p:nvPr/>
        </p:nvSpPr>
        <p:spPr>
          <a:xfrm>
            <a:off x="7723022" y="961949"/>
            <a:ext cx="3866998" cy="267005"/>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r">
              <a:buNone/>
            </a:pPr>
            <a:r>
              <a:rPr lang="en-US" sz="1000" i="1" dirty="0">
                <a:solidFill>
                  <a:srgbClr val="4B5563"/>
                </a:solidFill>
                <a:latin typeface="Open Sans" pitchFamily="34" charset="0"/>
                <a:ea typeface="Open Sans" pitchFamily="34" charset="-122"/>
                <a:cs typeface="Open Sans" pitchFamily="34" charset="-120"/>
              </a:rPr>
              <a:t>"Your credibility depends on truthful representation of data."</a:t>
            </a:r>
            <a:endParaRPr lang="en-US" sz="1000" dirty="0"/>
          </a:p>
        </p:txBody>
      </p:sp>
      <p:pic>
        <p:nvPicPr>
          <p:cNvPr id="55" name="Image 21" descr="preencoded.png"/>
          <p:cNvPicPr>
            <a:picLocks noChangeAspect="1"/>
          </p:cNvPicPr>
          <p:nvPr/>
        </p:nvPicPr>
        <p:blipFill>
          <a:blip r:embed="rId18"/>
          <a:srcRect l="-200" r="-200"/>
          <a:stretch/>
        </p:blipFill>
        <p:spPr>
          <a:xfrm>
            <a:off x="0" y="0"/>
            <a:ext cx="12191695" cy="758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5F5"/>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7112203" y="0"/>
            <a:ext cx="5086807" cy="6858000"/>
          </a:xfrm>
          <a:prstGeom prst="rect">
            <a:avLst/>
          </a:prstGeom>
          <a:solidFill>
            <a:srgbClr val="FFFFFF"/>
          </a:solidFill>
          <a:ln w="12700">
            <a:solidFill>
              <a:srgbClr val="FFFFFF">
                <a:alpha val="0"/>
              </a:srgbClr>
            </a:solidFill>
            <a:prstDash val="solid"/>
          </a:ln>
        </p:spPr>
        <p:txBody>
          <a:bodyPr/>
          <a:lstStyle/>
          <a:p>
            <a:endParaRPr lang="en-US"/>
          </a:p>
        </p:txBody>
      </p:sp>
      <p:pic>
        <p:nvPicPr>
          <p:cNvPr id="5" name="Image 1" descr="preencoded.png"/>
          <p:cNvPicPr>
            <a:picLocks noChangeAspect="1"/>
          </p:cNvPicPr>
          <p:nvPr/>
        </p:nvPicPr>
        <p:blipFill>
          <a:blip r:embed="rId4"/>
          <a:srcRect/>
          <a:stretch/>
        </p:blipFill>
        <p:spPr>
          <a:xfrm>
            <a:off x="11239805" y="381305"/>
            <a:ext cx="571500" cy="571500"/>
          </a:xfrm>
          <a:prstGeom prst="rect">
            <a:avLst/>
          </a:prstGeom>
        </p:spPr>
      </p:pic>
      <p:sp>
        <p:nvSpPr>
          <p:cNvPr id="6" name="Shape 2"/>
          <p:cNvSpPr/>
          <p:nvPr/>
        </p:nvSpPr>
        <p:spPr>
          <a:xfrm>
            <a:off x="7721194" y="2238451"/>
            <a:ext cx="3866998" cy="19202"/>
          </a:xfrm>
          <a:prstGeom prst="rect">
            <a:avLst/>
          </a:prstGeom>
          <a:solidFill>
            <a:srgbClr val="F3F4F6"/>
          </a:solidFill>
          <a:ln w="12700">
            <a:solidFill>
              <a:srgbClr val="F3F4F6">
                <a:alpha val="0"/>
              </a:srgbClr>
            </a:solidFill>
            <a:prstDash val="solid"/>
          </a:ln>
        </p:spPr>
        <p:txBody>
          <a:bodyPr/>
          <a:lstStyle/>
          <a:p>
            <a:endParaRPr lang="en-US"/>
          </a:p>
        </p:txBody>
      </p:sp>
      <p:sp>
        <p:nvSpPr>
          <p:cNvPr id="7" name="Text 3"/>
          <p:cNvSpPr txBox="1"/>
          <p:nvPr/>
        </p:nvSpPr>
        <p:spPr>
          <a:xfrm>
            <a:off x="7721194" y="1781251"/>
            <a:ext cx="3952951" cy="304495"/>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l">
              <a:buNone/>
            </a:pPr>
            <a:r>
              <a:rPr lang="en-US" sz="1800" b="1" dirty="0">
                <a:solidFill>
                  <a:srgbClr val="1F2937"/>
                </a:solidFill>
                <a:latin typeface="Open Sans" pitchFamily="34" charset="0"/>
                <a:ea typeface="Open Sans" pitchFamily="34" charset="-122"/>
                <a:cs typeface="Open Sans" pitchFamily="34" charset="-120"/>
              </a:rPr>
              <a:t>In This Chapter</a:t>
            </a:r>
            <a:endParaRPr lang="en-US" sz="1800" dirty="0"/>
          </a:p>
        </p:txBody>
      </p:sp>
      <p:sp>
        <p:nvSpPr>
          <p:cNvPr id="8" name="Shape 4"/>
          <p:cNvSpPr/>
          <p:nvPr/>
        </p:nvSpPr>
        <p:spPr>
          <a:xfrm>
            <a:off x="7721194" y="2562149"/>
            <a:ext cx="304495" cy="304495"/>
          </a:xfrm>
          <a:prstGeom prst="ellipse">
            <a:avLst/>
          </a:prstGeom>
          <a:solidFill>
            <a:srgbClr val="EFF6FF"/>
          </a:solidFill>
          <a:ln w="12700">
            <a:solidFill>
              <a:srgbClr val="FFFFFF">
                <a:alpha val="0"/>
              </a:srgbClr>
            </a:solidFill>
            <a:prstDash val="solid"/>
          </a:ln>
        </p:spPr>
        <p:txBody>
          <a:bodyPr/>
          <a:lstStyle/>
          <a:p>
            <a:endParaRPr lang="en-US"/>
          </a:p>
        </p:txBody>
      </p:sp>
      <p:sp>
        <p:nvSpPr>
          <p:cNvPr id="9" name="Text 5"/>
          <p:cNvSpPr txBox="1"/>
          <p:nvPr/>
        </p:nvSpPr>
        <p:spPr>
          <a:xfrm>
            <a:off x="7835494" y="2619756"/>
            <a:ext cx="162763" cy="191110"/>
          </a:xfrm>
          <a:prstGeom prst="rect">
            <a:avLst/>
          </a:prstGeom>
          <a:noFill/>
          <a:ln/>
        </p:spPr>
        <p:txBody>
          <a:bodyPr wrap="square" lIns="0" tIns="0" rIns="0" bIns="0" rtlCol="0" anchor="ctr"/>
          <a:lstStyle/>
          <a:p>
            <a:pPr marL="0" indent="0" algn="l">
              <a:buNone/>
            </a:pPr>
            <a:r>
              <a:rPr lang="en-US" sz="1000" b="1" dirty="0">
                <a:solidFill>
                  <a:srgbClr val="000000"/>
                </a:solidFill>
                <a:latin typeface="Open Sans" pitchFamily="34" charset="0"/>
                <a:ea typeface="Open Sans" pitchFamily="34" charset="-122"/>
                <a:cs typeface="Open Sans" pitchFamily="34" charset="-120"/>
              </a:rPr>
              <a:t>1</a:t>
            </a:r>
            <a:endParaRPr lang="en-US" sz="1000" dirty="0"/>
          </a:p>
        </p:txBody>
      </p:sp>
      <p:sp>
        <p:nvSpPr>
          <p:cNvPr id="10" name="Text 6"/>
          <p:cNvSpPr txBox="1"/>
          <p:nvPr/>
        </p:nvSpPr>
        <p:spPr>
          <a:xfrm>
            <a:off x="8178394" y="2562149"/>
            <a:ext cx="2350922" cy="228600"/>
          </a:xfrm>
          <a:prstGeom prst="rect">
            <a:avLst/>
          </a:prstGeom>
          <a:noFill/>
          <a:ln/>
        </p:spPr>
        <p:txBody>
          <a:bodyPr wrap="square" lIns="0" tIns="0" rIns="0" bIns="0" rtlCol="0" anchor="ctr"/>
          <a:lstStyle/>
          <a:p>
            <a:pPr marL="0" indent="0" algn="l">
              <a:buNone/>
            </a:pPr>
            <a:r>
              <a:rPr lang="en-US" sz="1200" b="1" dirty="0">
                <a:solidFill>
                  <a:srgbClr val="374151"/>
                </a:solidFill>
                <a:latin typeface="Open Sans" pitchFamily="34" charset="0"/>
                <a:ea typeface="Open Sans" pitchFamily="34" charset="-122"/>
                <a:cs typeface="Open Sans" pitchFamily="34" charset="-120"/>
              </a:rPr>
              <a:t>Clear Writing Principles</a:t>
            </a:r>
            <a:endParaRPr lang="en-US" sz="1200" dirty="0"/>
          </a:p>
        </p:txBody>
      </p:sp>
      <p:sp>
        <p:nvSpPr>
          <p:cNvPr id="11" name="Text 7"/>
          <p:cNvSpPr txBox="1"/>
          <p:nvPr/>
        </p:nvSpPr>
        <p:spPr>
          <a:xfrm>
            <a:off x="8178394" y="2829154"/>
            <a:ext cx="2471623" cy="191110"/>
          </a:xfrm>
          <a:prstGeom prst="rect">
            <a:avLst/>
          </a:prstGeom>
          <a:noFill/>
          <a:ln/>
        </p:spPr>
        <p:txBody>
          <a:bodyPr wrap="square" lIns="0" tIns="0" rIns="0" bIns="0" rtlCol="0" anchor="ctr"/>
          <a:lstStyle/>
          <a:p>
            <a:pPr marL="0" indent="0" algn="l">
              <a:buNone/>
            </a:pPr>
            <a:r>
              <a:rPr lang="en-US" sz="1000" dirty="0">
                <a:solidFill>
                  <a:srgbClr val="6B7280"/>
                </a:solidFill>
                <a:latin typeface="Open Sans" pitchFamily="34" charset="0"/>
                <a:ea typeface="Open Sans" pitchFamily="34" charset="-122"/>
                <a:cs typeface="Open Sans" pitchFamily="34" charset="-120"/>
              </a:rPr>
              <a:t>Reader support vs. sophistication</a:t>
            </a:r>
            <a:endParaRPr lang="en-US" sz="1000" dirty="0"/>
          </a:p>
        </p:txBody>
      </p:sp>
      <p:sp>
        <p:nvSpPr>
          <p:cNvPr id="12" name="Shape 8"/>
          <p:cNvSpPr/>
          <p:nvPr/>
        </p:nvSpPr>
        <p:spPr>
          <a:xfrm>
            <a:off x="7721194" y="3247949"/>
            <a:ext cx="304495" cy="304495"/>
          </a:xfrm>
          <a:prstGeom prst="ellipse">
            <a:avLst/>
          </a:prstGeom>
          <a:solidFill>
            <a:srgbClr val="EFF6FF"/>
          </a:solidFill>
          <a:ln w="12700">
            <a:solidFill>
              <a:srgbClr val="FFFFFF">
                <a:alpha val="0"/>
              </a:srgbClr>
            </a:solidFill>
            <a:prstDash val="solid"/>
          </a:ln>
        </p:spPr>
        <p:txBody>
          <a:bodyPr/>
          <a:lstStyle/>
          <a:p>
            <a:endParaRPr lang="en-US"/>
          </a:p>
        </p:txBody>
      </p:sp>
      <p:sp>
        <p:nvSpPr>
          <p:cNvPr id="13" name="Text 9"/>
          <p:cNvSpPr txBox="1"/>
          <p:nvPr/>
        </p:nvSpPr>
        <p:spPr>
          <a:xfrm>
            <a:off x="7835494" y="3305556"/>
            <a:ext cx="162763" cy="191110"/>
          </a:xfrm>
          <a:prstGeom prst="rect">
            <a:avLst/>
          </a:prstGeom>
          <a:noFill/>
          <a:ln/>
        </p:spPr>
        <p:txBody>
          <a:bodyPr wrap="square" lIns="0" tIns="0" rIns="0" bIns="0" rtlCol="0" anchor="ctr"/>
          <a:lstStyle/>
          <a:p>
            <a:pPr marL="0" indent="0" algn="l">
              <a:buNone/>
            </a:pPr>
            <a:r>
              <a:rPr lang="en-US" sz="1000" b="1" dirty="0">
                <a:solidFill>
                  <a:srgbClr val="000000"/>
                </a:solidFill>
                <a:latin typeface="Open Sans" pitchFamily="34" charset="0"/>
                <a:ea typeface="Open Sans" pitchFamily="34" charset="-122"/>
                <a:cs typeface="Open Sans" pitchFamily="34" charset="-120"/>
              </a:rPr>
              <a:t>2</a:t>
            </a:r>
            <a:endParaRPr lang="en-US" sz="1000" dirty="0"/>
          </a:p>
        </p:txBody>
      </p:sp>
      <p:sp>
        <p:nvSpPr>
          <p:cNvPr id="14" name="Text 10"/>
          <p:cNvSpPr txBox="1"/>
          <p:nvPr/>
        </p:nvSpPr>
        <p:spPr>
          <a:xfrm>
            <a:off x="8178394" y="3247949"/>
            <a:ext cx="2018081" cy="228600"/>
          </a:xfrm>
          <a:prstGeom prst="rect">
            <a:avLst/>
          </a:prstGeom>
          <a:noFill/>
          <a:ln/>
        </p:spPr>
        <p:txBody>
          <a:bodyPr wrap="square" lIns="0" tIns="0" rIns="0" bIns="0" rtlCol="0" anchor="ctr"/>
          <a:lstStyle/>
          <a:p>
            <a:pPr marL="0" indent="0" algn="l">
              <a:buNone/>
            </a:pPr>
            <a:r>
              <a:rPr lang="en-US" sz="1200" b="1" dirty="0">
                <a:solidFill>
                  <a:srgbClr val="374151"/>
                </a:solidFill>
                <a:latin typeface="Open Sans" pitchFamily="34" charset="0"/>
                <a:ea typeface="Open Sans" pitchFamily="34" charset="-122"/>
                <a:cs typeface="Open Sans" pitchFamily="34" charset="-120"/>
              </a:rPr>
              <a:t>Sentence Clarity Tools</a:t>
            </a:r>
            <a:endParaRPr lang="en-US" sz="1200" dirty="0"/>
          </a:p>
        </p:txBody>
      </p:sp>
      <p:sp>
        <p:nvSpPr>
          <p:cNvPr id="15" name="Text 11"/>
          <p:cNvSpPr txBox="1"/>
          <p:nvPr/>
        </p:nvSpPr>
        <p:spPr>
          <a:xfrm>
            <a:off x="8178394" y="3514954"/>
            <a:ext cx="2018081" cy="191110"/>
          </a:xfrm>
          <a:prstGeom prst="rect">
            <a:avLst/>
          </a:prstGeom>
          <a:noFill/>
          <a:ln/>
        </p:spPr>
        <p:txBody>
          <a:bodyPr wrap="square" lIns="0" tIns="0" rIns="0" bIns="0" rtlCol="0" anchor="ctr"/>
          <a:lstStyle/>
          <a:p>
            <a:pPr marL="0" indent="0" algn="l">
              <a:buNone/>
            </a:pPr>
            <a:r>
              <a:rPr lang="en-US" sz="1000" dirty="0">
                <a:solidFill>
                  <a:srgbClr val="6B7280"/>
                </a:solidFill>
                <a:latin typeface="Open Sans" pitchFamily="34" charset="0"/>
                <a:ea typeface="Open Sans" pitchFamily="34" charset="-122"/>
                <a:cs typeface="Open Sans" pitchFamily="34" charset="-120"/>
              </a:rPr>
              <a:t>Active voice &amp; cutting fillers</a:t>
            </a:r>
            <a:endParaRPr lang="en-US" sz="1000" dirty="0"/>
          </a:p>
        </p:txBody>
      </p:sp>
      <p:sp>
        <p:nvSpPr>
          <p:cNvPr id="16" name="Shape 12"/>
          <p:cNvSpPr/>
          <p:nvPr/>
        </p:nvSpPr>
        <p:spPr>
          <a:xfrm>
            <a:off x="7721194" y="3933749"/>
            <a:ext cx="304495" cy="304495"/>
          </a:xfrm>
          <a:prstGeom prst="ellipse">
            <a:avLst/>
          </a:prstGeom>
          <a:solidFill>
            <a:srgbClr val="EFF6FF"/>
          </a:solidFill>
          <a:ln w="12700">
            <a:solidFill>
              <a:srgbClr val="FFFFFF">
                <a:alpha val="0"/>
              </a:srgbClr>
            </a:solidFill>
            <a:prstDash val="solid"/>
          </a:ln>
        </p:spPr>
        <p:txBody>
          <a:bodyPr/>
          <a:lstStyle/>
          <a:p>
            <a:endParaRPr lang="en-US"/>
          </a:p>
        </p:txBody>
      </p:sp>
      <p:sp>
        <p:nvSpPr>
          <p:cNvPr id="17" name="Text 13"/>
          <p:cNvSpPr txBox="1"/>
          <p:nvPr/>
        </p:nvSpPr>
        <p:spPr>
          <a:xfrm>
            <a:off x="7835494" y="3991356"/>
            <a:ext cx="162763" cy="191110"/>
          </a:xfrm>
          <a:prstGeom prst="rect">
            <a:avLst/>
          </a:prstGeom>
          <a:noFill/>
          <a:ln/>
        </p:spPr>
        <p:txBody>
          <a:bodyPr wrap="square" lIns="0" tIns="0" rIns="0" bIns="0" rtlCol="0" anchor="ctr"/>
          <a:lstStyle/>
          <a:p>
            <a:pPr marL="0" indent="0" algn="l">
              <a:buNone/>
            </a:pPr>
            <a:r>
              <a:rPr lang="en-US" sz="1000" b="1" dirty="0">
                <a:solidFill>
                  <a:srgbClr val="000000"/>
                </a:solidFill>
                <a:latin typeface="Open Sans" pitchFamily="34" charset="0"/>
                <a:ea typeface="Open Sans" pitchFamily="34" charset="-122"/>
                <a:cs typeface="Open Sans" pitchFamily="34" charset="-120"/>
              </a:rPr>
              <a:t>3</a:t>
            </a:r>
            <a:endParaRPr lang="en-US" sz="1000" dirty="0"/>
          </a:p>
        </p:txBody>
      </p:sp>
      <p:sp>
        <p:nvSpPr>
          <p:cNvPr id="18" name="Text 14"/>
          <p:cNvSpPr txBox="1"/>
          <p:nvPr/>
        </p:nvSpPr>
        <p:spPr>
          <a:xfrm>
            <a:off x="8178394" y="3933749"/>
            <a:ext cx="2377440" cy="228600"/>
          </a:xfrm>
          <a:prstGeom prst="rect">
            <a:avLst/>
          </a:prstGeom>
          <a:noFill/>
          <a:ln/>
        </p:spPr>
        <p:txBody>
          <a:bodyPr wrap="square" lIns="0" tIns="0" rIns="0" bIns="0" rtlCol="0" anchor="ctr"/>
          <a:lstStyle/>
          <a:p>
            <a:pPr marL="0" indent="0" algn="l">
              <a:buNone/>
            </a:pPr>
            <a:r>
              <a:rPr lang="en-US" sz="1200" b="1" dirty="0">
                <a:solidFill>
                  <a:srgbClr val="374151"/>
                </a:solidFill>
                <a:latin typeface="Open Sans" pitchFamily="34" charset="0"/>
                <a:ea typeface="Open Sans" pitchFamily="34" charset="-122"/>
                <a:cs typeface="Open Sans" pitchFamily="34" charset="-120"/>
              </a:rPr>
              <a:t>Paragraph Structure</a:t>
            </a:r>
            <a:endParaRPr lang="en-US" sz="1200" dirty="0"/>
          </a:p>
        </p:txBody>
      </p:sp>
      <p:sp>
        <p:nvSpPr>
          <p:cNvPr id="19" name="Text 15"/>
          <p:cNvSpPr txBox="1"/>
          <p:nvPr/>
        </p:nvSpPr>
        <p:spPr>
          <a:xfrm>
            <a:off x="8178394" y="4200754"/>
            <a:ext cx="2720340" cy="191110"/>
          </a:xfrm>
          <a:prstGeom prst="rect">
            <a:avLst/>
          </a:prstGeom>
          <a:noFill/>
          <a:ln/>
        </p:spPr>
        <p:txBody>
          <a:bodyPr wrap="square" lIns="0" tIns="0" rIns="0" bIns="0" rtlCol="0" anchor="ctr"/>
          <a:lstStyle/>
          <a:p>
            <a:pPr marL="0" indent="0" algn="l">
              <a:buNone/>
            </a:pPr>
            <a:r>
              <a:rPr lang="en-US" sz="1000" dirty="0">
                <a:solidFill>
                  <a:srgbClr val="6B7280"/>
                </a:solidFill>
                <a:latin typeface="Open Sans" pitchFamily="34" charset="0"/>
                <a:ea typeface="Open Sans" pitchFamily="34" charset="-122"/>
                <a:cs typeface="Open Sans" pitchFamily="34" charset="-120"/>
              </a:rPr>
              <a:t>The Point-Support-Action framework</a:t>
            </a:r>
            <a:endParaRPr lang="en-US" sz="1000" dirty="0"/>
          </a:p>
        </p:txBody>
      </p:sp>
      <p:sp>
        <p:nvSpPr>
          <p:cNvPr id="20" name="Shape 16"/>
          <p:cNvSpPr/>
          <p:nvPr/>
        </p:nvSpPr>
        <p:spPr>
          <a:xfrm>
            <a:off x="7721194" y="4619549"/>
            <a:ext cx="304495" cy="304495"/>
          </a:xfrm>
          <a:prstGeom prst="ellipse">
            <a:avLst/>
          </a:prstGeom>
          <a:solidFill>
            <a:srgbClr val="EFF6FF"/>
          </a:solidFill>
          <a:ln w="12700">
            <a:solidFill>
              <a:srgbClr val="FFFFFF">
                <a:alpha val="0"/>
              </a:srgbClr>
            </a:solidFill>
            <a:prstDash val="solid"/>
          </a:ln>
        </p:spPr>
        <p:txBody>
          <a:bodyPr/>
          <a:lstStyle/>
          <a:p>
            <a:endParaRPr lang="en-US"/>
          </a:p>
        </p:txBody>
      </p:sp>
      <p:sp>
        <p:nvSpPr>
          <p:cNvPr id="21" name="Text 17"/>
          <p:cNvSpPr txBox="1"/>
          <p:nvPr/>
        </p:nvSpPr>
        <p:spPr>
          <a:xfrm>
            <a:off x="7835494" y="4677156"/>
            <a:ext cx="162763" cy="191110"/>
          </a:xfrm>
          <a:prstGeom prst="rect">
            <a:avLst/>
          </a:prstGeom>
          <a:noFill/>
          <a:ln/>
        </p:spPr>
        <p:txBody>
          <a:bodyPr wrap="square" lIns="0" tIns="0" rIns="0" bIns="0" rtlCol="0" anchor="ctr"/>
          <a:lstStyle/>
          <a:p>
            <a:pPr marL="0" indent="0" algn="l">
              <a:buNone/>
            </a:pPr>
            <a:r>
              <a:rPr lang="en-US" sz="1000" b="1" dirty="0">
                <a:solidFill>
                  <a:srgbClr val="000000"/>
                </a:solidFill>
                <a:latin typeface="Open Sans" pitchFamily="34" charset="0"/>
                <a:ea typeface="Open Sans" pitchFamily="34" charset="-122"/>
                <a:cs typeface="Open Sans" pitchFamily="34" charset="-120"/>
              </a:rPr>
              <a:t>4</a:t>
            </a:r>
            <a:endParaRPr lang="en-US" sz="1000" dirty="0"/>
          </a:p>
        </p:txBody>
      </p:sp>
      <p:sp>
        <p:nvSpPr>
          <p:cNvPr id="22" name="Text 18"/>
          <p:cNvSpPr txBox="1"/>
          <p:nvPr/>
        </p:nvSpPr>
        <p:spPr>
          <a:xfrm>
            <a:off x="8178394" y="4619549"/>
            <a:ext cx="2063801" cy="228600"/>
          </a:xfrm>
          <a:prstGeom prst="rect">
            <a:avLst/>
          </a:prstGeom>
          <a:noFill/>
          <a:ln/>
        </p:spPr>
        <p:txBody>
          <a:bodyPr wrap="square" lIns="0" tIns="0" rIns="0" bIns="0" rtlCol="0" anchor="ctr"/>
          <a:lstStyle/>
          <a:p>
            <a:pPr marL="0" indent="0" algn="l">
              <a:buNone/>
            </a:pPr>
            <a:r>
              <a:rPr lang="en-US" sz="1200" b="1" dirty="0">
                <a:solidFill>
                  <a:srgbClr val="374151"/>
                </a:solidFill>
                <a:latin typeface="Open Sans" pitchFamily="34" charset="0"/>
                <a:ea typeface="Open Sans" pitchFamily="34" charset="-122"/>
                <a:cs typeface="Open Sans" pitchFamily="34" charset="-120"/>
              </a:rPr>
              <a:t>Practical Application</a:t>
            </a:r>
            <a:endParaRPr lang="en-US" sz="1200" dirty="0"/>
          </a:p>
        </p:txBody>
      </p:sp>
      <p:sp>
        <p:nvSpPr>
          <p:cNvPr id="23" name="Text 19"/>
          <p:cNvSpPr txBox="1"/>
          <p:nvPr/>
        </p:nvSpPr>
        <p:spPr>
          <a:xfrm>
            <a:off x="8178394" y="4886554"/>
            <a:ext cx="2358238" cy="191110"/>
          </a:xfrm>
          <a:prstGeom prst="rect">
            <a:avLst/>
          </a:prstGeom>
          <a:noFill/>
          <a:ln/>
        </p:spPr>
        <p:txBody>
          <a:bodyPr wrap="square" lIns="0" tIns="0" rIns="0" bIns="0" rtlCol="0" anchor="ctr"/>
          <a:lstStyle/>
          <a:p>
            <a:pPr marL="0" indent="0" algn="l">
              <a:buNone/>
            </a:pPr>
            <a:r>
              <a:rPr lang="en-US" sz="1000" dirty="0">
                <a:solidFill>
                  <a:srgbClr val="6B7280"/>
                </a:solidFill>
                <a:latin typeface="Open Sans" pitchFamily="34" charset="0"/>
                <a:ea typeface="Open Sans" pitchFamily="34" charset="-122"/>
                <a:cs typeface="Open Sans" pitchFamily="34" charset="-120"/>
              </a:rPr>
              <a:t>Workbook activities &amp; examples</a:t>
            </a:r>
            <a:endParaRPr lang="en-US" sz="1000" dirty="0"/>
          </a:p>
        </p:txBody>
      </p:sp>
      <p:sp>
        <p:nvSpPr>
          <p:cNvPr id="24" name="Shape 20"/>
          <p:cNvSpPr/>
          <p:nvPr/>
        </p:nvSpPr>
        <p:spPr>
          <a:xfrm>
            <a:off x="0" y="0"/>
            <a:ext cx="7114946" cy="6858000"/>
          </a:xfrm>
          <a:prstGeom prst="rect">
            <a:avLst/>
          </a:prstGeom>
          <a:solidFill>
            <a:srgbClr val="002F6C"/>
          </a:solidFill>
          <a:ln w="12700">
            <a:solidFill>
              <a:srgbClr val="FFFFFF">
                <a:alpha val="0"/>
              </a:srgbClr>
            </a:solidFill>
            <a:prstDash val="solid"/>
          </a:ln>
        </p:spPr>
        <p:txBody>
          <a:bodyPr/>
          <a:lstStyle/>
          <a:p>
            <a:endParaRPr lang="en-US"/>
          </a:p>
        </p:txBody>
      </p:sp>
      <p:pic>
        <p:nvPicPr>
          <p:cNvPr id="25" name="Image 2" descr="preencoded.png"/>
          <p:cNvPicPr>
            <a:picLocks noChangeAspect="1"/>
          </p:cNvPicPr>
          <p:nvPr/>
        </p:nvPicPr>
        <p:blipFill>
          <a:blip r:embed="rId5"/>
          <a:srcRect t="-201" b="-201"/>
          <a:stretch/>
        </p:blipFill>
        <p:spPr>
          <a:xfrm>
            <a:off x="0" y="0"/>
            <a:ext cx="75895" cy="6858000"/>
          </a:xfrm>
          <a:prstGeom prst="rect">
            <a:avLst/>
          </a:prstGeom>
        </p:spPr>
      </p:pic>
      <p:pic>
        <p:nvPicPr>
          <p:cNvPr id="26" name="Image 3" descr="preencoded.png"/>
          <p:cNvPicPr>
            <a:picLocks noChangeAspect="1"/>
          </p:cNvPicPr>
          <p:nvPr/>
        </p:nvPicPr>
        <p:blipFill>
          <a:blip r:embed="rId6">
            <a:alphaModFix amt="10000"/>
          </a:blip>
          <a:srcRect l="-1873" r="-1873"/>
          <a:stretch/>
        </p:blipFill>
        <p:spPr>
          <a:xfrm>
            <a:off x="0" y="0"/>
            <a:ext cx="7114946" cy="6858000"/>
          </a:xfrm>
          <a:prstGeom prst="rect">
            <a:avLst/>
          </a:prstGeom>
        </p:spPr>
      </p:pic>
      <p:sp>
        <p:nvSpPr>
          <p:cNvPr id="27" name="Text 21"/>
          <p:cNvSpPr txBox="1"/>
          <p:nvPr/>
        </p:nvSpPr>
        <p:spPr>
          <a:xfrm>
            <a:off x="761695" y="2333549"/>
            <a:ext cx="5763463" cy="1714500"/>
          </a:xfrm>
          <a:prstGeom prst="rect">
            <a:avLst/>
          </a:prstGeom>
          <a:noFill/>
          <a:ln/>
        </p:spPr>
        <p:txBody>
          <a:bodyPr wrap="square" lIns="0" tIns="0" rIns="0" bIns="0" rtlCol="0" anchor="t"/>
          <a:lstStyle/>
          <a:p>
            <a:pPr marL="0" indent="0" algn="l">
              <a:buNone/>
            </a:pPr>
            <a:r>
              <a:rPr lang="en-US" sz="3600" b="1" dirty="0">
                <a:solidFill>
                  <a:srgbClr val="FFFFFF"/>
                </a:solidFill>
                <a:latin typeface="Merriweather" pitchFamily="34" charset="0"/>
                <a:ea typeface="Merriweather" pitchFamily="34" charset="-122"/>
                <a:cs typeface="Merriweather" pitchFamily="34" charset="-120"/>
              </a:rPr>
              <a:t> Crafting Effective</a:t>
            </a:r>
            <a:endParaRPr lang="en-US" sz="3600" dirty="0"/>
          </a:p>
          <a:p>
            <a:pPr marL="0" indent="0" algn="l">
              <a:buNone/>
            </a:pPr>
            <a:r>
              <a:rPr lang="en-US" sz="3600" b="1" dirty="0">
                <a:solidFill>
                  <a:srgbClr val="FFFFFF"/>
                </a:solidFill>
                <a:latin typeface="Merriweather" pitchFamily="34" charset="0"/>
                <a:ea typeface="Merriweather" pitchFamily="34" charset="-122"/>
                <a:cs typeface="Merriweather" pitchFamily="34" charset="-120"/>
              </a:rPr>
              <a:t>Sentences and </a:t>
            </a:r>
            <a:r>
              <a:rPr lang="en-US" sz="3600" b="1" dirty="0">
                <a:solidFill>
                  <a:srgbClr val="F87171"/>
                </a:solidFill>
                <a:latin typeface="Merriweather" pitchFamily="34" charset="0"/>
                <a:ea typeface="Merriweather" pitchFamily="34" charset="-122"/>
                <a:cs typeface="Merriweather" pitchFamily="34" charset="-120"/>
              </a:rPr>
              <a:t>Paragraphs</a:t>
            </a:r>
            <a:endParaRPr lang="en-US" sz="3600" dirty="0"/>
          </a:p>
        </p:txBody>
      </p:sp>
      <p:sp>
        <p:nvSpPr>
          <p:cNvPr id="28" name="Text 22"/>
          <p:cNvSpPr txBox="1"/>
          <p:nvPr/>
        </p:nvSpPr>
        <p:spPr>
          <a:xfrm>
            <a:off x="761695" y="4695444"/>
            <a:ext cx="4953305" cy="1239012"/>
          </a:xfrm>
          <a:prstGeom prst="rect">
            <a:avLst/>
          </a:prstGeom>
          <a:noFill/>
          <a:ln/>
        </p:spPr>
        <p:txBody>
          <a:bodyPr wrap="square" lIns="0" tIns="0" rIns="0" bIns="0" rtlCol="0" anchor="t"/>
          <a:lstStyle/>
          <a:p>
            <a:pPr marL="0" indent="0" algn="l">
              <a:buNone/>
            </a:pPr>
            <a:r>
              <a:rPr lang="en-US" sz="1500" dirty="0">
                <a:solidFill>
                  <a:srgbClr val="DBEAFE"/>
                </a:solidFill>
                <a:latin typeface="Open Sans" pitchFamily="34" charset="0"/>
                <a:ea typeface="Open Sans" pitchFamily="34" charset="-122"/>
                <a:cs typeface="Open Sans" pitchFamily="34" charset="-120"/>
              </a:rPr>
              <a:t>Clear writing is reader support, not "being fancy." Learn how to reduce cognitive load, structure sentences for impact, and build paragraphs that guide your reader's decision-making.</a:t>
            </a:r>
            <a:endParaRPr lang="en-US" sz="1500" dirty="0"/>
          </a:p>
        </p:txBody>
      </p:sp>
      <p:sp>
        <p:nvSpPr>
          <p:cNvPr id="29" name="Text 23"/>
          <p:cNvSpPr txBox="1"/>
          <p:nvPr/>
        </p:nvSpPr>
        <p:spPr>
          <a:xfrm>
            <a:off x="761695" y="923544"/>
            <a:ext cx="5705856" cy="191110"/>
          </a:xfrm>
          <a:prstGeom prst="rect">
            <a:avLst/>
          </a:prstGeom>
          <a:noFill/>
          <a:ln/>
        </p:spPr>
        <p:txBody>
          <a:bodyPr wrap="square" lIns="0" tIns="0" rIns="0" bIns="0" rtlCol="0" anchor="ctr"/>
          <a:lstStyle/>
          <a:p>
            <a:pPr marL="0" indent="0" algn="l">
              <a:buNone/>
            </a:pPr>
            <a:r>
              <a:rPr lang="en-US" sz="1000" b="1" dirty="0">
                <a:solidFill>
                  <a:srgbClr val="FFFFFF">
                    <a:alpha val="80000"/>
                  </a:srgbClr>
                </a:solidFill>
                <a:latin typeface="Open Sans" pitchFamily="34" charset="0"/>
                <a:ea typeface="Open Sans" pitchFamily="34" charset="-122"/>
                <a:cs typeface="Open Sans" pitchFamily="34" charset="-120"/>
              </a:rPr>
              <a:t>Module 3 • Section 2</a:t>
            </a:r>
            <a:endParaRPr lang="en-US" sz="1000" dirty="0"/>
          </a:p>
        </p:txBody>
      </p:sp>
      <p:sp>
        <p:nvSpPr>
          <p:cNvPr id="30" name="Text 24"/>
          <p:cNvSpPr txBox="1"/>
          <p:nvPr/>
        </p:nvSpPr>
        <p:spPr>
          <a:xfrm>
            <a:off x="761695" y="1343254"/>
            <a:ext cx="5781751" cy="914400"/>
          </a:xfrm>
          <a:prstGeom prst="rect">
            <a:avLst/>
          </a:prstGeom>
          <a:noFill/>
          <a:ln/>
        </p:spPr>
        <p:txBody>
          <a:bodyPr wrap="square" lIns="0" tIns="0" rIns="0" bIns="0" rtlCol="0" anchor="ctr"/>
          <a:lstStyle/>
          <a:p>
            <a:pPr marL="0" indent="0" algn="l">
              <a:buNone/>
            </a:pPr>
            <a:r>
              <a:rPr lang="en-US" sz="7200" b="1" dirty="0">
                <a:solidFill>
                  <a:srgbClr val="FFFFFF">
                    <a:alpha val="20000"/>
                  </a:srgbClr>
                </a:solidFill>
                <a:latin typeface="Merriweather" pitchFamily="34" charset="0"/>
                <a:ea typeface="Merriweather" pitchFamily="34" charset="-122"/>
                <a:cs typeface="Merriweather" pitchFamily="34" charset="-120"/>
              </a:rPr>
              <a:t>06</a:t>
            </a:r>
            <a:endParaRPr lang="en-US" sz="7200" dirty="0"/>
          </a:p>
        </p:txBody>
      </p:sp>
      <p:pic>
        <p:nvPicPr>
          <p:cNvPr id="31" name="Image 4" descr="preencoded.png"/>
          <p:cNvPicPr>
            <a:picLocks noChangeAspect="1"/>
          </p:cNvPicPr>
          <p:nvPr/>
        </p:nvPicPr>
        <p:blipFill>
          <a:blip r:embed="rId7">
            <a:alphaModFix amt="50000"/>
          </a:blip>
          <a:srcRect t="-400" b="-400"/>
          <a:stretch/>
        </p:blipFill>
        <p:spPr>
          <a:xfrm>
            <a:off x="761695" y="4352544"/>
            <a:ext cx="914400" cy="3840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1" b="-1"/>
          <a:stretch/>
        </p:blipFill>
        <p:spPr>
          <a:xfrm>
            <a:off x="0" y="0"/>
            <a:ext cx="12191695" cy="6858000"/>
          </a:xfrm>
          <a:prstGeom prst="rect">
            <a:avLst/>
          </a:prstGeom>
        </p:spPr>
      </p:pic>
      <p:sp>
        <p:nvSpPr>
          <p:cNvPr id="3" name="Text 0"/>
          <p:cNvSpPr txBox="1"/>
          <p:nvPr/>
        </p:nvSpPr>
        <p:spPr>
          <a:xfrm>
            <a:off x="8828532" y="647669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4" name="Image 1" descr="preencoded.png"/>
          <p:cNvPicPr>
            <a:picLocks noChangeAspect="1"/>
          </p:cNvPicPr>
          <p:nvPr/>
        </p:nvPicPr>
        <p:blipFill>
          <a:blip r:embed="rId4">
            <a:alphaModFix amt="5000"/>
          </a:blip>
          <a:srcRect t="-34308" b="-34308"/>
          <a:stretch/>
        </p:blipFill>
        <p:spPr>
          <a:xfrm>
            <a:off x="8128102" y="0"/>
            <a:ext cx="4067251" cy="6858000"/>
          </a:xfrm>
          <a:prstGeom prst="rect">
            <a:avLst/>
          </a:prstGeom>
        </p:spPr>
      </p:pic>
      <p:sp>
        <p:nvSpPr>
          <p:cNvPr id="5" name="Text 1"/>
          <p:cNvSpPr txBox="1"/>
          <p:nvPr/>
        </p:nvSpPr>
        <p:spPr>
          <a:xfrm>
            <a:off x="609905" y="609905"/>
            <a:ext cx="3314700"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Chapter 6: Clear Writing</a:t>
            </a:r>
            <a:endParaRPr lang="en-US" sz="900" dirty="0"/>
          </a:p>
        </p:txBody>
      </p:sp>
      <p:pic>
        <p:nvPicPr>
          <p:cNvPr id="6" name="Image 2" descr="preencoded.png"/>
          <p:cNvPicPr>
            <a:picLocks noChangeAspect="1"/>
          </p:cNvPicPr>
          <p:nvPr/>
        </p:nvPicPr>
        <p:blipFill>
          <a:blip r:embed="rId5"/>
          <a:srcRect t="-400" b="-400"/>
          <a:stretch/>
        </p:blipFill>
        <p:spPr>
          <a:xfrm>
            <a:off x="609905" y="838505"/>
            <a:ext cx="457200" cy="38405"/>
          </a:xfrm>
          <a:prstGeom prst="rect">
            <a:avLst/>
          </a:prstGeom>
        </p:spPr>
      </p:pic>
      <p:sp>
        <p:nvSpPr>
          <p:cNvPr id="7" name="Text 2"/>
          <p:cNvSpPr txBox="1"/>
          <p:nvPr/>
        </p:nvSpPr>
        <p:spPr>
          <a:xfrm>
            <a:off x="609905" y="1257300"/>
            <a:ext cx="3328416" cy="2286000"/>
          </a:xfrm>
          <a:prstGeom prst="rect">
            <a:avLst/>
          </a:prstGeom>
          <a:noFill/>
          <a:ln/>
        </p:spPr>
        <p:txBody>
          <a:bodyPr wrap="square" lIns="0" tIns="0" rIns="0" bIns="0" rtlCol="0" anchor="t"/>
          <a:lstStyle/>
          <a:p>
            <a:pPr marL="0" indent="0" algn="l">
              <a:buNone/>
            </a:pPr>
            <a:r>
              <a:rPr lang="en-US" sz="3600" b="1" dirty="0">
                <a:solidFill>
                  <a:srgbClr val="111827"/>
                </a:solidFill>
                <a:latin typeface="Merriweather" pitchFamily="34" charset="0"/>
                <a:ea typeface="Merriweather" pitchFamily="34" charset="-122"/>
                <a:cs typeface="Merriweather" pitchFamily="34" charset="-120"/>
              </a:rPr>
              <a:t> Clear Writing =</a:t>
            </a:r>
            <a:endParaRPr lang="en-US" sz="3600" dirty="0"/>
          </a:p>
          <a:p>
            <a:pPr marL="0" indent="0" algn="l">
              <a:buNone/>
            </a:pPr>
            <a:r>
              <a:rPr lang="en-US" sz="3600" b="1" dirty="0">
                <a:solidFill>
                  <a:srgbClr val="002F6C"/>
                </a:solidFill>
                <a:latin typeface="Merriweather" pitchFamily="34" charset="0"/>
                <a:ea typeface="Merriweather" pitchFamily="34" charset="-122"/>
                <a:cs typeface="Merriweather" pitchFamily="34" charset="-120"/>
              </a:rPr>
              <a:t>Reader Support</a:t>
            </a:r>
            <a:endParaRPr lang="en-US" sz="3600" dirty="0"/>
          </a:p>
        </p:txBody>
      </p:sp>
      <p:sp>
        <p:nvSpPr>
          <p:cNvPr id="8" name="Text 3"/>
          <p:cNvSpPr txBox="1"/>
          <p:nvPr/>
        </p:nvSpPr>
        <p:spPr>
          <a:xfrm>
            <a:off x="609905" y="3771900"/>
            <a:ext cx="3277210" cy="1114654"/>
          </a:xfrm>
          <a:prstGeom prst="rect">
            <a:avLst/>
          </a:prstGeom>
          <a:noFill/>
          <a:ln/>
        </p:spPr>
        <p:txBody>
          <a:bodyPr wrap="square" lIns="0" tIns="0" rIns="0" bIns="0" rtlCol="0" anchor="t"/>
          <a:lstStyle/>
          <a:p>
            <a:pPr marL="0" indent="0" algn="l">
              <a:buNone/>
            </a:pPr>
            <a:r>
              <a:rPr lang="en-US" sz="1300" dirty="0">
                <a:solidFill>
                  <a:srgbClr val="4B5563"/>
                </a:solidFill>
                <a:latin typeface="Open Sans" pitchFamily="34" charset="0"/>
                <a:ea typeface="Open Sans" pitchFamily="34" charset="-122"/>
                <a:cs typeface="Open Sans" pitchFamily="34" charset="-120"/>
              </a:rPr>
              <a:t>In business, clarity isn't about being simple—it's about being efficient. Your goal is to reduce the cognitive load for your reader.</a:t>
            </a:r>
            <a:endParaRPr lang="en-US" sz="1300" dirty="0"/>
          </a:p>
        </p:txBody>
      </p:sp>
      <p:sp>
        <p:nvSpPr>
          <p:cNvPr id="9" name="Text 4"/>
          <p:cNvSpPr txBox="1"/>
          <p:nvPr/>
        </p:nvSpPr>
        <p:spPr>
          <a:xfrm>
            <a:off x="609905" y="5115154"/>
            <a:ext cx="3794760" cy="191110"/>
          </a:xfrm>
          <a:prstGeom prst="rect">
            <a:avLst/>
          </a:prstGeom>
          <a:noFill/>
          <a:ln/>
        </p:spPr>
        <p:txBody>
          <a:bodyPr wrap="square" lIns="0" tIns="0" rIns="0" bIns="0" rtlCol="0" anchor="ctr"/>
          <a:lstStyle/>
          <a:p>
            <a:pPr marL="0" indent="0" algn="l">
              <a:buNone/>
            </a:pPr>
            <a:r>
              <a:rPr lang="en-US" sz="1000" i="1" dirty="0">
                <a:solidFill>
                  <a:srgbClr val="6B7280"/>
                </a:solidFill>
                <a:latin typeface="Open Sans" pitchFamily="34" charset="0"/>
                <a:ea typeface="Open Sans" pitchFamily="34" charset="-122"/>
                <a:cs typeface="Open Sans" pitchFamily="34" charset="-120"/>
              </a:rPr>
              <a:t>"Clarity beats sophistication in business contexts."</a:t>
            </a:r>
            <a:endParaRPr lang="en-US" sz="1000" dirty="0"/>
          </a:p>
        </p:txBody>
      </p:sp>
      <p:pic>
        <p:nvPicPr>
          <p:cNvPr id="10" name="Image 3" descr="preencoded.png"/>
          <p:cNvPicPr>
            <a:picLocks noChangeAspect="1"/>
          </p:cNvPicPr>
          <p:nvPr/>
        </p:nvPicPr>
        <p:blipFill>
          <a:blip r:embed="rId6"/>
          <a:srcRect t="-2" b="-2"/>
          <a:stretch/>
        </p:blipFill>
        <p:spPr>
          <a:xfrm>
            <a:off x="4267505" y="609905"/>
            <a:ext cx="7315200" cy="5915254"/>
          </a:xfrm>
          <a:prstGeom prst="rect">
            <a:avLst/>
          </a:prstGeom>
        </p:spPr>
      </p:pic>
      <p:pic>
        <p:nvPicPr>
          <p:cNvPr id="11" name="Image 4" descr="preencoded.png"/>
          <p:cNvPicPr>
            <a:picLocks noChangeAspect="1"/>
          </p:cNvPicPr>
          <p:nvPr/>
        </p:nvPicPr>
        <p:blipFill>
          <a:blip r:embed="rId7"/>
          <a:srcRect/>
          <a:stretch/>
        </p:blipFill>
        <p:spPr>
          <a:xfrm>
            <a:off x="4686300" y="1814170"/>
            <a:ext cx="457200" cy="457200"/>
          </a:xfrm>
          <a:prstGeom prst="rect">
            <a:avLst/>
          </a:prstGeom>
        </p:spPr>
      </p:pic>
      <p:pic>
        <p:nvPicPr>
          <p:cNvPr id="12" name="Image 5" descr="preencoded.png"/>
          <p:cNvPicPr>
            <a:picLocks noChangeAspect="1"/>
          </p:cNvPicPr>
          <p:nvPr/>
        </p:nvPicPr>
        <p:blipFill>
          <a:blip r:embed="rId8"/>
          <a:srcRect/>
          <a:stretch/>
        </p:blipFill>
        <p:spPr>
          <a:xfrm>
            <a:off x="4819802" y="1947672"/>
            <a:ext cx="190195" cy="190195"/>
          </a:xfrm>
          <a:prstGeom prst="rect">
            <a:avLst/>
          </a:prstGeom>
        </p:spPr>
      </p:pic>
      <p:sp>
        <p:nvSpPr>
          <p:cNvPr id="13" name="Text 5"/>
          <p:cNvSpPr txBox="1"/>
          <p:nvPr/>
        </p:nvSpPr>
        <p:spPr>
          <a:xfrm>
            <a:off x="5333695" y="1814170"/>
            <a:ext cx="5972861"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Open Sans" pitchFamily="34" charset="0"/>
                <a:ea typeface="Open Sans" pitchFamily="34" charset="-122"/>
                <a:cs typeface="Open Sans" pitchFamily="34" charset="-120"/>
              </a:rPr>
              <a:t>Use Short Sentences</a:t>
            </a:r>
            <a:endParaRPr lang="en-US" sz="1500" dirty="0"/>
          </a:p>
        </p:txBody>
      </p:sp>
      <p:sp>
        <p:nvSpPr>
          <p:cNvPr id="14" name="Text 6"/>
          <p:cNvSpPr txBox="1"/>
          <p:nvPr/>
        </p:nvSpPr>
        <p:spPr>
          <a:xfrm>
            <a:off x="5333695" y="2119579"/>
            <a:ext cx="6544361" cy="228600"/>
          </a:xfrm>
          <a:prstGeom prst="rect">
            <a:avLst/>
          </a:prstGeom>
          <a:noFill/>
          <a:ln/>
        </p:spPr>
        <p:txBody>
          <a:bodyPr wrap="square" lIns="0" tIns="0" rIns="0" bIns="0" rtlCol="0" anchor="ctr"/>
          <a:lstStyle/>
          <a:p>
            <a:pPr marL="0" indent="0" algn="l">
              <a:buNone/>
            </a:pPr>
            <a:r>
              <a:rPr lang="en-US" sz="1200" dirty="0">
                <a:solidFill>
                  <a:srgbClr val="4B5563"/>
                </a:solidFill>
                <a:latin typeface="Open Sans" pitchFamily="34" charset="0"/>
                <a:ea typeface="Open Sans" pitchFamily="34" charset="-122"/>
                <a:cs typeface="Open Sans" pitchFamily="34" charset="-120"/>
              </a:rPr>
              <a:t>Keep ideas digestible. One main idea per sentence prevents confusion and fatigue.</a:t>
            </a:r>
            <a:endParaRPr lang="en-US" sz="1200" dirty="0"/>
          </a:p>
        </p:txBody>
      </p:sp>
      <p:pic>
        <p:nvPicPr>
          <p:cNvPr id="15" name="Image 6" descr="preencoded.png"/>
          <p:cNvPicPr>
            <a:picLocks noChangeAspect="1"/>
          </p:cNvPicPr>
          <p:nvPr/>
        </p:nvPicPr>
        <p:blipFill>
          <a:blip r:embed="rId7"/>
          <a:srcRect/>
          <a:stretch/>
        </p:blipFill>
        <p:spPr>
          <a:xfrm>
            <a:off x="4686300" y="2652674"/>
            <a:ext cx="457200" cy="457200"/>
          </a:xfrm>
          <a:prstGeom prst="rect">
            <a:avLst/>
          </a:prstGeom>
        </p:spPr>
      </p:pic>
      <p:pic>
        <p:nvPicPr>
          <p:cNvPr id="16" name="Image 7" descr="preencoded.png"/>
          <p:cNvPicPr>
            <a:picLocks noChangeAspect="1"/>
          </p:cNvPicPr>
          <p:nvPr/>
        </p:nvPicPr>
        <p:blipFill>
          <a:blip r:embed="rId9"/>
          <a:srcRect/>
          <a:stretch/>
        </p:blipFill>
        <p:spPr>
          <a:xfrm>
            <a:off x="4819802" y="2786177"/>
            <a:ext cx="190195" cy="190195"/>
          </a:xfrm>
          <a:prstGeom prst="rect">
            <a:avLst/>
          </a:prstGeom>
        </p:spPr>
      </p:pic>
      <p:sp>
        <p:nvSpPr>
          <p:cNvPr id="17" name="Text 7"/>
          <p:cNvSpPr txBox="1"/>
          <p:nvPr/>
        </p:nvSpPr>
        <p:spPr>
          <a:xfrm>
            <a:off x="5333695" y="2652674"/>
            <a:ext cx="5982005"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Open Sans" pitchFamily="34" charset="0"/>
                <a:ea typeface="Open Sans" pitchFamily="34" charset="-122"/>
                <a:cs typeface="Open Sans" pitchFamily="34" charset="-120"/>
              </a:rPr>
              <a:t>Choose Concrete Words</a:t>
            </a:r>
            <a:endParaRPr lang="en-US" sz="1500" dirty="0"/>
          </a:p>
        </p:txBody>
      </p:sp>
      <p:sp>
        <p:nvSpPr>
          <p:cNvPr id="18" name="Text 8"/>
          <p:cNvSpPr txBox="1"/>
          <p:nvPr/>
        </p:nvSpPr>
        <p:spPr>
          <a:xfrm>
            <a:off x="5333695" y="2957170"/>
            <a:ext cx="5943600" cy="457200"/>
          </a:xfrm>
          <a:prstGeom prst="rect">
            <a:avLst/>
          </a:prstGeom>
          <a:noFill/>
          <a:ln/>
        </p:spPr>
        <p:txBody>
          <a:bodyPr wrap="square" lIns="0" tIns="0" rIns="0" bIns="0" rtlCol="0" anchor="t"/>
          <a:lstStyle/>
          <a:p>
            <a:pPr marL="0" indent="0" algn="l">
              <a:buNone/>
            </a:pPr>
            <a:r>
              <a:rPr lang="en-US" sz="1200" dirty="0">
                <a:solidFill>
                  <a:srgbClr val="4B5563"/>
                </a:solidFill>
                <a:latin typeface="Open Sans" pitchFamily="34" charset="0"/>
                <a:ea typeface="Open Sans" pitchFamily="34" charset="-122"/>
                <a:cs typeface="Open Sans" pitchFamily="34" charset="-120"/>
              </a:rPr>
              <a:t>Replace vague concepts with specific details. "Improve performance" → "Increase sales by 10%".</a:t>
            </a:r>
            <a:endParaRPr lang="en-US" sz="1200" dirty="0"/>
          </a:p>
        </p:txBody>
      </p:sp>
      <p:pic>
        <p:nvPicPr>
          <p:cNvPr id="19" name="Image 8" descr="preencoded.png"/>
          <p:cNvPicPr>
            <a:picLocks noChangeAspect="1"/>
          </p:cNvPicPr>
          <p:nvPr/>
        </p:nvPicPr>
        <p:blipFill>
          <a:blip r:embed="rId7"/>
          <a:srcRect/>
          <a:stretch/>
        </p:blipFill>
        <p:spPr>
          <a:xfrm>
            <a:off x="4686300" y="3719779"/>
            <a:ext cx="457200" cy="457200"/>
          </a:xfrm>
          <a:prstGeom prst="rect">
            <a:avLst/>
          </a:prstGeom>
        </p:spPr>
      </p:pic>
      <p:pic>
        <p:nvPicPr>
          <p:cNvPr id="20" name="Image 9" descr="preencoded.png"/>
          <p:cNvPicPr>
            <a:picLocks noChangeAspect="1"/>
          </p:cNvPicPr>
          <p:nvPr/>
        </p:nvPicPr>
        <p:blipFill>
          <a:blip r:embed="rId10"/>
          <a:srcRect l="-1282" r="-1282"/>
          <a:stretch/>
        </p:blipFill>
        <p:spPr>
          <a:xfrm>
            <a:off x="4805172" y="3853282"/>
            <a:ext cx="219456" cy="190195"/>
          </a:xfrm>
          <a:prstGeom prst="rect">
            <a:avLst/>
          </a:prstGeom>
        </p:spPr>
      </p:pic>
      <p:sp>
        <p:nvSpPr>
          <p:cNvPr id="21" name="Text 9"/>
          <p:cNvSpPr txBox="1"/>
          <p:nvPr/>
        </p:nvSpPr>
        <p:spPr>
          <a:xfrm>
            <a:off x="5333695" y="3719779"/>
            <a:ext cx="5886907"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Open Sans" pitchFamily="34" charset="0"/>
                <a:ea typeface="Open Sans" pitchFamily="34" charset="-122"/>
                <a:cs typeface="Open Sans" pitchFamily="34" charset="-120"/>
              </a:rPr>
              <a:t>Follow Logical Order</a:t>
            </a:r>
            <a:endParaRPr lang="en-US" sz="1500" dirty="0"/>
          </a:p>
        </p:txBody>
      </p:sp>
      <p:sp>
        <p:nvSpPr>
          <p:cNvPr id="22" name="Text 10"/>
          <p:cNvSpPr txBox="1"/>
          <p:nvPr/>
        </p:nvSpPr>
        <p:spPr>
          <a:xfrm>
            <a:off x="5333695" y="4024274"/>
            <a:ext cx="6458407" cy="228600"/>
          </a:xfrm>
          <a:prstGeom prst="rect">
            <a:avLst/>
          </a:prstGeom>
          <a:noFill/>
          <a:ln/>
        </p:spPr>
        <p:txBody>
          <a:bodyPr wrap="square" lIns="0" tIns="0" rIns="0" bIns="0" rtlCol="0" anchor="ctr"/>
          <a:lstStyle/>
          <a:p>
            <a:pPr marL="0" indent="0" algn="l">
              <a:buNone/>
            </a:pPr>
            <a:r>
              <a:rPr lang="en-US" sz="1200" dirty="0">
                <a:solidFill>
                  <a:srgbClr val="4B5563"/>
                </a:solidFill>
                <a:latin typeface="Open Sans" pitchFamily="34" charset="0"/>
                <a:ea typeface="Open Sans" pitchFamily="34" charset="-122"/>
                <a:cs typeface="Open Sans" pitchFamily="34" charset="-120"/>
              </a:rPr>
              <a:t>Structure information the way the brain processes it: Context → Action → Details.</a:t>
            </a:r>
            <a:endParaRPr lang="en-US" sz="1200" dirty="0"/>
          </a:p>
        </p:txBody>
      </p:sp>
      <p:pic>
        <p:nvPicPr>
          <p:cNvPr id="23" name="Image 10" descr="preencoded.png"/>
          <p:cNvPicPr>
            <a:picLocks noChangeAspect="1"/>
          </p:cNvPicPr>
          <p:nvPr/>
        </p:nvPicPr>
        <p:blipFill>
          <a:blip r:embed="rId7"/>
          <a:srcRect/>
          <a:stretch/>
        </p:blipFill>
        <p:spPr>
          <a:xfrm>
            <a:off x="4686300" y="4557370"/>
            <a:ext cx="457200" cy="457200"/>
          </a:xfrm>
          <a:prstGeom prst="rect">
            <a:avLst/>
          </a:prstGeom>
        </p:spPr>
      </p:pic>
      <p:pic>
        <p:nvPicPr>
          <p:cNvPr id="24" name="Image 11" descr="preencoded.png"/>
          <p:cNvPicPr>
            <a:picLocks noChangeAspect="1"/>
          </p:cNvPicPr>
          <p:nvPr/>
        </p:nvPicPr>
        <p:blipFill>
          <a:blip r:embed="rId11"/>
          <a:srcRect/>
          <a:stretch/>
        </p:blipFill>
        <p:spPr>
          <a:xfrm>
            <a:off x="4796028" y="4690872"/>
            <a:ext cx="237744" cy="190195"/>
          </a:xfrm>
          <a:prstGeom prst="rect">
            <a:avLst/>
          </a:prstGeom>
        </p:spPr>
      </p:pic>
      <p:sp>
        <p:nvSpPr>
          <p:cNvPr id="25" name="Text 11"/>
          <p:cNvSpPr txBox="1"/>
          <p:nvPr/>
        </p:nvSpPr>
        <p:spPr>
          <a:xfrm>
            <a:off x="5333695" y="4557370"/>
            <a:ext cx="5982005"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Open Sans" pitchFamily="34" charset="0"/>
                <a:ea typeface="Open Sans" pitchFamily="34" charset="-122"/>
                <a:cs typeface="Open Sans" pitchFamily="34" charset="-120"/>
              </a:rPr>
              <a:t>Assign Clear Responsibility</a:t>
            </a:r>
            <a:endParaRPr lang="en-US" sz="1500" dirty="0"/>
          </a:p>
        </p:txBody>
      </p:sp>
      <p:sp>
        <p:nvSpPr>
          <p:cNvPr id="26" name="Text 12"/>
          <p:cNvSpPr txBox="1"/>
          <p:nvPr/>
        </p:nvSpPr>
        <p:spPr>
          <a:xfrm>
            <a:off x="5333695" y="4862779"/>
            <a:ext cx="5943600" cy="457200"/>
          </a:xfrm>
          <a:prstGeom prst="rect">
            <a:avLst/>
          </a:prstGeom>
          <a:noFill/>
          <a:ln/>
        </p:spPr>
        <p:txBody>
          <a:bodyPr wrap="square" lIns="0" tIns="0" rIns="0" bIns="0" rtlCol="0" anchor="t"/>
          <a:lstStyle/>
          <a:p>
            <a:pPr marL="0" indent="0" algn="l">
              <a:buNone/>
            </a:pPr>
            <a:r>
              <a:rPr lang="en-US" sz="1200" dirty="0">
                <a:solidFill>
                  <a:srgbClr val="4B5563"/>
                </a:solidFill>
                <a:latin typeface="Open Sans" pitchFamily="34" charset="0"/>
                <a:ea typeface="Open Sans" pitchFamily="34" charset="-122"/>
                <a:cs typeface="Open Sans" pitchFamily="34" charset="-120"/>
              </a:rPr>
              <a:t>Use active voice to clarify who does what. "The form was sent" (Vague) → "John sent the form" (Clear).</a:t>
            </a:r>
            <a:endParaRPr lang="en-US" sz="1200" dirty="0"/>
          </a:p>
        </p:txBody>
      </p:sp>
      <p:pic>
        <p:nvPicPr>
          <p:cNvPr id="27" name="Image 12" descr="preencoded.png"/>
          <p:cNvPicPr>
            <a:picLocks noChangeAspect="1"/>
          </p:cNvPicPr>
          <p:nvPr/>
        </p:nvPicPr>
        <p:blipFill>
          <a:blip r:embed="rId12">
            <a:alphaModFix amt="10000"/>
          </a:blip>
          <a:srcRect/>
          <a:stretch/>
        </p:blipFill>
        <p:spPr>
          <a:xfrm>
            <a:off x="609905" y="5305349"/>
            <a:ext cx="1218895" cy="1218895"/>
          </a:xfrm>
          <a:prstGeom prst="rect">
            <a:avLst/>
          </a:prstGeom>
        </p:spPr>
      </p:pic>
      <p:pic>
        <p:nvPicPr>
          <p:cNvPr id="28" name="Image 13" descr="preencoded.png"/>
          <p:cNvPicPr>
            <a:picLocks noChangeAspect="1"/>
          </p:cNvPicPr>
          <p:nvPr/>
        </p:nvPicPr>
        <p:blipFill>
          <a:blip r:embed="rId13"/>
          <a:srcRect l="-200" r="-200"/>
          <a:stretch/>
        </p:blipFill>
        <p:spPr>
          <a:xfrm>
            <a:off x="0" y="0"/>
            <a:ext cx="12191695" cy="758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5F5"/>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914400" y="1823707"/>
            <a:ext cx="5181905" cy="4363517"/>
          </a:xfrm>
          <a:prstGeom prst="roundRect">
            <a:avLst>
              <a:gd name="adj" fmla="val 342"/>
            </a:avLst>
          </a:prstGeom>
          <a:solidFill>
            <a:srgbClr val="FEF2F2"/>
          </a:solidFill>
          <a:ln w="12700">
            <a:solidFill>
              <a:srgbClr val="FECACA"/>
            </a:solidFill>
            <a:prstDash val="solid"/>
          </a:ln>
        </p:spPr>
        <p:txBody>
          <a:bodyPr/>
          <a:lstStyle/>
          <a:p>
            <a:endParaRPr lang="en-US"/>
          </a:p>
        </p:txBody>
      </p:sp>
      <p:sp>
        <p:nvSpPr>
          <p:cNvPr id="5" name="Shape 2"/>
          <p:cNvSpPr/>
          <p:nvPr/>
        </p:nvSpPr>
        <p:spPr>
          <a:xfrm>
            <a:off x="1152144" y="2367775"/>
            <a:ext cx="4705502" cy="9144"/>
          </a:xfrm>
          <a:prstGeom prst="rect">
            <a:avLst/>
          </a:prstGeom>
          <a:solidFill>
            <a:srgbClr val="FECACA"/>
          </a:solidFill>
          <a:ln w="12700">
            <a:solidFill>
              <a:srgbClr val="FECACA">
                <a:alpha val="0"/>
              </a:srgbClr>
            </a:solidFill>
            <a:prstDash val="solid"/>
          </a:ln>
        </p:spPr>
        <p:txBody>
          <a:bodyPr/>
          <a:lstStyle/>
          <a:p>
            <a:endParaRPr lang="en-US"/>
          </a:p>
        </p:txBody>
      </p:sp>
      <p:sp>
        <p:nvSpPr>
          <p:cNvPr id="6" name="Text 3"/>
          <p:cNvSpPr txBox="1"/>
          <p:nvPr/>
        </p:nvSpPr>
        <p:spPr>
          <a:xfrm>
            <a:off x="1152144" y="2062365"/>
            <a:ext cx="4782312" cy="229514"/>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l">
              <a:buNone/>
            </a:pPr>
            <a:r>
              <a:rPr lang="en-US" sz="1200" b="1" dirty="0">
                <a:solidFill>
                  <a:srgbClr val="991B1B"/>
                </a:solidFill>
                <a:latin typeface="Open Sans" pitchFamily="34" charset="0"/>
                <a:ea typeface="Open Sans" pitchFamily="34" charset="-122"/>
                <a:cs typeface="Open Sans" pitchFamily="34" charset="-120"/>
              </a:rPr>
              <a:t>The Ambiguous Instruction</a:t>
            </a:r>
            <a:endParaRPr lang="en-US" sz="1200" dirty="0"/>
          </a:p>
        </p:txBody>
      </p:sp>
      <p:sp>
        <p:nvSpPr>
          <p:cNvPr id="7" name="Text 4"/>
          <p:cNvSpPr txBox="1"/>
          <p:nvPr/>
        </p:nvSpPr>
        <p:spPr>
          <a:xfrm>
            <a:off x="1152144" y="2452814"/>
            <a:ext cx="4819802" cy="152705"/>
          </a:xfrm>
          <a:prstGeom prst="rect">
            <a:avLst/>
          </a:prstGeom>
          <a:noFill/>
          <a:ln/>
        </p:spPr>
        <p:txBody>
          <a:bodyPr wrap="square" lIns="0" tIns="0" rIns="0" bIns="0" rtlCol="0" anchor="ctr"/>
          <a:lstStyle/>
          <a:p>
            <a:pPr marL="0" indent="0" algn="l">
              <a:buNone/>
            </a:pPr>
            <a:r>
              <a:rPr lang="en-US" sz="900" dirty="0">
                <a:solidFill>
                  <a:srgbClr val="DC2626"/>
                </a:solidFill>
                <a:latin typeface="Open Sans" pitchFamily="34" charset="0"/>
                <a:ea typeface="Open Sans" pitchFamily="34" charset="-122"/>
                <a:cs typeface="Open Sans" pitchFamily="34" charset="-120"/>
              </a:rPr>
              <a:t>Passive voice and vague nouns leave critical questions unanswered.</a:t>
            </a:r>
            <a:endParaRPr lang="en-US" sz="900" dirty="0"/>
          </a:p>
        </p:txBody>
      </p:sp>
      <p:sp>
        <p:nvSpPr>
          <p:cNvPr id="8" name="Shape 5"/>
          <p:cNvSpPr/>
          <p:nvPr/>
        </p:nvSpPr>
        <p:spPr>
          <a:xfrm>
            <a:off x="1152144" y="2757309"/>
            <a:ext cx="4705502" cy="1037844"/>
          </a:xfrm>
          <a:prstGeom prst="roundRect">
            <a:avLst>
              <a:gd name="adj" fmla="val 4850"/>
            </a:avLst>
          </a:prstGeom>
          <a:solidFill>
            <a:srgbClr val="FFFFFF"/>
          </a:solidFill>
          <a:ln w="12700">
            <a:solidFill>
              <a:srgbClr val="E2E8F0"/>
            </a:solidFill>
            <a:prstDash val="solid"/>
          </a:ln>
        </p:spPr>
        <p:txBody>
          <a:bodyPr/>
          <a:lstStyle/>
          <a:p>
            <a:endParaRPr lang="en-US"/>
          </a:p>
        </p:txBody>
      </p:sp>
      <p:sp>
        <p:nvSpPr>
          <p:cNvPr id="9" name="Shape 6"/>
          <p:cNvSpPr/>
          <p:nvPr/>
        </p:nvSpPr>
        <p:spPr>
          <a:xfrm>
            <a:off x="1162202" y="2766453"/>
            <a:ext cx="4686300" cy="314554"/>
          </a:xfrm>
          <a:prstGeom prst="roundRect">
            <a:avLst>
              <a:gd name="adj" fmla="val 52854"/>
            </a:avLst>
          </a:prstGeom>
          <a:solidFill>
            <a:srgbClr val="F8FAFC"/>
          </a:solidFill>
          <a:ln/>
        </p:spPr>
        <p:txBody>
          <a:bodyPr/>
          <a:lstStyle/>
          <a:p>
            <a:endParaRPr lang="en-US"/>
          </a:p>
        </p:txBody>
      </p:sp>
      <p:sp>
        <p:nvSpPr>
          <p:cNvPr id="10" name="Shape 7"/>
          <p:cNvSpPr/>
          <p:nvPr/>
        </p:nvSpPr>
        <p:spPr>
          <a:xfrm>
            <a:off x="1162202" y="3071863"/>
            <a:ext cx="4686300" cy="9144"/>
          </a:xfrm>
          <a:prstGeom prst="roundRect">
            <a:avLst>
              <a:gd name="adj" fmla="val 1818182"/>
            </a:avLst>
          </a:prstGeom>
          <a:solidFill>
            <a:srgbClr val="E2E8F0"/>
          </a:solidFill>
          <a:ln w="12700">
            <a:solidFill>
              <a:srgbClr val="E2E8F0">
                <a:alpha val="0"/>
              </a:srgbClr>
            </a:solidFill>
            <a:prstDash val="solid"/>
          </a:ln>
        </p:spPr>
        <p:txBody>
          <a:bodyPr/>
          <a:lstStyle/>
          <a:p>
            <a:endParaRPr lang="en-US"/>
          </a:p>
        </p:txBody>
      </p:sp>
      <p:sp>
        <p:nvSpPr>
          <p:cNvPr id="11" name="Shape 8"/>
          <p:cNvSpPr/>
          <p:nvPr/>
        </p:nvSpPr>
        <p:spPr>
          <a:xfrm>
            <a:off x="1276502" y="2880753"/>
            <a:ext cx="75895" cy="75895"/>
          </a:xfrm>
          <a:prstGeom prst="ellipse">
            <a:avLst/>
          </a:prstGeom>
          <a:solidFill>
            <a:srgbClr val="F87171"/>
          </a:solidFill>
          <a:ln w="12700">
            <a:solidFill>
              <a:srgbClr val="FFFFFF">
                <a:alpha val="0"/>
              </a:srgbClr>
            </a:solidFill>
            <a:prstDash val="solid"/>
          </a:ln>
        </p:spPr>
        <p:txBody>
          <a:bodyPr/>
          <a:lstStyle/>
          <a:p>
            <a:endParaRPr lang="en-US"/>
          </a:p>
        </p:txBody>
      </p:sp>
      <p:sp>
        <p:nvSpPr>
          <p:cNvPr id="12" name="Text 9"/>
          <p:cNvSpPr txBox="1"/>
          <p:nvPr/>
        </p:nvSpPr>
        <p:spPr>
          <a:xfrm>
            <a:off x="1429207" y="2843263"/>
            <a:ext cx="1457554" cy="152705"/>
          </a:xfrm>
          <a:prstGeom prst="rect">
            <a:avLst/>
          </a:prstGeom>
          <a:noFill/>
          <a:ln/>
        </p:spPr>
        <p:txBody>
          <a:bodyPr wrap="square" lIns="0" tIns="0" rIns="0" bIns="0" rtlCol="0" anchor="ctr"/>
          <a:lstStyle/>
          <a:p>
            <a:pPr marL="0" indent="0" algn="l">
              <a:buNone/>
            </a:pPr>
            <a:r>
              <a:rPr lang="en-US" sz="900" dirty="0">
                <a:solidFill>
                  <a:srgbClr val="6B7280"/>
                </a:solidFill>
                <a:latin typeface="ui-monospace" pitchFamily="34" charset="0"/>
                <a:ea typeface="ui-monospace" pitchFamily="34" charset="-122"/>
                <a:cs typeface="ui-monospace" pitchFamily="34" charset="-120"/>
              </a:rPr>
              <a:t>From: Student Worker</a:t>
            </a:r>
            <a:endParaRPr lang="en-US" sz="900" dirty="0"/>
          </a:p>
        </p:txBody>
      </p:sp>
      <p:sp>
        <p:nvSpPr>
          <p:cNvPr id="13" name="Text 10"/>
          <p:cNvSpPr txBox="1"/>
          <p:nvPr/>
        </p:nvSpPr>
        <p:spPr>
          <a:xfrm>
            <a:off x="1314907" y="3233711"/>
            <a:ext cx="4457700" cy="400507"/>
          </a:xfrm>
          <a:prstGeom prst="rect">
            <a:avLst/>
          </a:prstGeom>
          <a:noFill/>
          <a:ln/>
        </p:spPr>
        <p:txBody>
          <a:bodyPr wrap="square" lIns="0" tIns="0" rIns="0" bIns="0" rtlCol="0" anchor="t"/>
          <a:lstStyle/>
          <a:p>
            <a:pPr marL="0" indent="0" algn="l">
              <a:buNone/>
            </a:pPr>
            <a:r>
              <a:rPr lang="en-US" sz="1000" dirty="0">
                <a:solidFill>
                  <a:srgbClr val="334155"/>
                </a:solidFill>
                <a:latin typeface="Open Sans" pitchFamily="34" charset="0"/>
                <a:ea typeface="Open Sans" pitchFamily="34" charset="-122"/>
                <a:cs typeface="Open Sans" pitchFamily="34" charset="-120"/>
              </a:rPr>
              <a:t>"The forms should be  after they are ."</a:t>
            </a:r>
            <a:endParaRPr lang="en-US" sz="1000" dirty="0"/>
          </a:p>
        </p:txBody>
      </p:sp>
      <p:pic>
        <p:nvPicPr>
          <p:cNvPr id="14" name="Image 1" descr="preencoded.png"/>
          <p:cNvPicPr>
            <a:picLocks noChangeAspect="1"/>
          </p:cNvPicPr>
          <p:nvPr/>
        </p:nvPicPr>
        <p:blipFill>
          <a:blip r:embed="rId4"/>
          <a:stretch>
            <a:fillRect/>
          </a:stretch>
        </p:blipFill>
        <p:spPr>
          <a:xfrm>
            <a:off x="2681935" y="3242855"/>
            <a:ext cx="1419149" cy="200254"/>
          </a:xfrm>
          <a:prstGeom prst="rect">
            <a:avLst/>
          </a:prstGeom>
        </p:spPr>
      </p:pic>
      <p:sp>
        <p:nvSpPr>
          <p:cNvPr id="15" name="Text 11"/>
          <p:cNvSpPr/>
          <p:nvPr/>
        </p:nvSpPr>
        <p:spPr>
          <a:xfrm>
            <a:off x="2681935" y="3242855"/>
            <a:ext cx="1420063" cy="200254"/>
          </a:xfrm>
          <a:prstGeom prst="rect">
            <a:avLst/>
          </a:prstGeom>
          <a:solidFill>
            <a:srgbClr val="FFFFFF">
              <a:alpha val="0"/>
            </a:srgbClr>
          </a:solidFill>
          <a:ln w="25400">
            <a:solidFill>
              <a:srgbClr val="D50032"/>
            </a:solidFill>
          </a:ln>
        </p:spPr>
        <p:txBody>
          <a:bodyPr wrap="square" lIns="0" tIns="0" rIns="0" bIns="0" rtlCol="0" anchor="ctr"/>
          <a:lstStyle/>
          <a:p>
            <a:pPr marL="0" indent="0" algn="ctr">
              <a:buNone/>
            </a:pPr>
            <a:r>
              <a:rPr lang="en-US" sz="1000" dirty="0">
                <a:solidFill>
                  <a:srgbClr val="334155"/>
                </a:solidFill>
                <a:latin typeface="Open Sans" pitchFamily="34" charset="0"/>
                <a:ea typeface="Open Sans" pitchFamily="34" charset="-122"/>
                <a:cs typeface="Open Sans" pitchFamily="34" charset="-120"/>
              </a:rPr>
              <a:t>sent to administration</a:t>
            </a:r>
            <a:endParaRPr lang="en-US" sz="1000" dirty="0"/>
          </a:p>
        </p:txBody>
      </p:sp>
      <p:pic>
        <p:nvPicPr>
          <p:cNvPr id="16" name="Image 2" descr="preencoded.png"/>
          <p:cNvPicPr>
            <a:picLocks noChangeAspect="1"/>
          </p:cNvPicPr>
          <p:nvPr/>
        </p:nvPicPr>
        <p:blipFill>
          <a:blip r:embed="rId5"/>
          <a:stretch>
            <a:fillRect/>
          </a:stretch>
        </p:blipFill>
        <p:spPr>
          <a:xfrm>
            <a:off x="1314907" y="3443109"/>
            <a:ext cx="705002" cy="200254"/>
          </a:xfrm>
          <a:prstGeom prst="rect">
            <a:avLst/>
          </a:prstGeom>
        </p:spPr>
      </p:pic>
      <p:sp>
        <p:nvSpPr>
          <p:cNvPr id="17" name="Text 12"/>
          <p:cNvSpPr/>
          <p:nvPr/>
        </p:nvSpPr>
        <p:spPr>
          <a:xfrm>
            <a:off x="1314907" y="3443109"/>
            <a:ext cx="705002" cy="200254"/>
          </a:xfrm>
          <a:prstGeom prst="rect">
            <a:avLst/>
          </a:prstGeom>
          <a:solidFill>
            <a:srgbClr val="FFFFFF">
              <a:alpha val="0"/>
            </a:srgbClr>
          </a:solidFill>
          <a:ln w="25400">
            <a:solidFill>
              <a:srgbClr val="D50032"/>
            </a:solidFill>
          </a:ln>
        </p:spPr>
        <p:txBody>
          <a:bodyPr wrap="square" lIns="0" tIns="0" rIns="0" bIns="0" rtlCol="0" anchor="ctr"/>
          <a:lstStyle/>
          <a:p>
            <a:pPr marL="0" indent="0" algn="ctr">
              <a:buNone/>
            </a:pPr>
            <a:r>
              <a:rPr lang="en-US" sz="1000" dirty="0">
                <a:solidFill>
                  <a:srgbClr val="334155"/>
                </a:solidFill>
                <a:latin typeface="Open Sans" pitchFamily="34" charset="0"/>
                <a:ea typeface="Open Sans" pitchFamily="34" charset="-122"/>
                <a:cs typeface="Open Sans" pitchFamily="34" charset="-120"/>
              </a:rPr>
              <a:t>completed</a:t>
            </a:r>
            <a:endParaRPr lang="en-US" sz="1000" dirty="0"/>
          </a:p>
        </p:txBody>
      </p:sp>
      <p:pic>
        <p:nvPicPr>
          <p:cNvPr id="18" name="Image 3" descr="preencoded.png"/>
          <p:cNvPicPr>
            <a:picLocks noChangeAspect="1"/>
          </p:cNvPicPr>
          <p:nvPr/>
        </p:nvPicPr>
        <p:blipFill>
          <a:blip r:embed="rId6"/>
          <a:srcRect l="-5" r="-5"/>
          <a:stretch/>
        </p:blipFill>
        <p:spPr>
          <a:xfrm>
            <a:off x="1152144" y="3947858"/>
            <a:ext cx="4705502" cy="2152498"/>
          </a:xfrm>
          <a:prstGeom prst="rect">
            <a:avLst/>
          </a:prstGeom>
        </p:spPr>
      </p:pic>
      <p:sp>
        <p:nvSpPr>
          <p:cNvPr id="19" name="Text 13"/>
          <p:cNvSpPr txBox="1"/>
          <p:nvPr/>
        </p:nvSpPr>
        <p:spPr>
          <a:xfrm>
            <a:off x="1343254" y="4100563"/>
            <a:ext cx="4476902" cy="152705"/>
          </a:xfrm>
          <a:prstGeom prst="rect">
            <a:avLst/>
          </a:prstGeom>
          <a:noFill/>
          <a:ln/>
        </p:spPr>
        <p:txBody>
          <a:bodyPr wrap="square" lIns="0" tIns="0" rIns="0" bIns="0" rtlCol="0" anchor="ctr"/>
          <a:lstStyle/>
          <a:p>
            <a:pPr marL="0" indent="0" algn="l">
              <a:buNone/>
            </a:pPr>
            <a:r>
              <a:rPr lang="en-US" sz="900" b="1" dirty="0">
                <a:solidFill>
                  <a:srgbClr val="991B1B"/>
                </a:solidFill>
                <a:latin typeface="Open Sans" pitchFamily="34" charset="0"/>
                <a:ea typeface="Open Sans" pitchFamily="34" charset="-122"/>
                <a:cs typeface="Open Sans" pitchFamily="34" charset="-120"/>
              </a:rPr>
              <a:t>The Breakdown:</a:t>
            </a:r>
            <a:endParaRPr lang="en-US" sz="900" dirty="0"/>
          </a:p>
        </p:txBody>
      </p:sp>
      <p:pic>
        <p:nvPicPr>
          <p:cNvPr id="20" name="Image 4" descr="preencoded.png"/>
          <p:cNvPicPr>
            <a:picLocks noChangeAspect="1"/>
          </p:cNvPicPr>
          <p:nvPr/>
        </p:nvPicPr>
        <p:blipFill>
          <a:blip r:embed="rId7"/>
          <a:srcRect/>
          <a:stretch/>
        </p:blipFill>
        <p:spPr>
          <a:xfrm>
            <a:off x="1343254" y="4366653"/>
            <a:ext cx="114300" cy="114300"/>
          </a:xfrm>
          <a:prstGeom prst="rect">
            <a:avLst/>
          </a:prstGeom>
        </p:spPr>
      </p:pic>
      <p:sp>
        <p:nvSpPr>
          <p:cNvPr id="21" name="Text 14"/>
          <p:cNvSpPr txBox="1"/>
          <p:nvPr/>
        </p:nvSpPr>
        <p:spPr>
          <a:xfrm>
            <a:off x="1533449" y="4329163"/>
            <a:ext cx="1257300" cy="152705"/>
          </a:xfrm>
          <a:prstGeom prst="rect">
            <a:avLst/>
          </a:prstGeom>
          <a:noFill/>
          <a:ln/>
        </p:spPr>
        <p:txBody>
          <a:bodyPr wrap="square" lIns="0" tIns="0" rIns="0" bIns="0" rtlCol="0" anchor="ctr"/>
          <a:lstStyle/>
          <a:p>
            <a:pPr marL="0" indent="0" algn="l">
              <a:buNone/>
            </a:pPr>
            <a:r>
              <a:rPr lang="en-US" sz="900" b="1" dirty="0">
                <a:solidFill>
                  <a:srgbClr val="374151"/>
                </a:solidFill>
                <a:latin typeface="Open Sans" pitchFamily="34" charset="0"/>
                <a:ea typeface="Open Sans" pitchFamily="34" charset="-122"/>
                <a:cs typeface="Open Sans" pitchFamily="34" charset="-120"/>
              </a:rPr>
              <a:t>Who sends them?</a:t>
            </a:r>
            <a:endParaRPr lang="en-US" sz="900" dirty="0"/>
          </a:p>
        </p:txBody>
      </p:sp>
      <p:sp>
        <p:nvSpPr>
          <p:cNvPr id="22" name="Text 15"/>
          <p:cNvSpPr txBox="1"/>
          <p:nvPr/>
        </p:nvSpPr>
        <p:spPr>
          <a:xfrm>
            <a:off x="1533449" y="4480953"/>
            <a:ext cx="1406347" cy="152705"/>
          </a:xfrm>
          <a:prstGeom prst="rect">
            <a:avLst/>
          </a:prstGeom>
          <a:noFill/>
          <a:ln/>
        </p:spPr>
        <p:txBody>
          <a:bodyPr wrap="square" lIns="0" tIns="0" rIns="0" bIns="0" rtlCol="0" anchor="ctr"/>
          <a:lstStyle/>
          <a:p>
            <a:pPr marL="0" indent="0" algn="l">
              <a:buNone/>
            </a:pPr>
            <a:r>
              <a:rPr lang="en-US" sz="900" dirty="0">
                <a:solidFill>
                  <a:srgbClr val="6B7280"/>
                </a:solidFill>
                <a:latin typeface="Open Sans" pitchFamily="34" charset="0"/>
                <a:ea typeface="Open Sans" pitchFamily="34" charset="-122"/>
                <a:cs typeface="Open Sans" pitchFamily="34" charset="-120"/>
              </a:rPr>
              <a:t>Me? You? The system?</a:t>
            </a:r>
            <a:endParaRPr lang="en-US" sz="900" dirty="0"/>
          </a:p>
        </p:txBody>
      </p:sp>
      <p:pic>
        <p:nvPicPr>
          <p:cNvPr id="23" name="Image 5" descr="preencoded.png"/>
          <p:cNvPicPr>
            <a:picLocks noChangeAspect="1"/>
          </p:cNvPicPr>
          <p:nvPr/>
        </p:nvPicPr>
        <p:blipFill>
          <a:blip r:embed="rId7"/>
          <a:srcRect/>
          <a:stretch/>
        </p:blipFill>
        <p:spPr>
          <a:xfrm>
            <a:off x="1343254" y="4786363"/>
            <a:ext cx="114300" cy="114300"/>
          </a:xfrm>
          <a:prstGeom prst="rect">
            <a:avLst/>
          </a:prstGeom>
        </p:spPr>
      </p:pic>
      <p:sp>
        <p:nvSpPr>
          <p:cNvPr id="24" name="Text 16"/>
          <p:cNvSpPr txBox="1"/>
          <p:nvPr/>
        </p:nvSpPr>
        <p:spPr>
          <a:xfrm>
            <a:off x="1533449" y="4747958"/>
            <a:ext cx="1693469" cy="152705"/>
          </a:xfrm>
          <a:prstGeom prst="rect">
            <a:avLst/>
          </a:prstGeom>
          <a:noFill/>
          <a:ln/>
        </p:spPr>
        <p:txBody>
          <a:bodyPr wrap="square" lIns="0" tIns="0" rIns="0" bIns="0" rtlCol="0" anchor="ctr"/>
          <a:lstStyle/>
          <a:p>
            <a:pPr marL="0" indent="0" algn="l">
              <a:buNone/>
            </a:pPr>
            <a:r>
              <a:rPr lang="en-US" sz="900" b="1" dirty="0">
                <a:solidFill>
                  <a:srgbClr val="374151"/>
                </a:solidFill>
                <a:latin typeface="Open Sans" pitchFamily="34" charset="0"/>
                <a:ea typeface="Open Sans" pitchFamily="34" charset="-122"/>
                <a:cs typeface="Open Sans" pitchFamily="34" charset="-120"/>
              </a:rPr>
              <a:t>Which "Administration"?</a:t>
            </a:r>
            <a:endParaRPr lang="en-US" sz="900" dirty="0"/>
          </a:p>
        </p:txBody>
      </p:sp>
      <p:sp>
        <p:nvSpPr>
          <p:cNvPr id="25" name="Text 17"/>
          <p:cNvSpPr txBox="1"/>
          <p:nvPr/>
        </p:nvSpPr>
        <p:spPr>
          <a:xfrm>
            <a:off x="1533449" y="4900663"/>
            <a:ext cx="1870862" cy="152705"/>
          </a:xfrm>
          <a:prstGeom prst="rect">
            <a:avLst/>
          </a:prstGeom>
          <a:noFill/>
          <a:ln/>
        </p:spPr>
        <p:txBody>
          <a:bodyPr wrap="square" lIns="0" tIns="0" rIns="0" bIns="0" rtlCol="0" anchor="ctr"/>
          <a:lstStyle/>
          <a:p>
            <a:pPr marL="0" indent="0" algn="l">
              <a:buNone/>
            </a:pPr>
            <a:r>
              <a:rPr lang="en-US" sz="900" dirty="0">
                <a:solidFill>
                  <a:srgbClr val="6B7280"/>
                </a:solidFill>
                <a:latin typeface="Open Sans" pitchFamily="34" charset="0"/>
                <a:ea typeface="Open Sans" pitchFamily="34" charset="-122"/>
                <a:cs typeface="Open Sans" pitchFamily="34" charset="-120"/>
              </a:rPr>
              <a:t>HR? Finance? Student Affairs?</a:t>
            </a:r>
            <a:endParaRPr lang="en-US" sz="900" dirty="0"/>
          </a:p>
        </p:txBody>
      </p:sp>
      <p:pic>
        <p:nvPicPr>
          <p:cNvPr id="26" name="Image 6" descr="preencoded.png"/>
          <p:cNvPicPr>
            <a:picLocks noChangeAspect="1"/>
          </p:cNvPicPr>
          <p:nvPr/>
        </p:nvPicPr>
        <p:blipFill>
          <a:blip r:embed="rId7"/>
          <a:srcRect/>
          <a:stretch/>
        </p:blipFill>
        <p:spPr>
          <a:xfrm>
            <a:off x="1343254" y="5205158"/>
            <a:ext cx="114300" cy="114300"/>
          </a:xfrm>
          <a:prstGeom prst="rect">
            <a:avLst/>
          </a:prstGeom>
        </p:spPr>
      </p:pic>
      <p:sp>
        <p:nvSpPr>
          <p:cNvPr id="27" name="Text 18"/>
          <p:cNvSpPr txBox="1"/>
          <p:nvPr/>
        </p:nvSpPr>
        <p:spPr>
          <a:xfrm>
            <a:off x="1533449" y="5166753"/>
            <a:ext cx="1600200" cy="152705"/>
          </a:xfrm>
          <a:prstGeom prst="rect">
            <a:avLst/>
          </a:prstGeom>
          <a:noFill/>
          <a:ln/>
        </p:spPr>
        <p:txBody>
          <a:bodyPr wrap="square" lIns="0" tIns="0" rIns="0" bIns="0" rtlCol="0" anchor="ctr"/>
          <a:lstStyle/>
          <a:p>
            <a:pPr marL="0" indent="0" algn="l">
              <a:buNone/>
            </a:pPr>
            <a:r>
              <a:rPr lang="en-US" sz="900" b="1" dirty="0">
                <a:solidFill>
                  <a:srgbClr val="374151"/>
                </a:solidFill>
                <a:latin typeface="Open Sans" pitchFamily="34" charset="0"/>
                <a:ea typeface="Open Sans" pitchFamily="34" charset="-122"/>
                <a:cs typeface="Open Sans" pitchFamily="34" charset="-120"/>
              </a:rPr>
              <a:t>How &amp; When?</a:t>
            </a:r>
            <a:endParaRPr lang="en-US" sz="900" dirty="0"/>
          </a:p>
        </p:txBody>
      </p:sp>
      <p:sp>
        <p:nvSpPr>
          <p:cNvPr id="28" name="Text 19"/>
          <p:cNvSpPr txBox="1"/>
          <p:nvPr/>
        </p:nvSpPr>
        <p:spPr>
          <a:xfrm>
            <a:off x="1533449" y="5319458"/>
            <a:ext cx="1814170" cy="152705"/>
          </a:xfrm>
          <a:prstGeom prst="rect">
            <a:avLst/>
          </a:prstGeom>
          <a:noFill/>
          <a:ln/>
        </p:spPr>
        <p:txBody>
          <a:bodyPr wrap="square" lIns="0" tIns="0" rIns="0" bIns="0" rtlCol="0" anchor="ctr"/>
          <a:lstStyle/>
          <a:p>
            <a:pPr marL="0" indent="0" algn="l">
              <a:buNone/>
            </a:pPr>
            <a:r>
              <a:rPr lang="en-US" sz="900" dirty="0">
                <a:solidFill>
                  <a:srgbClr val="6B7280"/>
                </a:solidFill>
                <a:latin typeface="Open Sans" pitchFamily="34" charset="0"/>
                <a:ea typeface="Open Sans" pitchFamily="34" charset="-122"/>
                <a:cs typeface="Open Sans" pitchFamily="34" charset="-120"/>
              </a:rPr>
              <a:t>Email? Hard copy? Deadline?</a:t>
            </a:r>
            <a:endParaRPr lang="en-US" sz="900" dirty="0"/>
          </a:p>
        </p:txBody>
      </p:sp>
      <p:sp>
        <p:nvSpPr>
          <p:cNvPr id="29" name="Shape 20"/>
          <p:cNvSpPr/>
          <p:nvPr/>
        </p:nvSpPr>
        <p:spPr>
          <a:xfrm>
            <a:off x="6400800" y="1823707"/>
            <a:ext cx="5181905" cy="4363517"/>
          </a:xfrm>
          <a:prstGeom prst="roundRect">
            <a:avLst>
              <a:gd name="adj" fmla="val 342"/>
            </a:avLst>
          </a:prstGeom>
          <a:solidFill>
            <a:srgbClr val="ECFDF5"/>
          </a:solidFill>
          <a:ln w="12700">
            <a:solidFill>
              <a:srgbClr val="A7F3D0"/>
            </a:solidFill>
            <a:prstDash val="solid"/>
          </a:ln>
        </p:spPr>
        <p:txBody>
          <a:bodyPr/>
          <a:lstStyle/>
          <a:p>
            <a:endParaRPr lang="en-US"/>
          </a:p>
        </p:txBody>
      </p:sp>
      <p:sp>
        <p:nvSpPr>
          <p:cNvPr id="30" name="Shape 21"/>
          <p:cNvSpPr/>
          <p:nvPr/>
        </p:nvSpPr>
        <p:spPr>
          <a:xfrm>
            <a:off x="6638544" y="2367775"/>
            <a:ext cx="4705502" cy="9144"/>
          </a:xfrm>
          <a:prstGeom prst="rect">
            <a:avLst/>
          </a:prstGeom>
          <a:solidFill>
            <a:srgbClr val="A7F3D0"/>
          </a:solidFill>
          <a:ln w="12700">
            <a:solidFill>
              <a:srgbClr val="A7F3D0">
                <a:alpha val="0"/>
              </a:srgbClr>
            </a:solidFill>
            <a:prstDash val="solid"/>
          </a:ln>
        </p:spPr>
        <p:txBody>
          <a:bodyPr/>
          <a:lstStyle/>
          <a:p>
            <a:endParaRPr lang="en-US"/>
          </a:p>
        </p:txBody>
      </p:sp>
      <p:sp>
        <p:nvSpPr>
          <p:cNvPr id="31" name="Text 22"/>
          <p:cNvSpPr txBox="1"/>
          <p:nvPr/>
        </p:nvSpPr>
        <p:spPr>
          <a:xfrm>
            <a:off x="6638544" y="2062365"/>
            <a:ext cx="4782312" cy="229514"/>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l">
              <a:buNone/>
            </a:pPr>
            <a:r>
              <a:rPr lang="en-US" sz="1200" b="1" dirty="0">
                <a:solidFill>
                  <a:srgbClr val="065F46"/>
                </a:solidFill>
                <a:latin typeface="Open Sans" pitchFamily="34" charset="0"/>
                <a:ea typeface="Open Sans" pitchFamily="34" charset="-122"/>
                <a:cs typeface="Open Sans" pitchFamily="34" charset="-120"/>
              </a:rPr>
              <a:t>The Actionable Instruction</a:t>
            </a:r>
            <a:endParaRPr lang="en-US" sz="1200" dirty="0"/>
          </a:p>
        </p:txBody>
      </p:sp>
      <p:sp>
        <p:nvSpPr>
          <p:cNvPr id="32" name="Text 23"/>
          <p:cNvSpPr txBox="1"/>
          <p:nvPr/>
        </p:nvSpPr>
        <p:spPr>
          <a:xfrm>
            <a:off x="6638544" y="2452814"/>
            <a:ext cx="4983480" cy="152705"/>
          </a:xfrm>
          <a:prstGeom prst="rect">
            <a:avLst/>
          </a:prstGeom>
          <a:noFill/>
          <a:ln/>
        </p:spPr>
        <p:txBody>
          <a:bodyPr wrap="square" lIns="0" tIns="0" rIns="0" bIns="0" rtlCol="0" anchor="ctr"/>
          <a:lstStyle/>
          <a:p>
            <a:pPr marL="0" indent="0" algn="l">
              <a:buNone/>
            </a:pPr>
            <a:r>
              <a:rPr lang="en-US" sz="900" dirty="0">
                <a:solidFill>
                  <a:srgbClr val="047857"/>
                </a:solidFill>
                <a:latin typeface="Open Sans" pitchFamily="34" charset="0"/>
                <a:ea typeface="Open Sans" pitchFamily="34" charset="-122"/>
                <a:cs typeface="Open Sans" pitchFamily="34" charset="-120"/>
              </a:rPr>
              <a:t>Specific actors, actions, destinations, and deadlines remove all doubt.</a:t>
            </a:r>
            <a:endParaRPr lang="en-US" sz="900" dirty="0"/>
          </a:p>
        </p:txBody>
      </p:sp>
      <p:sp>
        <p:nvSpPr>
          <p:cNvPr id="33" name="Shape 24"/>
          <p:cNvSpPr/>
          <p:nvPr/>
        </p:nvSpPr>
        <p:spPr>
          <a:xfrm>
            <a:off x="6638544" y="2757309"/>
            <a:ext cx="4705502" cy="1037844"/>
          </a:xfrm>
          <a:prstGeom prst="roundRect">
            <a:avLst>
              <a:gd name="adj" fmla="val 4850"/>
            </a:avLst>
          </a:prstGeom>
          <a:solidFill>
            <a:srgbClr val="FFFFFF"/>
          </a:solidFill>
          <a:ln w="12700">
            <a:solidFill>
              <a:srgbClr val="E2E8F0"/>
            </a:solidFill>
            <a:prstDash val="solid"/>
          </a:ln>
        </p:spPr>
        <p:txBody>
          <a:bodyPr/>
          <a:lstStyle/>
          <a:p>
            <a:endParaRPr lang="en-US"/>
          </a:p>
        </p:txBody>
      </p:sp>
      <p:sp>
        <p:nvSpPr>
          <p:cNvPr id="34" name="Shape 25"/>
          <p:cNvSpPr/>
          <p:nvPr/>
        </p:nvSpPr>
        <p:spPr>
          <a:xfrm>
            <a:off x="6648602" y="2766453"/>
            <a:ext cx="4686300" cy="314554"/>
          </a:xfrm>
          <a:prstGeom prst="roundRect">
            <a:avLst>
              <a:gd name="adj" fmla="val 52854"/>
            </a:avLst>
          </a:prstGeom>
          <a:solidFill>
            <a:srgbClr val="F8FAFC"/>
          </a:solidFill>
          <a:ln/>
        </p:spPr>
        <p:txBody>
          <a:bodyPr/>
          <a:lstStyle/>
          <a:p>
            <a:endParaRPr lang="en-US"/>
          </a:p>
        </p:txBody>
      </p:sp>
      <p:sp>
        <p:nvSpPr>
          <p:cNvPr id="35" name="Shape 26"/>
          <p:cNvSpPr/>
          <p:nvPr/>
        </p:nvSpPr>
        <p:spPr>
          <a:xfrm>
            <a:off x="6648602" y="3071863"/>
            <a:ext cx="4686300" cy="9144"/>
          </a:xfrm>
          <a:prstGeom prst="roundRect">
            <a:avLst>
              <a:gd name="adj" fmla="val 1818182"/>
            </a:avLst>
          </a:prstGeom>
          <a:solidFill>
            <a:srgbClr val="E2E8F0"/>
          </a:solidFill>
          <a:ln w="12700">
            <a:solidFill>
              <a:srgbClr val="E2E8F0">
                <a:alpha val="0"/>
              </a:srgbClr>
            </a:solidFill>
            <a:prstDash val="solid"/>
          </a:ln>
        </p:spPr>
        <p:txBody>
          <a:bodyPr/>
          <a:lstStyle/>
          <a:p>
            <a:endParaRPr lang="en-US"/>
          </a:p>
        </p:txBody>
      </p:sp>
      <p:sp>
        <p:nvSpPr>
          <p:cNvPr id="36" name="Shape 27"/>
          <p:cNvSpPr/>
          <p:nvPr/>
        </p:nvSpPr>
        <p:spPr>
          <a:xfrm>
            <a:off x="6762902" y="2880753"/>
            <a:ext cx="75895" cy="75895"/>
          </a:xfrm>
          <a:prstGeom prst="ellipse">
            <a:avLst/>
          </a:prstGeom>
          <a:solidFill>
            <a:srgbClr val="10B981"/>
          </a:solidFill>
          <a:ln w="12700">
            <a:solidFill>
              <a:srgbClr val="FFFFFF">
                <a:alpha val="0"/>
              </a:srgbClr>
            </a:solidFill>
            <a:prstDash val="solid"/>
          </a:ln>
        </p:spPr>
        <p:txBody>
          <a:bodyPr/>
          <a:lstStyle/>
          <a:p>
            <a:endParaRPr lang="en-US"/>
          </a:p>
        </p:txBody>
      </p:sp>
      <p:sp>
        <p:nvSpPr>
          <p:cNvPr id="37" name="Text 28"/>
          <p:cNvSpPr txBox="1"/>
          <p:nvPr/>
        </p:nvSpPr>
        <p:spPr>
          <a:xfrm>
            <a:off x="6915607" y="2843263"/>
            <a:ext cx="2149754" cy="152705"/>
          </a:xfrm>
          <a:prstGeom prst="rect">
            <a:avLst/>
          </a:prstGeom>
          <a:noFill/>
          <a:ln/>
        </p:spPr>
        <p:txBody>
          <a:bodyPr wrap="square" lIns="0" tIns="0" rIns="0" bIns="0" rtlCol="0" anchor="ctr"/>
          <a:lstStyle/>
          <a:p>
            <a:pPr marL="0" indent="0" algn="l">
              <a:buNone/>
            </a:pPr>
            <a:r>
              <a:rPr lang="en-US" sz="900" dirty="0">
                <a:solidFill>
                  <a:srgbClr val="6B7280"/>
                </a:solidFill>
                <a:latin typeface="ui-monospace" pitchFamily="34" charset="0"/>
                <a:ea typeface="ui-monospace" pitchFamily="34" charset="-122"/>
                <a:cs typeface="ui-monospace" pitchFamily="34" charset="-120"/>
              </a:rPr>
              <a:t>From: Student Worker (Revised)</a:t>
            </a:r>
            <a:endParaRPr lang="en-US" sz="900" dirty="0"/>
          </a:p>
        </p:txBody>
      </p:sp>
      <p:sp>
        <p:nvSpPr>
          <p:cNvPr id="38" name="Text 29"/>
          <p:cNvSpPr txBox="1"/>
          <p:nvPr/>
        </p:nvSpPr>
        <p:spPr>
          <a:xfrm>
            <a:off x="6801307" y="3233711"/>
            <a:ext cx="4457700" cy="400507"/>
          </a:xfrm>
          <a:prstGeom prst="rect">
            <a:avLst/>
          </a:prstGeom>
          <a:noFill/>
          <a:ln/>
        </p:spPr>
        <p:txBody>
          <a:bodyPr wrap="square" lIns="0" tIns="0" rIns="0" bIns="0" rtlCol="0" anchor="t"/>
          <a:lstStyle/>
          <a:p>
            <a:pPr marL="0" indent="0" algn="l">
              <a:buNone/>
            </a:pPr>
            <a:r>
              <a:rPr lang="en-US" sz="1000" dirty="0">
                <a:solidFill>
                  <a:srgbClr val="334155"/>
                </a:solidFill>
                <a:latin typeface="Open Sans" pitchFamily="34" charset="0"/>
                <a:ea typeface="Open Sans" pitchFamily="34" charset="-122"/>
                <a:cs typeface="Open Sans" pitchFamily="34" charset="-120"/>
              </a:rPr>
              <a:t>"After  the forms,  by ."</a:t>
            </a:r>
            <a:endParaRPr lang="en-US" sz="1000" dirty="0"/>
          </a:p>
        </p:txBody>
      </p:sp>
      <p:pic>
        <p:nvPicPr>
          <p:cNvPr id="39" name="Image 7" descr="preencoded.png"/>
          <p:cNvPicPr>
            <a:picLocks noChangeAspect="1"/>
          </p:cNvPicPr>
          <p:nvPr/>
        </p:nvPicPr>
        <p:blipFill>
          <a:blip r:embed="rId8"/>
          <a:stretch>
            <a:fillRect/>
          </a:stretch>
        </p:blipFill>
        <p:spPr>
          <a:xfrm>
            <a:off x="7194499" y="3242855"/>
            <a:ext cx="914400" cy="200254"/>
          </a:xfrm>
          <a:prstGeom prst="rect">
            <a:avLst/>
          </a:prstGeom>
        </p:spPr>
      </p:pic>
      <p:sp>
        <p:nvSpPr>
          <p:cNvPr id="40" name="Text 30"/>
          <p:cNvSpPr/>
          <p:nvPr/>
        </p:nvSpPr>
        <p:spPr>
          <a:xfrm>
            <a:off x="7194499" y="3242855"/>
            <a:ext cx="914400" cy="200254"/>
          </a:xfrm>
          <a:prstGeom prst="rect">
            <a:avLst/>
          </a:prstGeom>
          <a:solidFill>
            <a:srgbClr val="FFFFFF">
              <a:alpha val="0"/>
            </a:srgbClr>
          </a:solidFill>
          <a:ln w="25400">
            <a:solidFill>
              <a:srgbClr val="10B981"/>
            </a:solidFill>
          </a:ln>
        </p:spPr>
        <p:txBody>
          <a:bodyPr wrap="square" lIns="0" tIns="0" rIns="0" bIns="0" rtlCol="0" anchor="ctr"/>
          <a:lstStyle/>
          <a:p>
            <a:pPr marL="0" indent="0" algn="ctr">
              <a:buNone/>
            </a:pPr>
            <a:r>
              <a:rPr lang="en-US" sz="1000" b="1" dirty="0">
                <a:solidFill>
                  <a:srgbClr val="334155"/>
                </a:solidFill>
                <a:latin typeface="Open Sans" pitchFamily="34" charset="0"/>
                <a:ea typeface="Open Sans" pitchFamily="34" charset="-122"/>
                <a:cs typeface="Open Sans" pitchFamily="34" charset="-120"/>
              </a:rPr>
              <a:t>you complete</a:t>
            </a:r>
            <a:endParaRPr lang="en-US" sz="1000" dirty="0"/>
          </a:p>
        </p:txBody>
      </p:sp>
      <p:pic>
        <p:nvPicPr>
          <p:cNvPr id="41" name="Image 8" descr="preencoded.png"/>
          <p:cNvPicPr>
            <a:picLocks noChangeAspect="1"/>
          </p:cNvPicPr>
          <p:nvPr/>
        </p:nvPicPr>
        <p:blipFill>
          <a:blip r:embed="rId9"/>
          <a:stretch>
            <a:fillRect/>
          </a:stretch>
        </p:blipFill>
        <p:spPr>
          <a:xfrm>
            <a:off x="8815730" y="3242855"/>
            <a:ext cx="1943100" cy="200254"/>
          </a:xfrm>
          <a:prstGeom prst="rect">
            <a:avLst/>
          </a:prstGeom>
        </p:spPr>
      </p:pic>
      <p:sp>
        <p:nvSpPr>
          <p:cNvPr id="42" name="Text 31"/>
          <p:cNvSpPr/>
          <p:nvPr/>
        </p:nvSpPr>
        <p:spPr>
          <a:xfrm>
            <a:off x="8815730" y="3242855"/>
            <a:ext cx="1943100" cy="200254"/>
          </a:xfrm>
          <a:prstGeom prst="rect">
            <a:avLst/>
          </a:prstGeom>
          <a:solidFill>
            <a:srgbClr val="FFFFFF">
              <a:alpha val="0"/>
            </a:srgbClr>
          </a:solidFill>
          <a:ln w="25400">
            <a:solidFill>
              <a:srgbClr val="10B981"/>
            </a:solidFill>
          </a:ln>
        </p:spPr>
        <p:txBody>
          <a:bodyPr wrap="square" lIns="0" tIns="0" rIns="0" bIns="0" rtlCol="0" anchor="ctr"/>
          <a:lstStyle/>
          <a:p>
            <a:pPr marL="0" indent="0" algn="ctr">
              <a:buNone/>
            </a:pPr>
            <a:r>
              <a:rPr lang="en-US" sz="1000" b="1" dirty="0">
                <a:solidFill>
                  <a:srgbClr val="334155"/>
                </a:solidFill>
                <a:latin typeface="Open Sans" pitchFamily="34" charset="0"/>
                <a:ea typeface="Open Sans" pitchFamily="34" charset="-122"/>
                <a:cs typeface="Open Sans" pitchFamily="34" charset="-120"/>
              </a:rPr>
              <a:t>email them to Student Affairs</a:t>
            </a:r>
            <a:endParaRPr lang="en-US" sz="1000" dirty="0"/>
          </a:p>
        </p:txBody>
      </p:sp>
      <p:pic>
        <p:nvPicPr>
          <p:cNvPr id="43" name="Image 9" descr="preencoded.png"/>
          <p:cNvPicPr>
            <a:picLocks noChangeAspect="1"/>
          </p:cNvPicPr>
          <p:nvPr/>
        </p:nvPicPr>
        <p:blipFill>
          <a:blip r:embed="rId10"/>
          <a:stretch>
            <a:fillRect/>
          </a:stretch>
        </p:blipFill>
        <p:spPr>
          <a:xfrm>
            <a:off x="6801307" y="3443109"/>
            <a:ext cx="952805" cy="200254"/>
          </a:xfrm>
          <a:prstGeom prst="rect">
            <a:avLst/>
          </a:prstGeom>
        </p:spPr>
      </p:pic>
      <p:sp>
        <p:nvSpPr>
          <p:cNvPr id="44" name="Text 32"/>
          <p:cNvSpPr/>
          <p:nvPr/>
        </p:nvSpPr>
        <p:spPr>
          <a:xfrm>
            <a:off x="6801307" y="3443109"/>
            <a:ext cx="952805" cy="200254"/>
          </a:xfrm>
          <a:prstGeom prst="rect">
            <a:avLst/>
          </a:prstGeom>
          <a:solidFill>
            <a:srgbClr val="FFFFFF">
              <a:alpha val="0"/>
            </a:srgbClr>
          </a:solidFill>
          <a:ln w="25400">
            <a:solidFill>
              <a:srgbClr val="10B981"/>
            </a:solidFill>
          </a:ln>
        </p:spPr>
        <p:txBody>
          <a:bodyPr wrap="square" lIns="0" tIns="0" rIns="0" bIns="0" rtlCol="0" anchor="ctr"/>
          <a:lstStyle/>
          <a:p>
            <a:pPr marL="0" indent="0" algn="ctr">
              <a:buNone/>
            </a:pPr>
            <a:r>
              <a:rPr lang="en-US" sz="1000" b="1" dirty="0">
                <a:solidFill>
                  <a:srgbClr val="334155"/>
                </a:solidFill>
                <a:latin typeface="Open Sans" pitchFamily="34" charset="0"/>
                <a:ea typeface="Open Sans" pitchFamily="34" charset="-122"/>
                <a:cs typeface="Open Sans" pitchFamily="34" charset="-120"/>
              </a:rPr>
              <a:t>Friday at 3 PM</a:t>
            </a:r>
            <a:endParaRPr lang="en-US" sz="1000" dirty="0"/>
          </a:p>
        </p:txBody>
      </p:sp>
      <p:pic>
        <p:nvPicPr>
          <p:cNvPr id="45" name="Image 10" descr="preencoded.png"/>
          <p:cNvPicPr>
            <a:picLocks noChangeAspect="1"/>
          </p:cNvPicPr>
          <p:nvPr/>
        </p:nvPicPr>
        <p:blipFill>
          <a:blip r:embed="rId11"/>
          <a:srcRect l="-5" r="-5"/>
          <a:stretch/>
        </p:blipFill>
        <p:spPr>
          <a:xfrm>
            <a:off x="6638544" y="3947858"/>
            <a:ext cx="4705502" cy="2152498"/>
          </a:xfrm>
          <a:prstGeom prst="rect">
            <a:avLst/>
          </a:prstGeom>
        </p:spPr>
      </p:pic>
      <p:sp>
        <p:nvSpPr>
          <p:cNvPr id="46" name="Text 33"/>
          <p:cNvSpPr txBox="1"/>
          <p:nvPr/>
        </p:nvSpPr>
        <p:spPr>
          <a:xfrm>
            <a:off x="6829654" y="4100563"/>
            <a:ext cx="4476902" cy="152705"/>
          </a:xfrm>
          <a:prstGeom prst="rect">
            <a:avLst/>
          </a:prstGeom>
          <a:noFill/>
          <a:ln/>
        </p:spPr>
        <p:txBody>
          <a:bodyPr wrap="square" lIns="0" tIns="0" rIns="0" bIns="0" rtlCol="0" anchor="ctr"/>
          <a:lstStyle/>
          <a:p>
            <a:pPr marL="0" indent="0" algn="l">
              <a:buNone/>
            </a:pPr>
            <a:r>
              <a:rPr lang="en-US" sz="900" b="1" dirty="0">
                <a:solidFill>
                  <a:srgbClr val="065F46"/>
                </a:solidFill>
                <a:latin typeface="Open Sans" pitchFamily="34" charset="0"/>
                <a:ea typeface="Open Sans" pitchFamily="34" charset="-122"/>
                <a:cs typeface="Open Sans" pitchFamily="34" charset="-120"/>
              </a:rPr>
              <a:t>The Clarity Fix:</a:t>
            </a:r>
            <a:endParaRPr lang="en-US" sz="900" dirty="0"/>
          </a:p>
        </p:txBody>
      </p:sp>
      <p:pic>
        <p:nvPicPr>
          <p:cNvPr id="47" name="Image 11" descr="preencoded.png"/>
          <p:cNvPicPr>
            <a:picLocks noChangeAspect="1"/>
          </p:cNvPicPr>
          <p:nvPr/>
        </p:nvPicPr>
        <p:blipFill>
          <a:blip r:embed="rId12"/>
          <a:srcRect l="-2571" r="-2571"/>
          <a:stretch/>
        </p:blipFill>
        <p:spPr>
          <a:xfrm>
            <a:off x="6829654" y="4366653"/>
            <a:ext cx="105156" cy="114300"/>
          </a:xfrm>
          <a:prstGeom prst="rect">
            <a:avLst/>
          </a:prstGeom>
        </p:spPr>
      </p:pic>
      <p:sp>
        <p:nvSpPr>
          <p:cNvPr id="48" name="Text 34"/>
          <p:cNvSpPr txBox="1"/>
          <p:nvPr/>
        </p:nvSpPr>
        <p:spPr>
          <a:xfrm>
            <a:off x="7010705" y="4329163"/>
            <a:ext cx="1028700" cy="152705"/>
          </a:xfrm>
          <a:prstGeom prst="rect">
            <a:avLst/>
          </a:prstGeom>
          <a:noFill/>
          <a:ln/>
        </p:spPr>
        <p:txBody>
          <a:bodyPr wrap="square" lIns="0" tIns="0" rIns="0" bIns="0" rtlCol="0" anchor="ctr"/>
          <a:lstStyle/>
          <a:p>
            <a:pPr marL="0" indent="0" algn="l">
              <a:buNone/>
            </a:pPr>
            <a:r>
              <a:rPr lang="en-US" sz="900" b="1" dirty="0">
                <a:solidFill>
                  <a:srgbClr val="374151"/>
                </a:solidFill>
                <a:latin typeface="Open Sans" pitchFamily="34" charset="0"/>
                <a:ea typeface="Open Sans" pitchFamily="34" charset="-122"/>
                <a:cs typeface="Open Sans" pitchFamily="34" charset="-120"/>
              </a:rPr>
              <a:t>Actor Defined</a:t>
            </a:r>
            <a:endParaRPr lang="en-US" sz="900" dirty="0"/>
          </a:p>
        </p:txBody>
      </p:sp>
      <p:sp>
        <p:nvSpPr>
          <p:cNvPr id="49" name="Text 35"/>
          <p:cNvSpPr txBox="1"/>
          <p:nvPr/>
        </p:nvSpPr>
        <p:spPr>
          <a:xfrm>
            <a:off x="7010705" y="4480953"/>
            <a:ext cx="1133856" cy="152705"/>
          </a:xfrm>
          <a:prstGeom prst="rect">
            <a:avLst/>
          </a:prstGeom>
          <a:noFill/>
          <a:ln/>
        </p:spPr>
        <p:txBody>
          <a:bodyPr wrap="square" lIns="0" tIns="0" rIns="0" bIns="0" rtlCol="0" anchor="ctr"/>
          <a:lstStyle/>
          <a:p>
            <a:pPr marL="0" indent="0" algn="l">
              <a:buNone/>
            </a:pPr>
            <a:r>
              <a:rPr lang="en-US" sz="900" dirty="0">
                <a:solidFill>
                  <a:srgbClr val="6B7280"/>
                </a:solidFill>
                <a:latin typeface="Open Sans" pitchFamily="34" charset="0"/>
                <a:ea typeface="Open Sans" pitchFamily="34" charset="-122"/>
                <a:cs typeface="Open Sans" pitchFamily="34" charset="-120"/>
              </a:rPr>
              <a:t>"You" (the reader)</a:t>
            </a:r>
            <a:endParaRPr lang="en-US" sz="900" dirty="0"/>
          </a:p>
        </p:txBody>
      </p:sp>
      <p:pic>
        <p:nvPicPr>
          <p:cNvPr id="50" name="Image 12" descr="preencoded.png"/>
          <p:cNvPicPr>
            <a:picLocks noChangeAspect="1"/>
          </p:cNvPicPr>
          <p:nvPr/>
        </p:nvPicPr>
        <p:blipFill>
          <a:blip r:embed="rId12"/>
          <a:srcRect l="-2571" r="-2571"/>
          <a:stretch/>
        </p:blipFill>
        <p:spPr>
          <a:xfrm>
            <a:off x="6829654" y="4786363"/>
            <a:ext cx="105156" cy="114300"/>
          </a:xfrm>
          <a:prstGeom prst="rect">
            <a:avLst/>
          </a:prstGeom>
        </p:spPr>
      </p:pic>
      <p:sp>
        <p:nvSpPr>
          <p:cNvPr id="51" name="Text 36"/>
          <p:cNvSpPr txBox="1"/>
          <p:nvPr/>
        </p:nvSpPr>
        <p:spPr>
          <a:xfrm>
            <a:off x="7010705" y="4747958"/>
            <a:ext cx="2030882" cy="152705"/>
          </a:xfrm>
          <a:prstGeom prst="rect">
            <a:avLst/>
          </a:prstGeom>
          <a:noFill/>
          <a:ln/>
        </p:spPr>
        <p:txBody>
          <a:bodyPr wrap="square" lIns="0" tIns="0" rIns="0" bIns="0" rtlCol="0" anchor="ctr"/>
          <a:lstStyle/>
          <a:p>
            <a:pPr marL="0" indent="0" algn="l">
              <a:buNone/>
            </a:pPr>
            <a:r>
              <a:rPr lang="en-US" sz="900" b="1" dirty="0">
                <a:solidFill>
                  <a:srgbClr val="374151"/>
                </a:solidFill>
                <a:latin typeface="Open Sans" pitchFamily="34" charset="0"/>
                <a:ea typeface="Open Sans" pitchFamily="34" charset="-122"/>
                <a:cs typeface="Open Sans" pitchFamily="34" charset="-120"/>
              </a:rPr>
              <a:t>Destination Specified</a:t>
            </a:r>
            <a:endParaRPr lang="en-US" sz="900" dirty="0"/>
          </a:p>
        </p:txBody>
      </p:sp>
      <p:sp>
        <p:nvSpPr>
          <p:cNvPr id="52" name="Text 37"/>
          <p:cNvSpPr txBox="1"/>
          <p:nvPr/>
        </p:nvSpPr>
        <p:spPr>
          <a:xfrm>
            <a:off x="7010705" y="4900663"/>
            <a:ext cx="2324405" cy="152705"/>
          </a:xfrm>
          <a:prstGeom prst="rect">
            <a:avLst/>
          </a:prstGeom>
          <a:noFill/>
          <a:ln/>
        </p:spPr>
        <p:txBody>
          <a:bodyPr wrap="square" lIns="0" tIns="0" rIns="0" bIns="0" rtlCol="0" anchor="ctr"/>
          <a:lstStyle/>
          <a:p>
            <a:pPr marL="0" indent="0" algn="l">
              <a:buNone/>
            </a:pPr>
            <a:r>
              <a:rPr lang="en-US" sz="900" dirty="0">
                <a:solidFill>
                  <a:srgbClr val="6B7280"/>
                </a:solidFill>
                <a:latin typeface="Open Sans" pitchFamily="34" charset="0"/>
                <a:ea typeface="Open Sans" pitchFamily="34" charset="-122"/>
                <a:cs typeface="Open Sans" pitchFamily="34" charset="-120"/>
              </a:rPr>
              <a:t>"Student Affairs" (not generic admin)</a:t>
            </a:r>
            <a:endParaRPr lang="en-US" sz="900" dirty="0"/>
          </a:p>
        </p:txBody>
      </p:sp>
      <p:pic>
        <p:nvPicPr>
          <p:cNvPr id="53" name="Image 13" descr="preencoded.png"/>
          <p:cNvPicPr>
            <a:picLocks noChangeAspect="1"/>
          </p:cNvPicPr>
          <p:nvPr/>
        </p:nvPicPr>
        <p:blipFill>
          <a:blip r:embed="rId12"/>
          <a:srcRect l="-2571" r="-2571"/>
          <a:stretch/>
        </p:blipFill>
        <p:spPr>
          <a:xfrm>
            <a:off x="6829654" y="5205158"/>
            <a:ext cx="105156" cy="114300"/>
          </a:xfrm>
          <a:prstGeom prst="rect">
            <a:avLst/>
          </a:prstGeom>
        </p:spPr>
      </p:pic>
      <p:sp>
        <p:nvSpPr>
          <p:cNvPr id="54" name="Text 38"/>
          <p:cNvSpPr txBox="1"/>
          <p:nvPr/>
        </p:nvSpPr>
        <p:spPr>
          <a:xfrm>
            <a:off x="7010705" y="5166753"/>
            <a:ext cx="1438351" cy="152705"/>
          </a:xfrm>
          <a:prstGeom prst="rect">
            <a:avLst/>
          </a:prstGeom>
          <a:noFill/>
          <a:ln/>
        </p:spPr>
        <p:txBody>
          <a:bodyPr wrap="square" lIns="0" tIns="0" rIns="0" bIns="0" rtlCol="0" anchor="ctr"/>
          <a:lstStyle/>
          <a:p>
            <a:pPr marL="0" indent="0" algn="l">
              <a:buNone/>
            </a:pPr>
            <a:r>
              <a:rPr lang="en-US" sz="900" b="1" dirty="0">
                <a:solidFill>
                  <a:srgbClr val="374151"/>
                </a:solidFill>
                <a:latin typeface="Open Sans" pitchFamily="34" charset="0"/>
                <a:ea typeface="Open Sans" pitchFamily="34" charset="-122"/>
                <a:cs typeface="Open Sans" pitchFamily="34" charset="-120"/>
              </a:rPr>
              <a:t>Method &amp; Time</a:t>
            </a:r>
            <a:endParaRPr lang="en-US" sz="900" dirty="0"/>
          </a:p>
        </p:txBody>
      </p:sp>
      <p:sp>
        <p:nvSpPr>
          <p:cNvPr id="55" name="Text 39"/>
          <p:cNvSpPr txBox="1"/>
          <p:nvPr/>
        </p:nvSpPr>
        <p:spPr>
          <a:xfrm>
            <a:off x="7010705" y="5319458"/>
            <a:ext cx="1621231" cy="152705"/>
          </a:xfrm>
          <a:prstGeom prst="rect">
            <a:avLst/>
          </a:prstGeom>
          <a:noFill/>
          <a:ln/>
        </p:spPr>
        <p:txBody>
          <a:bodyPr wrap="square" lIns="0" tIns="0" rIns="0" bIns="0" rtlCol="0" anchor="ctr"/>
          <a:lstStyle/>
          <a:p>
            <a:pPr marL="0" indent="0" algn="l">
              <a:buNone/>
            </a:pPr>
            <a:r>
              <a:rPr lang="en-US" sz="900" dirty="0">
                <a:solidFill>
                  <a:srgbClr val="6B7280"/>
                </a:solidFill>
                <a:latin typeface="Open Sans" pitchFamily="34" charset="0"/>
                <a:ea typeface="Open Sans" pitchFamily="34" charset="-122"/>
                <a:cs typeface="Open Sans" pitchFamily="34" charset="-120"/>
              </a:rPr>
              <a:t>"Email" + "Friday at 3 PM"</a:t>
            </a:r>
            <a:endParaRPr lang="en-US" sz="900" dirty="0"/>
          </a:p>
        </p:txBody>
      </p:sp>
      <p:sp>
        <p:nvSpPr>
          <p:cNvPr id="56" name="Shape 40"/>
          <p:cNvSpPr/>
          <p:nvPr/>
        </p:nvSpPr>
        <p:spPr>
          <a:xfrm>
            <a:off x="609905" y="6429146"/>
            <a:ext cx="10972800" cy="9144"/>
          </a:xfrm>
          <a:prstGeom prst="rect">
            <a:avLst/>
          </a:prstGeom>
          <a:solidFill>
            <a:srgbClr val="E5E7EB"/>
          </a:solidFill>
          <a:ln w="12700">
            <a:solidFill>
              <a:srgbClr val="E5E7EB">
                <a:alpha val="0"/>
              </a:srgbClr>
            </a:solidFill>
            <a:prstDash val="solid"/>
          </a:ln>
        </p:spPr>
        <p:txBody>
          <a:bodyPr/>
          <a:lstStyle/>
          <a:p>
            <a:endParaRPr lang="en-US"/>
          </a:p>
        </p:txBody>
      </p:sp>
      <p:sp>
        <p:nvSpPr>
          <p:cNvPr id="57" name="Text 41"/>
          <p:cNvSpPr txBox="1"/>
          <p:nvPr/>
        </p:nvSpPr>
        <p:spPr>
          <a:xfrm>
            <a:off x="609905" y="655350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58" name="Image 14" descr="preencoded.png"/>
          <p:cNvPicPr>
            <a:picLocks noChangeAspect="1"/>
          </p:cNvPicPr>
          <p:nvPr/>
        </p:nvPicPr>
        <p:blipFill>
          <a:blip r:embed="rId13"/>
          <a:srcRect/>
          <a:stretch/>
        </p:blipFill>
        <p:spPr>
          <a:xfrm>
            <a:off x="10158984" y="6572707"/>
            <a:ext cx="114300" cy="114300"/>
          </a:xfrm>
          <a:prstGeom prst="rect">
            <a:avLst/>
          </a:prstGeom>
        </p:spPr>
      </p:pic>
      <p:sp>
        <p:nvSpPr>
          <p:cNvPr id="59" name="Text 42"/>
          <p:cNvSpPr txBox="1"/>
          <p:nvPr/>
        </p:nvSpPr>
        <p:spPr>
          <a:xfrm>
            <a:off x="10349179" y="6553505"/>
            <a:ext cx="1474013" cy="152705"/>
          </a:xfrm>
          <a:prstGeom prst="rect">
            <a:avLst/>
          </a:prstGeom>
          <a:noFill/>
          <a:ln/>
        </p:spPr>
        <p:txBody>
          <a:bodyPr wrap="square" lIns="0" tIns="0" rIns="0" bIns="0" rtlCol="0" anchor="ctr"/>
          <a:lstStyle/>
          <a:p>
            <a:pPr marL="0" indent="0" algn="l">
              <a:buNone/>
            </a:pPr>
            <a:r>
              <a:rPr lang="en-US" sz="900" dirty="0">
                <a:solidFill>
                  <a:srgbClr val="9CA3AF"/>
                </a:solidFill>
                <a:latin typeface="Open Sans" pitchFamily="34" charset="0"/>
                <a:ea typeface="Open Sans" pitchFamily="34" charset="-122"/>
                <a:cs typeface="Open Sans" pitchFamily="34" charset="-120"/>
              </a:rPr>
              <a:t>Clear Writing Principles</a:t>
            </a:r>
            <a:endParaRPr lang="en-US" sz="900" dirty="0"/>
          </a:p>
        </p:txBody>
      </p:sp>
      <p:pic>
        <p:nvPicPr>
          <p:cNvPr id="60" name="Image 15" descr="preencoded.png"/>
          <p:cNvPicPr>
            <a:picLocks noChangeAspect="1"/>
          </p:cNvPicPr>
          <p:nvPr/>
        </p:nvPicPr>
        <p:blipFill>
          <a:blip r:embed="rId14"/>
          <a:srcRect t="-30" b="-30"/>
          <a:stretch/>
        </p:blipFill>
        <p:spPr>
          <a:xfrm>
            <a:off x="6147964" y="4081360"/>
            <a:ext cx="190195" cy="304495"/>
          </a:xfrm>
          <a:prstGeom prst="rect">
            <a:avLst/>
          </a:prstGeom>
        </p:spPr>
      </p:pic>
      <p:sp>
        <p:nvSpPr>
          <p:cNvPr id="61" name="Text 43"/>
          <p:cNvSpPr txBox="1"/>
          <p:nvPr/>
        </p:nvSpPr>
        <p:spPr>
          <a:xfrm>
            <a:off x="609905" y="381305"/>
            <a:ext cx="8820302"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Sentence Clarity Case Study</a:t>
            </a:r>
            <a:endParaRPr lang="en-US" sz="900" dirty="0"/>
          </a:p>
        </p:txBody>
      </p:sp>
      <p:pic>
        <p:nvPicPr>
          <p:cNvPr id="62" name="Image 16" descr="preencoded.png"/>
          <p:cNvPicPr>
            <a:picLocks noChangeAspect="1"/>
          </p:cNvPicPr>
          <p:nvPr/>
        </p:nvPicPr>
        <p:blipFill>
          <a:blip r:embed="rId15"/>
          <a:srcRect t="-400" b="-400"/>
          <a:stretch/>
        </p:blipFill>
        <p:spPr>
          <a:xfrm>
            <a:off x="609905" y="609905"/>
            <a:ext cx="457200" cy="38405"/>
          </a:xfrm>
          <a:prstGeom prst="rect">
            <a:avLst/>
          </a:prstGeom>
        </p:spPr>
      </p:pic>
      <p:sp>
        <p:nvSpPr>
          <p:cNvPr id="63" name="Text 44"/>
          <p:cNvSpPr txBox="1"/>
          <p:nvPr/>
        </p:nvSpPr>
        <p:spPr>
          <a:xfrm>
            <a:off x="609905" y="800100"/>
            <a:ext cx="8834933" cy="857707"/>
          </a:xfrm>
          <a:prstGeom prst="rect">
            <a:avLst/>
          </a:prstGeom>
          <a:noFill/>
          <a:ln/>
        </p:spPr>
        <p:txBody>
          <a:bodyPr wrap="square" lIns="0" tIns="0" rIns="0" bIns="0" rtlCol="0" anchor="t"/>
          <a:lstStyle/>
          <a:p>
            <a:pPr marL="0" indent="0" algn="l">
              <a:buNone/>
            </a:pPr>
            <a:r>
              <a:rPr lang="en-US" sz="2700" b="1" dirty="0">
                <a:solidFill>
                  <a:srgbClr val="111827"/>
                </a:solidFill>
                <a:latin typeface="Merriweather" pitchFamily="34" charset="0"/>
                <a:ea typeface="Merriweather" pitchFamily="34" charset="-122"/>
                <a:cs typeface="Merriweather" pitchFamily="34" charset="-120"/>
              </a:rPr>
              <a:t> Case Study: The One Sentence That </a:t>
            </a:r>
            <a:r>
              <a:rPr lang="en-US" sz="2700" b="1" dirty="0">
                <a:solidFill>
                  <a:srgbClr val="D50032"/>
                </a:solidFill>
                <a:latin typeface="Merriweather" pitchFamily="34" charset="0"/>
                <a:ea typeface="Merriweather" pitchFamily="34" charset="-122"/>
                <a:cs typeface="Merriweather" pitchFamily="34" charset="-120"/>
              </a:rPr>
              <a:t>Broke</a:t>
            </a:r>
            <a:r>
              <a:rPr lang="en-US" sz="2700" b="1" dirty="0">
                <a:solidFill>
                  <a:srgbClr val="111827"/>
                </a:solidFill>
                <a:latin typeface="Merriweather" pitchFamily="34" charset="0"/>
                <a:ea typeface="Merriweather" pitchFamily="34" charset="-122"/>
                <a:cs typeface="Merriweather" pitchFamily="34" charset="-120"/>
              </a:rPr>
              <a:t> the Process </a:t>
            </a:r>
            <a:endParaRPr lang="en-US" sz="2700" dirty="0"/>
          </a:p>
        </p:txBody>
      </p:sp>
      <p:sp>
        <p:nvSpPr>
          <p:cNvPr id="64" name="Shape 45"/>
          <p:cNvSpPr/>
          <p:nvPr/>
        </p:nvSpPr>
        <p:spPr>
          <a:xfrm>
            <a:off x="9306763" y="1200607"/>
            <a:ext cx="38405" cy="457200"/>
          </a:xfrm>
          <a:prstGeom prst="rect">
            <a:avLst/>
          </a:prstGeom>
          <a:solidFill>
            <a:srgbClr val="E5E7EB"/>
          </a:solidFill>
          <a:ln w="12700">
            <a:solidFill>
              <a:srgbClr val="E5E7EB">
                <a:alpha val="0"/>
              </a:srgbClr>
            </a:solidFill>
            <a:prstDash val="solid"/>
          </a:ln>
        </p:spPr>
        <p:txBody>
          <a:bodyPr/>
          <a:lstStyle/>
          <a:p>
            <a:endParaRPr lang="en-US"/>
          </a:p>
        </p:txBody>
      </p:sp>
      <p:sp>
        <p:nvSpPr>
          <p:cNvPr id="65" name="Text 46"/>
          <p:cNvSpPr txBox="1"/>
          <p:nvPr/>
        </p:nvSpPr>
        <p:spPr>
          <a:xfrm>
            <a:off x="9421978" y="1200607"/>
            <a:ext cx="2161642" cy="457200"/>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r">
              <a:buNone/>
            </a:pPr>
            <a:r>
              <a:rPr lang="en-US" sz="1000" i="1" dirty="0">
                <a:solidFill>
                  <a:srgbClr val="4B5563"/>
                </a:solidFill>
                <a:latin typeface="Open Sans" pitchFamily="34" charset="0"/>
                <a:ea typeface="Open Sans" pitchFamily="34" charset="-122"/>
                <a:cs typeface="Open Sans" pitchFamily="34" charset="-120"/>
              </a:rPr>
              <a:t>"Ambiguity is the enemy of action."</a:t>
            </a:r>
            <a:endParaRPr lang="en-US" sz="1000" dirty="0"/>
          </a:p>
        </p:txBody>
      </p:sp>
      <p:pic>
        <p:nvPicPr>
          <p:cNvPr id="66" name="Image 17" descr="preencoded.png"/>
          <p:cNvPicPr>
            <a:picLocks noChangeAspect="1"/>
          </p:cNvPicPr>
          <p:nvPr/>
        </p:nvPicPr>
        <p:blipFill>
          <a:blip r:embed="rId16"/>
          <a:stretch>
            <a:fillRect/>
          </a:stretch>
        </p:blipFill>
        <p:spPr>
          <a:xfrm>
            <a:off x="5274259" y="1737753"/>
            <a:ext cx="914400" cy="267005"/>
          </a:xfrm>
          <a:prstGeom prst="rect">
            <a:avLst/>
          </a:prstGeom>
        </p:spPr>
      </p:pic>
      <p:sp>
        <p:nvSpPr>
          <p:cNvPr id="67" name="Text 47"/>
          <p:cNvSpPr/>
          <p:nvPr/>
        </p:nvSpPr>
        <p:spPr>
          <a:xfrm>
            <a:off x="5551322" y="1737753"/>
            <a:ext cx="637337" cy="267005"/>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dirty="0">
                <a:solidFill>
                  <a:srgbClr val="FFFFFF"/>
                </a:solidFill>
                <a:latin typeface="Open Sans" pitchFamily="34" charset="0"/>
                <a:ea typeface="Open Sans" pitchFamily="34" charset="-122"/>
                <a:cs typeface="Open Sans" pitchFamily="34" charset="-120"/>
              </a:rPr>
              <a:t>UNCLEAR</a:t>
            </a:r>
            <a:endParaRPr lang="en-US" sz="900" dirty="0"/>
          </a:p>
        </p:txBody>
      </p:sp>
      <p:pic>
        <p:nvPicPr>
          <p:cNvPr id="68" name="Image 18" descr="preencoded.png"/>
          <p:cNvPicPr>
            <a:picLocks noChangeAspect="1"/>
          </p:cNvPicPr>
          <p:nvPr/>
        </p:nvPicPr>
        <p:blipFill>
          <a:blip r:embed="rId17"/>
          <a:srcRect/>
          <a:stretch/>
        </p:blipFill>
        <p:spPr>
          <a:xfrm>
            <a:off x="5369357" y="1809991"/>
            <a:ext cx="114300" cy="114300"/>
          </a:xfrm>
          <a:prstGeom prst="rect">
            <a:avLst/>
          </a:prstGeom>
        </p:spPr>
      </p:pic>
      <p:pic>
        <p:nvPicPr>
          <p:cNvPr id="69" name="Image 19" descr="preencoded.png"/>
          <p:cNvPicPr>
            <a:picLocks noChangeAspect="1"/>
          </p:cNvPicPr>
          <p:nvPr/>
        </p:nvPicPr>
        <p:blipFill>
          <a:blip r:embed="rId18"/>
          <a:stretch>
            <a:fillRect/>
          </a:stretch>
        </p:blipFill>
        <p:spPr>
          <a:xfrm>
            <a:off x="10939882" y="1737753"/>
            <a:ext cx="733349" cy="267005"/>
          </a:xfrm>
          <a:prstGeom prst="rect">
            <a:avLst/>
          </a:prstGeom>
        </p:spPr>
      </p:pic>
      <p:sp>
        <p:nvSpPr>
          <p:cNvPr id="70" name="Text 48"/>
          <p:cNvSpPr/>
          <p:nvPr/>
        </p:nvSpPr>
        <p:spPr>
          <a:xfrm>
            <a:off x="11216945" y="1737753"/>
            <a:ext cx="457200" cy="267005"/>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dirty="0">
                <a:solidFill>
                  <a:srgbClr val="FFFFFF"/>
                </a:solidFill>
                <a:latin typeface="Open Sans" pitchFamily="34" charset="0"/>
                <a:ea typeface="Open Sans" pitchFamily="34" charset="-122"/>
                <a:cs typeface="Open Sans" pitchFamily="34" charset="-120"/>
              </a:rPr>
              <a:t>CLEAR</a:t>
            </a:r>
            <a:endParaRPr lang="en-US" sz="900" dirty="0"/>
          </a:p>
        </p:txBody>
      </p:sp>
      <p:pic>
        <p:nvPicPr>
          <p:cNvPr id="71" name="Image 20" descr="preencoded.png"/>
          <p:cNvPicPr>
            <a:picLocks noChangeAspect="1"/>
          </p:cNvPicPr>
          <p:nvPr/>
        </p:nvPicPr>
        <p:blipFill>
          <a:blip r:embed="rId19"/>
          <a:srcRect/>
          <a:stretch/>
        </p:blipFill>
        <p:spPr>
          <a:xfrm>
            <a:off x="11034979" y="1809991"/>
            <a:ext cx="114300" cy="114300"/>
          </a:xfrm>
          <a:prstGeom prst="rect">
            <a:avLst/>
          </a:prstGeom>
        </p:spPr>
      </p:pic>
      <p:pic>
        <p:nvPicPr>
          <p:cNvPr id="72" name="Image 21" descr="preencoded.png"/>
          <p:cNvPicPr>
            <a:picLocks noChangeAspect="1"/>
          </p:cNvPicPr>
          <p:nvPr/>
        </p:nvPicPr>
        <p:blipFill>
          <a:blip r:embed="rId20"/>
          <a:srcRect l="-200" r="-200"/>
          <a:stretch/>
        </p:blipFill>
        <p:spPr>
          <a:xfrm>
            <a:off x="0" y="0"/>
            <a:ext cx="12191695" cy="758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1" b="-1"/>
          <a:stretch/>
        </p:blipFill>
        <p:spPr>
          <a:xfrm>
            <a:off x="0" y="0"/>
            <a:ext cx="12191695" cy="6858000"/>
          </a:xfrm>
          <a:prstGeom prst="rect">
            <a:avLst/>
          </a:prstGeom>
        </p:spPr>
      </p:pic>
      <p:sp>
        <p:nvSpPr>
          <p:cNvPr id="3" name="Text 0"/>
          <p:cNvSpPr txBox="1"/>
          <p:nvPr/>
        </p:nvSpPr>
        <p:spPr>
          <a:xfrm>
            <a:off x="8828532" y="647669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4" name="Image 1" descr="preencoded.png"/>
          <p:cNvPicPr>
            <a:picLocks noChangeAspect="1"/>
          </p:cNvPicPr>
          <p:nvPr/>
        </p:nvPicPr>
        <p:blipFill>
          <a:blip r:embed="rId4">
            <a:alphaModFix amt="5000"/>
          </a:blip>
          <a:srcRect t="-34308" b="-34308"/>
          <a:stretch/>
        </p:blipFill>
        <p:spPr>
          <a:xfrm>
            <a:off x="8128102" y="0"/>
            <a:ext cx="4067251" cy="6858000"/>
          </a:xfrm>
          <a:prstGeom prst="rect">
            <a:avLst/>
          </a:prstGeom>
        </p:spPr>
      </p:pic>
      <p:sp>
        <p:nvSpPr>
          <p:cNvPr id="5" name="Text 1"/>
          <p:cNvSpPr txBox="1"/>
          <p:nvPr/>
        </p:nvSpPr>
        <p:spPr>
          <a:xfrm>
            <a:off x="609905" y="609905"/>
            <a:ext cx="3314700"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Module 3 Goals</a:t>
            </a:r>
            <a:endParaRPr lang="en-US" sz="900" dirty="0"/>
          </a:p>
        </p:txBody>
      </p:sp>
      <p:pic>
        <p:nvPicPr>
          <p:cNvPr id="6" name="Image 2" descr="preencoded.png"/>
          <p:cNvPicPr>
            <a:picLocks noChangeAspect="1"/>
          </p:cNvPicPr>
          <p:nvPr/>
        </p:nvPicPr>
        <p:blipFill>
          <a:blip r:embed="rId5"/>
          <a:srcRect t="-400" b="-400"/>
          <a:stretch/>
        </p:blipFill>
        <p:spPr>
          <a:xfrm>
            <a:off x="609905" y="838505"/>
            <a:ext cx="457200" cy="38405"/>
          </a:xfrm>
          <a:prstGeom prst="rect">
            <a:avLst/>
          </a:prstGeom>
        </p:spPr>
      </p:pic>
      <p:sp>
        <p:nvSpPr>
          <p:cNvPr id="7" name="Text 2"/>
          <p:cNvSpPr txBox="1"/>
          <p:nvPr/>
        </p:nvSpPr>
        <p:spPr>
          <a:xfrm>
            <a:off x="609905" y="1257300"/>
            <a:ext cx="3328416" cy="1143000"/>
          </a:xfrm>
          <a:prstGeom prst="rect">
            <a:avLst/>
          </a:prstGeom>
          <a:noFill/>
          <a:ln/>
        </p:spPr>
        <p:txBody>
          <a:bodyPr wrap="square" lIns="0" tIns="0" rIns="0" bIns="0" rtlCol="0" anchor="t"/>
          <a:lstStyle/>
          <a:p>
            <a:pPr marL="0" indent="0" algn="l">
              <a:buNone/>
            </a:pPr>
            <a:r>
              <a:rPr lang="en-US" sz="3600" b="1" dirty="0">
                <a:solidFill>
                  <a:srgbClr val="111827"/>
                </a:solidFill>
                <a:latin typeface="Merriweather" pitchFamily="34" charset="0"/>
                <a:ea typeface="Merriweather" pitchFamily="34" charset="-122"/>
                <a:cs typeface="Merriweather" pitchFamily="34" charset="-120"/>
              </a:rPr>
              <a:t> Learning</a:t>
            </a:r>
            <a:endParaRPr lang="en-US" sz="3600" dirty="0"/>
          </a:p>
          <a:p>
            <a:pPr marL="0" indent="0" algn="l">
              <a:buNone/>
            </a:pPr>
            <a:r>
              <a:rPr lang="en-US" sz="3600" b="1" dirty="0">
                <a:solidFill>
                  <a:srgbClr val="002F6C"/>
                </a:solidFill>
                <a:latin typeface="Merriweather" pitchFamily="34" charset="0"/>
                <a:ea typeface="Merriweather" pitchFamily="34" charset="-122"/>
                <a:cs typeface="Merriweather" pitchFamily="34" charset="-120"/>
              </a:rPr>
              <a:t>Objectives</a:t>
            </a:r>
            <a:endParaRPr lang="en-US" sz="3600" dirty="0"/>
          </a:p>
        </p:txBody>
      </p:sp>
      <p:sp>
        <p:nvSpPr>
          <p:cNvPr id="8" name="Text 3"/>
          <p:cNvSpPr txBox="1"/>
          <p:nvPr/>
        </p:nvSpPr>
        <p:spPr>
          <a:xfrm>
            <a:off x="609905" y="2628900"/>
            <a:ext cx="3277210" cy="838505"/>
          </a:xfrm>
          <a:prstGeom prst="rect">
            <a:avLst/>
          </a:prstGeom>
          <a:noFill/>
          <a:ln/>
        </p:spPr>
        <p:txBody>
          <a:bodyPr wrap="square" lIns="0" tIns="0" rIns="0" bIns="0" rtlCol="0" anchor="t"/>
          <a:lstStyle/>
          <a:p>
            <a:pPr marL="0" indent="0" algn="l">
              <a:buNone/>
            </a:pPr>
            <a:r>
              <a:rPr lang="en-US" sz="1300" dirty="0">
                <a:solidFill>
                  <a:srgbClr val="4B5563"/>
                </a:solidFill>
                <a:latin typeface="Open Sans" pitchFamily="34" charset="0"/>
                <a:ea typeface="Open Sans" pitchFamily="34" charset="-122"/>
                <a:cs typeface="Open Sans" pitchFamily="34" charset="-120"/>
              </a:rPr>
              <a:t>By the end of this module, you will be able to apply these five critical skills in your professional communication.</a:t>
            </a:r>
            <a:endParaRPr lang="en-US" sz="1300" dirty="0"/>
          </a:p>
        </p:txBody>
      </p:sp>
      <p:pic>
        <p:nvPicPr>
          <p:cNvPr id="9" name="Image 3" descr="preencoded.png"/>
          <p:cNvPicPr>
            <a:picLocks noChangeAspect="1"/>
          </p:cNvPicPr>
          <p:nvPr/>
        </p:nvPicPr>
        <p:blipFill>
          <a:blip r:embed="rId6"/>
          <a:srcRect l="-3" r="-3"/>
          <a:stretch/>
        </p:blipFill>
        <p:spPr>
          <a:xfrm>
            <a:off x="4267505" y="609905"/>
            <a:ext cx="7315200" cy="5790895"/>
          </a:xfrm>
          <a:prstGeom prst="rect">
            <a:avLst/>
          </a:prstGeom>
        </p:spPr>
      </p:pic>
      <p:pic>
        <p:nvPicPr>
          <p:cNvPr id="10" name="Image 4" descr="preencoded.png"/>
          <p:cNvPicPr>
            <a:picLocks noChangeAspect="1"/>
          </p:cNvPicPr>
          <p:nvPr/>
        </p:nvPicPr>
        <p:blipFill>
          <a:blip r:embed="rId7"/>
          <a:srcRect/>
          <a:stretch/>
        </p:blipFill>
        <p:spPr>
          <a:xfrm>
            <a:off x="4686300" y="1561795"/>
            <a:ext cx="457200" cy="457200"/>
          </a:xfrm>
          <a:prstGeom prst="rect">
            <a:avLst/>
          </a:prstGeom>
        </p:spPr>
      </p:pic>
      <p:pic>
        <p:nvPicPr>
          <p:cNvPr id="11" name="Image 5" descr="preencoded.png"/>
          <p:cNvPicPr>
            <a:picLocks noChangeAspect="1"/>
          </p:cNvPicPr>
          <p:nvPr/>
        </p:nvPicPr>
        <p:blipFill>
          <a:blip r:embed="rId8"/>
          <a:srcRect l="-1282" r="-1282"/>
          <a:stretch/>
        </p:blipFill>
        <p:spPr>
          <a:xfrm>
            <a:off x="4805172" y="1695298"/>
            <a:ext cx="219456" cy="190195"/>
          </a:xfrm>
          <a:prstGeom prst="rect">
            <a:avLst/>
          </a:prstGeom>
        </p:spPr>
      </p:pic>
      <p:sp>
        <p:nvSpPr>
          <p:cNvPr id="12" name="Text 4"/>
          <p:cNvSpPr txBox="1"/>
          <p:nvPr/>
        </p:nvSpPr>
        <p:spPr>
          <a:xfrm>
            <a:off x="5333695" y="1561795"/>
            <a:ext cx="4524451"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Open Sans" pitchFamily="34" charset="0"/>
                <a:ea typeface="Open Sans" pitchFamily="34" charset="-122"/>
                <a:cs typeface="Open Sans" pitchFamily="34" charset="-120"/>
              </a:rPr>
              <a:t>Design Scannable Messages</a:t>
            </a:r>
            <a:endParaRPr lang="en-US" sz="1500" dirty="0"/>
          </a:p>
        </p:txBody>
      </p:sp>
      <p:sp>
        <p:nvSpPr>
          <p:cNvPr id="13" name="Text 5"/>
          <p:cNvSpPr txBox="1"/>
          <p:nvPr/>
        </p:nvSpPr>
        <p:spPr>
          <a:xfrm>
            <a:off x="5333695" y="1867205"/>
            <a:ext cx="5095951" cy="228600"/>
          </a:xfrm>
          <a:prstGeom prst="rect">
            <a:avLst/>
          </a:prstGeom>
          <a:noFill/>
          <a:ln/>
        </p:spPr>
        <p:txBody>
          <a:bodyPr wrap="square" lIns="0" tIns="0" rIns="0" bIns="0" rtlCol="0" anchor="ctr"/>
          <a:lstStyle/>
          <a:p>
            <a:pPr marL="0" indent="0" algn="l">
              <a:buNone/>
            </a:pPr>
            <a:r>
              <a:rPr lang="en-US" sz="1200" dirty="0">
                <a:solidFill>
                  <a:srgbClr val="4B5563"/>
                </a:solidFill>
                <a:latin typeface="Open Sans" pitchFamily="34" charset="0"/>
                <a:ea typeface="Open Sans" pitchFamily="34" charset="-122"/>
                <a:cs typeface="Open Sans" pitchFamily="34" charset="-120"/>
              </a:rPr>
              <a:t>Structure content so readers can capture meaning in seconds.</a:t>
            </a:r>
            <a:endParaRPr lang="en-US" sz="1200" dirty="0"/>
          </a:p>
        </p:txBody>
      </p:sp>
      <p:pic>
        <p:nvPicPr>
          <p:cNvPr id="14" name="Image 6" descr="preencoded.png"/>
          <p:cNvPicPr>
            <a:picLocks noChangeAspect="1"/>
          </p:cNvPicPr>
          <p:nvPr/>
        </p:nvPicPr>
        <p:blipFill>
          <a:blip r:embed="rId7"/>
          <a:srcRect/>
          <a:stretch/>
        </p:blipFill>
        <p:spPr>
          <a:xfrm>
            <a:off x="4686300" y="2400300"/>
            <a:ext cx="457200" cy="457200"/>
          </a:xfrm>
          <a:prstGeom prst="rect">
            <a:avLst/>
          </a:prstGeom>
        </p:spPr>
      </p:pic>
      <p:pic>
        <p:nvPicPr>
          <p:cNvPr id="15" name="Image 7" descr="preencoded.png"/>
          <p:cNvPicPr>
            <a:picLocks noChangeAspect="1"/>
          </p:cNvPicPr>
          <p:nvPr/>
        </p:nvPicPr>
        <p:blipFill>
          <a:blip r:embed="rId9"/>
          <a:srcRect l="-1282" r="-1282"/>
          <a:stretch/>
        </p:blipFill>
        <p:spPr>
          <a:xfrm>
            <a:off x="4805172" y="2533802"/>
            <a:ext cx="219456" cy="190195"/>
          </a:xfrm>
          <a:prstGeom prst="rect">
            <a:avLst/>
          </a:prstGeom>
        </p:spPr>
      </p:pic>
      <p:sp>
        <p:nvSpPr>
          <p:cNvPr id="16" name="Text 6"/>
          <p:cNvSpPr txBox="1"/>
          <p:nvPr/>
        </p:nvSpPr>
        <p:spPr>
          <a:xfrm>
            <a:off x="5333695" y="2400300"/>
            <a:ext cx="4476902"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Open Sans" pitchFamily="34" charset="0"/>
                <a:ea typeface="Open Sans" pitchFamily="34" charset="-122"/>
                <a:cs typeface="Open Sans" pitchFamily="34" charset="-120"/>
              </a:rPr>
              <a:t>Choose the Right Visual Format</a:t>
            </a:r>
            <a:endParaRPr lang="en-US" sz="1500" dirty="0"/>
          </a:p>
        </p:txBody>
      </p:sp>
      <p:sp>
        <p:nvSpPr>
          <p:cNvPr id="17" name="Text 7"/>
          <p:cNvSpPr txBox="1"/>
          <p:nvPr/>
        </p:nvSpPr>
        <p:spPr>
          <a:xfrm>
            <a:off x="5333695" y="2704795"/>
            <a:ext cx="5048402" cy="228600"/>
          </a:xfrm>
          <a:prstGeom prst="rect">
            <a:avLst/>
          </a:prstGeom>
          <a:noFill/>
          <a:ln/>
        </p:spPr>
        <p:txBody>
          <a:bodyPr wrap="square" lIns="0" tIns="0" rIns="0" bIns="0" rtlCol="0" anchor="ctr"/>
          <a:lstStyle/>
          <a:p>
            <a:pPr marL="0" indent="0" algn="l">
              <a:buNone/>
            </a:pPr>
            <a:r>
              <a:rPr lang="en-US" sz="1200" dirty="0">
                <a:solidFill>
                  <a:srgbClr val="4B5563"/>
                </a:solidFill>
                <a:latin typeface="Open Sans" pitchFamily="34" charset="0"/>
                <a:ea typeface="Open Sans" pitchFamily="34" charset="-122"/>
                <a:cs typeface="Open Sans" pitchFamily="34" charset="-120"/>
              </a:rPr>
              <a:t>Select the best tool (table, chart, diagram) for your data story.</a:t>
            </a:r>
            <a:endParaRPr lang="en-US" sz="1200" dirty="0"/>
          </a:p>
        </p:txBody>
      </p:sp>
      <p:pic>
        <p:nvPicPr>
          <p:cNvPr id="18" name="Image 8" descr="preencoded.png"/>
          <p:cNvPicPr>
            <a:picLocks noChangeAspect="1"/>
          </p:cNvPicPr>
          <p:nvPr/>
        </p:nvPicPr>
        <p:blipFill>
          <a:blip r:embed="rId7"/>
          <a:srcRect/>
          <a:stretch/>
        </p:blipFill>
        <p:spPr>
          <a:xfrm>
            <a:off x="4686300" y="3238805"/>
            <a:ext cx="457200" cy="457200"/>
          </a:xfrm>
          <a:prstGeom prst="rect">
            <a:avLst/>
          </a:prstGeom>
        </p:spPr>
      </p:pic>
      <p:pic>
        <p:nvPicPr>
          <p:cNvPr id="19" name="Image 9" descr="preencoded.png"/>
          <p:cNvPicPr>
            <a:picLocks noChangeAspect="1"/>
          </p:cNvPicPr>
          <p:nvPr/>
        </p:nvPicPr>
        <p:blipFill>
          <a:blip r:embed="rId10"/>
          <a:srcRect/>
          <a:stretch/>
        </p:blipFill>
        <p:spPr>
          <a:xfrm>
            <a:off x="4796028" y="3372307"/>
            <a:ext cx="237744" cy="190195"/>
          </a:xfrm>
          <a:prstGeom prst="rect">
            <a:avLst/>
          </a:prstGeom>
        </p:spPr>
      </p:pic>
      <p:sp>
        <p:nvSpPr>
          <p:cNvPr id="20" name="Text 8"/>
          <p:cNvSpPr txBox="1"/>
          <p:nvPr/>
        </p:nvSpPr>
        <p:spPr>
          <a:xfrm>
            <a:off x="5333695" y="3238805"/>
            <a:ext cx="3762756"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Open Sans" pitchFamily="34" charset="0"/>
                <a:ea typeface="Open Sans" pitchFamily="34" charset="-122"/>
                <a:cs typeface="Open Sans" pitchFamily="34" charset="-120"/>
              </a:rPr>
              <a:t>Avoid Misleading Visuals</a:t>
            </a:r>
            <a:endParaRPr lang="en-US" sz="1500" dirty="0"/>
          </a:p>
        </p:txBody>
      </p:sp>
      <p:sp>
        <p:nvSpPr>
          <p:cNvPr id="21" name="Text 9"/>
          <p:cNvSpPr txBox="1"/>
          <p:nvPr/>
        </p:nvSpPr>
        <p:spPr>
          <a:xfrm>
            <a:off x="5333695" y="3543300"/>
            <a:ext cx="4310482" cy="228600"/>
          </a:xfrm>
          <a:prstGeom prst="rect">
            <a:avLst/>
          </a:prstGeom>
          <a:noFill/>
          <a:ln/>
        </p:spPr>
        <p:txBody>
          <a:bodyPr wrap="square" lIns="0" tIns="0" rIns="0" bIns="0" rtlCol="0" anchor="ctr"/>
          <a:lstStyle/>
          <a:p>
            <a:pPr marL="0" indent="0" algn="l">
              <a:buNone/>
            </a:pPr>
            <a:r>
              <a:rPr lang="en-US" sz="1200" dirty="0">
                <a:solidFill>
                  <a:srgbClr val="4B5563"/>
                </a:solidFill>
                <a:latin typeface="Open Sans" pitchFamily="34" charset="0"/>
                <a:ea typeface="Open Sans" pitchFamily="34" charset="-122"/>
                <a:cs typeface="Open Sans" pitchFamily="34" charset="-120"/>
              </a:rPr>
              <a:t>Create ethical, accurate charts that build credibility.</a:t>
            </a:r>
            <a:endParaRPr lang="en-US" sz="1200" dirty="0"/>
          </a:p>
        </p:txBody>
      </p:sp>
      <p:pic>
        <p:nvPicPr>
          <p:cNvPr id="22" name="Image 10" descr="preencoded.png"/>
          <p:cNvPicPr>
            <a:picLocks noChangeAspect="1"/>
          </p:cNvPicPr>
          <p:nvPr/>
        </p:nvPicPr>
        <p:blipFill>
          <a:blip r:embed="rId7"/>
          <a:srcRect/>
          <a:stretch/>
        </p:blipFill>
        <p:spPr>
          <a:xfrm>
            <a:off x="4686300" y="4076395"/>
            <a:ext cx="457200" cy="457200"/>
          </a:xfrm>
          <a:prstGeom prst="rect">
            <a:avLst/>
          </a:prstGeom>
        </p:spPr>
      </p:pic>
      <p:pic>
        <p:nvPicPr>
          <p:cNvPr id="23" name="Image 11" descr="preencoded.png"/>
          <p:cNvPicPr>
            <a:picLocks noChangeAspect="1"/>
          </p:cNvPicPr>
          <p:nvPr/>
        </p:nvPicPr>
        <p:blipFill>
          <a:blip r:embed="rId11"/>
          <a:srcRect/>
          <a:stretch/>
        </p:blipFill>
        <p:spPr>
          <a:xfrm>
            <a:off x="4819802" y="4209898"/>
            <a:ext cx="190195" cy="190195"/>
          </a:xfrm>
          <a:prstGeom prst="rect">
            <a:avLst/>
          </a:prstGeom>
        </p:spPr>
      </p:pic>
      <p:sp>
        <p:nvSpPr>
          <p:cNvPr id="24" name="Text 10"/>
          <p:cNvSpPr txBox="1"/>
          <p:nvPr/>
        </p:nvSpPr>
        <p:spPr>
          <a:xfrm>
            <a:off x="5333695" y="4076395"/>
            <a:ext cx="4467758"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Open Sans" pitchFamily="34" charset="0"/>
                <a:ea typeface="Open Sans" pitchFamily="34" charset="-122"/>
                <a:cs typeface="Open Sans" pitchFamily="34" charset="-120"/>
              </a:rPr>
              <a:t>Write Clear, Concise Sentences</a:t>
            </a:r>
            <a:endParaRPr lang="en-US" sz="1500" dirty="0"/>
          </a:p>
        </p:txBody>
      </p:sp>
      <p:sp>
        <p:nvSpPr>
          <p:cNvPr id="25" name="Text 11"/>
          <p:cNvSpPr txBox="1"/>
          <p:nvPr/>
        </p:nvSpPr>
        <p:spPr>
          <a:xfrm>
            <a:off x="5333695" y="4381805"/>
            <a:ext cx="5039258" cy="228600"/>
          </a:xfrm>
          <a:prstGeom prst="rect">
            <a:avLst/>
          </a:prstGeom>
          <a:noFill/>
          <a:ln/>
        </p:spPr>
        <p:txBody>
          <a:bodyPr wrap="square" lIns="0" tIns="0" rIns="0" bIns="0" rtlCol="0" anchor="ctr"/>
          <a:lstStyle/>
          <a:p>
            <a:pPr marL="0" indent="0" algn="l">
              <a:buNone/>
            </a:pPr>
            <a:r>
              <a:rPr lang="en-US" sz="1200" dirty="0">
                <a:solidFill>
                  <a:srgbClr val="4B5563"/>
                </a:solidFill>
                <a:latin typeface="Open Sans" pitchFamily="34" charset="0"/>
                <a:ea typeface="Open Sans" pitchFamily="34" charset="-122"/>
                <a:cs typeface="Open Sans" pitchFamily="34" charset="-120"/>
              </a:rPr>
              <a:t>Eliminate clutter and ambiguity to respect your reader's time.</a:t>
            </a:r>
            <a:endParaRPr lang="en-US" sz="1200" dirty="0"/>
          </a:p>
        </p:txBody>
      </p:sp>
      <p:pic>
        <p:nvPicPr>
          <p:cNvPr id="26" name="Image 12" descr="preencoded.png"/>
          <p:cNvPicPr>
            <a:picLocks noChangeAspect="1"/>
          </p:cNvPicPr>
          <p:nvPr/>
        </p:nvPicPr>
        <p:blipFill>
          <a:blip r:embed="rId7"/>
          <a:srcRect/>
          <a:stretch/>
        </p:blipFill>
        <p:spPr>
          <a:xfrm>
            <a:off x="4686300" y="4914900"/>
            <a:ext cx="457200" cy="457200"/>
          </a:xfrm>
          <a:prstGeom prst="rect">
            <a:avLst/>
          </a:prstGeom>
        </p:spPr>
      </p:pic>
      <p:pic>
        <p:nvPicPr>
          <p:cNvPr id="27" name="Image 13" descr="preencoded.png"/>
          <p:cNvPicPr>
            <a:picLocks noChangeAspect="1"/>
          </p:cNvPicPr>
          <p:nvPr/>
        </p:nvPicPr>
        <p:blipFill>
          <a:blip r:embed="rId12"/>
          <a:srcRect l="-1648" r="-1648"/>
          <a:stretch/>
        </p:blipFill>
        <p:spPr>
          <a:xfrm>
            <a:off x="4828946" y="5048402"/>
            <a:ext cx="171907" cy="190195"/>
          </a:xfrm>
          <a:prstGeom prst="rect">
            <a:avLst/>
          </a:prstGeom>
        </p:spPr>
      </p:pic>
      <p:sp>
        <p:nvSpPr>
          <p:cNvPr id="28" name="Text 12"/>
          <p:cNvSpPr txBox="1"/>
          <p:nvPr/>
        </p:nvSpPr>
        <p:spPr>
          <a:xfrm>
            <a:off x="5333695" y="4914900"/>
            <a:ext cx="4467758"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Open Sans" pitchFamily="34" charset="0"/>
                <a:ea typeface="Open Sans" pitchFamily="34" charset="-122"/>
                <a:cs typeface="Open Sans" pitchFamily="34" charset="-120"/>
              </a:rPr>
              <a:t>Build Coherent Paragraphs</a:t>
            </a:r>
            <a:endParaRPr lang="en-US" sz="1500" dirty="0"/>
          </a:p>
        </p:txBody>
      </p:sp>
      <p:sp>
        <p:nvSpPr>
          <p:cNvPr id="29" name="Text 13"/>
          <p:cNvSpPr txBox="1"/>
          <p:nvPr/>
        </p:nvSpPr>
        <p:spPr>
          <a:xfrm>
            <a:off x="5333695" y="5219395"/>
            <a:ext cx="5039258" cy="228600"/>
          </a:xfrm>
          <a:prstGeom prst="rect">
            <a:avLst/>
          </a:prstGeom>
          <a:noFill/>
          <a:ln/>
        </p:spPr>
        <p:txBody>
          <a:bodyPr wrap="square" lIns="0" tIns="0" rIns="0" bIns="0" rtlCol="0" anchor="ctr"/>
          <a:lstStyle/>
          <a:p>
            <a:pPr marL="0" indent="0" algn="l">
              <a:buNone/>
            </a:pPr>
            <a:r>
              <a:rPr lang="en-US" sz="1200" dirty="0">
                <a:solidFill>
                  <a:srgbClr val="4B5563"/>
                </a:solidFill>
                <a:latin typeface="Open Sans" pitchFamily="34" charset="0"/>
                <a:ea typeface="Open Sans" pitchFamily="34" charset="-122"/>
                <a:cs typeface="Open Sans" pitchFamily="34" charset="-120"/>
              </a:rPr>
              <a:t>Guide readers logically from main point to supporting details.</a:t>
            </a:r>
            <a:endParaRPr lang="en-US" sz="1200" dirty="0"/>
          </a:p>
        </p:txBody>
      </p:sp>
      <p:pic>
        <p:nvPicPr>
          <p:cNvPr id="30" name="Image 14" descr="preencoded.png"/>
          <p:cNvPicPr>
            <a:picLocks noChangeAspect="1"/>
          </p:cNvPicPr>
          <p:nvPr/>
        </p:nvPicPr>
        <p:blipFill>
          <a:blip r:embed="rId13">
            <a:alphaModFix amt="10000"/>
          </a:blip>
          <a:srcRect/>
          <a:stretch/>
        </p:blipFill>
        <p:spPr>
          <a:xfrm>
            <a:off x="609905" y="5181905"/>
            <a:ext cx="1218895" cy="1218895"/>
          </a:xfrm>
          <a:prstGeom prst="rect">
            <a:avLst/>
          </a:prstGeom>
        </p:spPr>
      </p:pic>
      <p:pic>
        <p:nvPicPr>
          <p:cNvPr id="31" name="Image 15" descr="preencoded.png"/>
          <p:cNvPicPr>
            <a:picLocks noChangeAspect="1"/>
          </p:cNvPicPr>
          <p:nvPr/>
        </p:nvPicPr>
        <p:blipFill>
          <a:blip r:embed="rId14"/>
          <a:srcRect l="-200" r="-200"/>
          <a:stretch/>
        </p:blipFill>
        <p:spPr>
          <a:xfrm>
            <a:off x="0" y="0"/>
            <a:ext cx="12191695" cy="758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5F5"/>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t="-1" b="-1"/>
          <a:stretch/>
        </p:blipFill>
        <p:spPr>
          <a:xfrm>
            <a:off x="0" y="0"/>
            <a:ext cx="12191695" cy="6858000"/>
          </a:xfrm>
          <a:prstGeom prst="rect">
            <a:avLst/>
          </a:prstGeom>
        </p:spPr>
      </p:pic>
      <p:pic>
        <p:nvPicPr>
          <p:cNvPr id="4" name="Image 1" descr="preencoded.png"/>
          <p:cNvPicPr>
            <a:picLocks noChangeAspect="1"/>
          </p:cNvPicPr>
          <p:nvPr/>
        </p:nvPicPr>
        <p:blipFill>
          <a:blip r:embed="rId4"/>
          <a:stretch>
            <a:fillRect/>
          </a:stretch>
        </p:blipFill>
        <p:spPr>
          <a:xfrm>
            <a:off x="1067105" y="1962302"/>
            <a:ext cx="1962302" cy="247802"/>
          </a:xfrm>
          <a:prstGeom prst="rect">
            <a:avLst/>
          </a:prstGeom>
        </p:spPr>
      </p:pic>
      <p:sp>
        <p:nvSpPr>
          <p:cNvPr id="5" name="Text 1"/>
          <p:cNvSpPr/>
          <p:nvPr/>
        </p:nvSpPr>
        <p:spPr>
          <a:xfrm>
            <a:off x="1067105" y="1962302"/>
            <a:ext cx="1962302" cy="247802"/>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45" dirty="0">
                <a:solidFill>
                  <a:srgbClr val="991B1B"/>
                </a:solidFill>
                <a:latin typeface="Open Sans" pitchFamily="34" charset="0"/>
                <a:ea typeface="Open Sans" pitchFamily="34" charset="-122"/>
                <a:cs typeface="Open Sans" pitchFamily="34" charset="-120"/>
              </a:rPr>
              <a:t>Before: Burying the Lead</a:t>
            </a:r>
            <a:endParaRPr lang="en-US" sz="900" dirty="0"/>
          </a:p>
        </p:txBody>
      </p:sp>
      <p:sp>
        <p:nvSpPr>
          <p:cNvPr id="6" name="Text 2"/>
          <p:cNvSpPr txBox="1"/>
          <p:nvPr/>
        </p:nvSpPr>
        <p:spPr>
          <a:xfrm>
            <a:off x="4999025" y="2066544"/>
            <a:ext cx="1314907" cy="152705"/>
          </a:xfrm>
          <a:prstGeom prst="rect">
            <a:avLst/>
          </a:prstGeom>
          <a:noFill/>
          <a:ln/>
        </p:spPr>
        <p:txBody>
          <a:bodyPr wrap="square" lIns="0" tIns="0" rIns="0" bIns="0" rtlCol="0" anchor="ctr"/>
          <a:lstStyle/>
          <a:p>
            <a:pPr marL="0" indent="0" algn="l">
              <a:buNone/>
            </a:pPr>
            <a:r>
              <a:rPr lang="en-US" sz="900" b="1" dirty="0">
                <a:solidFill>
                  <a:srgbClr val="9CA3AF"/>
                </a:solidFill>
                <a:latin typeface="Open Sans" pitchFamily="34" charset="0"/>
                <a:ea typeface="Open Sans" pitchFamily="34" charset="-122"/>
                <a:cs typeface="Open Sans" pitchFamily="34" charset="-120"/>
              </a:rPr>
              <a:t>High Cognitive Load</a:t>
            </a:r>
            <a:endParaRPr lang="en-US" sz="900" dirty="0"/>
          </a:p>
        </p:txBody>
      </p:sp>
      <p:sp>
        <p:nvSpPr>
          <p:cNvPr id="7" name="Shape 3"/>
          <p:cNvSpPr/>
          <p:nvPr/>
        </p:nvSpPr>
        <p:spPr>
          <a:xfrm>
            <a:off x="1067105" y="2400300"/>
            <a:ext cx="5029200" cy="3619195"/>
          </a:xfrm>
          <a:prstGeom prst="roundRect">
            <a:avLst>
              <a:gd name="adj" fmla="val 266"/>
            </a:avLst>
          </a:prstGeom>
          <a:solidFill>
            <a:srgbClr val="FFFFFF"/>
          </a:solidFill>
          <a:ln w="12700">
            <a:solidFill>
              <a:srgbClr val="E5E7EB"/>
            </a:solidFill>
            <a:prstDash val="solid"/>
          </a:ln>
          <a:effectLst>
            <a:outerShdw blurRad="63500" dist="38100" dir="16200000" algn="bl" rotWithShape="0">
              <a:srgbClr val="000000">
                <a:alpha val="10000"/>
              </a:srgbClr>
            </a:outerShdw>
          </a:effectLst>
        </p:spPr>
        <p:txBody>
          <a:bodyPr/>
          <a:lstStyle/>
          <a:p>
            <a:endParaRPr lang="en-US"/>
          </a:p>
        </p:txBody>
      </p:sp>
      <p:sp>
        <p:nvSpPr>
          <p:cNvPr id="8" name="Shape 4"/>
          <p:cNvSpPr/>
          <p:nvPr/>
        </p:nvSpPr>
        <p:spPr>
          <a:xfrm>
            <a:off x="1076249" y="2409444"/>
            <a:ext cx="5009998" cy="352044"/>
          </a:xfrm>
          <a:prstGeom prst="rect">
            <a:avLst/>
          </a:prstGeom>
          <a:solidFill>
            <a:srgbClr val="F9FAFB"/>
          </a:solidFill>
          <a:ln/>
        </p:spPr>
        <p:txBody>
          <a:bodyPr/>
          <a:lstStyle/>
          <a:p>
            <a:endParaRPr lang="en-US"/>
          </a:p>
        </p:txBody>
      </p:sp>
      <p:sp>
        <p:nvSpPr>
          <p:cNvPr id="9" name="Shape 5"/>
          <p:cNvSpPr/>
          <p:nvPr/>
        </p:nvSpPr>
        <p:spPr>
          <a:xfrm>
            <a:off x="1076249" y="2752344"/>
            <a:ext cx="5009998" cy="9144"/>
          </a:xfrm>
          <a:prstGeom prst="rect">
            <a:avLst/>
          </a:prstGeom>
          <a:solidFill>
            <a:srgbClr val="F3F4F6"/>
          </a:solidFill>
          <a:ln w="12700">
            <a:solidFill>
              <a:srgbClr val="F3F4F6">
                <a:alpha val="0"/>
              </a:srgbClr>
            </a:solidFill>
            <a:prstDash val="solid"/>
          </a:ln>
        </p:spPr>
        <p:txBody>
          <a:bodyPr/>
          <a:lstStyle/>
          <a:p>
            <a:endParaRPr lang="en-US"/>
          </a:p>
        </p:txBody>
      </p:sp>
      <p:sp>
        <p:nvSpPr>
          <p:cNvPr id="10" name="Shape 6"/>
          <p:cNvSpPr/>
          <p:nvPr/>
        </p:nvSpPr>
        <p:spPr>
          <a:xfrm>
            <a:off x="1228954" y="2542946"/>
            <a:ext cx="75895" cy="75895"/>
          </a:xfrm>
          <a:prstGeom prst="ellipse">
            <a:avLst/>
          </a:prstGeom>
          <a:solidFill>
            <a:srgbClr val="D1D5DB"/>
          </a:solidFill>
          <a:ln w="12700">
            <a:solidFill>
              <a:srgbClr val="FFFFFF">
                <a:alpha val="0"/>
              </a:srgbClr>
            </a:solidFill>
            <a:prstDash val="solid"/>
          </a:ln>
        </p:spPr>
        <p:txBody>
          <a:bodyPr/>
          <a:lstStyle/>
          <a:p>
            <a:endParaRPr lang="en-US"/>
          </a:p>
        </p:txBody>
      </p:sp>
      <p:sp>
        <p:nvSpPr>
          <p:cNvPr id="11" name="Shape 7"/>
          <p:cNvSpPr/>
          <p:nvPr/>
        </p:nvSpPr>
        <p:spPr>
          <a:xfrm>
            <a:off x="1343254" y="2542946"/>
            <a:ext cx="75895" cy="75895"/>
          </a:xfrm>
          <a:prstGeom prst="ellipse">
            <a:avLst/>
          </a:prstGeom>
          <a:solidFill>
            <a:srgbClr val="D1D5DB"/>
          </a:solidFill>
          <a:ln w="12700">
            <a:solidFill>
              <a:srgbClr val="FFFFFF">
                <a:alpha val="0"/>
              </a:srgbClr>
            </a:solidFill>
            <a:prstDash val="solid"/>
          </a:ln>
        </p:spPr>
        <p:txBody>
          <a:bodyPr/>
          <a:lstStyle/>
          <a:p>
            <a:endParaRPr lang="en-US"/>
          </a:p>
        </p:txBody>
      </p:sp>
      <p:sp>
        <p:nvSpPr>
          <p:cNvPr id="12" name="Shape 8"/>
          <p:cNvSpPr/>
          <p:nvPr/>
        </p:nvSpPr>
        <p:spPr>
          <a:xfrm>
            <a:off x="1457554" y="2542946"/>
            <a:ext cx="75895" cy="75895"/>
          </a:xfrm>
          <a:prstGeom prst="ellipse">
            <a:avLst/>
          </a:prstGeom>
          <a:solidFill>
            <a:srgbClr val="D1D5DB"/>
          </a:solidFill>
          <a:ln w="12700">
            <a:solidFill>
              <a:srgbClr val="FFFFFF">
                <a:alpha val="0"/>
              </a:srgbClr>
            </a:solidFill>
            <a:prstDash val="solid"/>
          </a:ln>
        </p:spPr>
        <p:txBody>
          <a:bodyPr/>
          <a:lstStyle/>
          <a:p>
            <a:endParaRPr lang="en-US"/>
          </a:p>
        </p:txBody>
      </p:sp>
      <p:sp>
        <p:nvSpPr>
          <p:cNvPr id="13" name="Text 9"/>
          <p:cNvSpPr txBox="1"/>
          <p:nvPr/>
        </p:nvSpPr>
        <p:spPr>
          <a:xfrm>
            <a:off x="1647749" y="2505456"/>
            <a:ext cx="905256" cy="152705"/>
          </a:xfrm>
          <a:prstGeom prst="rect">
            <a:avLst/>
          </a:prstGeom>
          <a:noFill/>
          <a:ln/>
        </p:spPr>
        <p:txBody>
          <a:bodyPr wrap="square" lIns="0" tIns="0" rIns="0" bIns="0" rtlCol="0" anchor="ctr"/>
          <a:lstStyle/>
          <a:p>
            <a:pPr marL="0" indent="0" algn="l">
              <a:buNone/>
            </a:pPr>
            <a:r>
              <a:rPr lang="en-US" sz="900" dirty="0">
                <a:solidFill>
                  <a:srgbClr val="9CA3AF"/>
                </a:solidFill>
                <a:latin typeface="ui-monospace" pitchFamily="34" charset="0"/>
                <a:ea typeface="ui-monospace" pitchFamily="34" charset="-122"/>
                <a:cs typeface="ui-monospace" pitchFamily="34" charset="-120"/>
              </a:rPr>
              <a:t>draft_v1.txt</a:t>
            </a:r>
            <a:endParaRPr lang="en-US" sz="900" dirty="0"/>
          </a:p>
        </p:txBody>
      </p:sp>
      <p:sp>
        <p:nvSpPr>
          <p:cNvPr id="14" name="Text 10"/>
          <p:cNvSpPr txBox="1"/>
          <p:nvPr/>
        </p:nvSpPr>
        <p:spPr>
          <a:xfrm>
            <a:off x="1362456" y="3047695"/>
            <a:ext cx="4515307" cy="1552651"/>
          </a:xfrm>
          <a:prstGeom prst="rect">
            <a:avLst/>
          </a:prstGeom>
          <a:noFill/>
          <a:ln/>
        </p:spPr>
        <p:txBody>
          <a:bodyPr wrap="square" lIns="0" tIns="0" rIns="0" bIns="0" rtlCol="0" anchor="t"/>
          <a:lstStyle/>
          <a:p>
            <a:pPr marL="0" indent="0" algn="l">
              <a:buNone/>
            </a:pPr>
            <a:r>
              <a:rPr lang="en-US" sz="1300" dirty="0">
                <a:solidFill>
                  <a:srgbClr val="9CA3AF"/>
                </a:solidFill>
                <a:latin typeface="Merriweather" pitchFamily="34" charset="0"/>
                <a:ea typeface="Merriweather" pitchFamily="34" charset="-122"/>
                <a:cs typeface="Merriweather" pitchFamily="34" charset="-120"/>
              </a:rPr>
              <a:t>"Due to several scheduling conflicts regarding the conference room availability and the fact that the projector is currently broken,"</a:t>
            </a:r>
            <a:endParaRPr lang="en-US" sz="1300" dirty="0"/>
          </a:p>
          <a:p>
            <a:pPr marL="0" indent="0" algn="l">
              <a:buNone/>
            </a:pPr>
            <a:endParaRPr lang="en-US" sz="1300" dirty="0"/>
          </a:p>
          <a:p>
            <a:pPr marL="0" indent="0" algn="l">
              <a:buNone/>
            </a:pPr>
            <a:r>
              <a:rPr lang="en-US" sz="1300" b="1" dirty="0">
                <a:solidFill>
                  <a:srgbClr val="1F2937"/>
                </a:solidFill>
                <a:latin typeface="Merriweather" pitchFamily="34" charset="0"/>
                <a:ea typeface="Merriweather" pitchFamily="34" charset="-122"/>
                <a:cs typeface="Merriweather" pitchFamily="34" charset="-120"/>
              </a:rPr>
              <a:t>the meeting is moved to Room B.</a:t>
            </a:r>
            <a:endParaRPr lang="en-US" sz="1300" dirty="0"/>
          </a:p>
        </p:txBody>
      </p:sp>
      <p:pic>
        <p:nvPicPr>
          <p:cNvPr id="15" name="Image 2" descr="preencoded.png"/>
          <p:cNvPicPr>
            <a:picLocks noChangeAspect="1"/>
          </p:cNvPicPr>
          <p:nvPr/>
        </p:nvPicPr>
        <p:blipFill>
          <a:blip r:embed="rId5"/>
          <a:srcRect l="-3" r="-3"/>
          <a:stretch/>
        </p:blipFill>
        <p:spPr>
          <a:xfrm>
            <a:off x="1076249" y="5162702"/>
            <a:ext cx="5009998" cy="847649"/>
          </a:xfrm>
          <a:prstGeom prst="rect">
            <a:avLst/>
          </a:prstGeom>
        </p:spPr>
      </p:pic>
      <p:pic>
        <p:nvPicPr>
          <p:cNvPr id="16" name="Image 3" descr="preencoded.png"/>
          <p:cNvPicPr>
            <a:picLocks noChangeAspect="1"/>
          </p:cNvPicPr>
          <p:nvPr/>
        </p:nvPicPr>
        <p:blipFill>
          <a:blip r:embed="rId6"/>
          <a:srcRect/>
          <a:stretch/>
        </p:blipFill>
        <p:spPr>
          <a:xfrm>
            <a:off x="1228954" y="5400446"/>
            <a:ext cx="152705" cy="152705"/>
          </a:xfrm>
          <a:prstGeom prst="rect">
            <a:avLst/>
          </a:prstGeom>
        </p:spPr>
      </p:pic>
      <p:sp>
        <p:nvSpPr>
          <p:cNvPr id="17" name="Text 11"/>
          <p:cNvSpPr txBox="1"/>
          <p:nvPr/>
        </p:nvSpPr>
        <p:spPr>
          <a:xfrm>
            <a:off x="1495044" y="5324551"/>
            <a:ext cx="4553712" cy="191110"/>
          </a:xfrm>
          <a:prstGeom prst="rect">
            <a:avLst/>
          </a:prstGeom>
          <a:noFill/>
          <a:ln/>
        </p:spPr>
        <p:txBody>
          <a:bodyPr wrap="square" lIns="0" tIns="0" rIns="0" bIns="0" rtlCol="0" anchor="ctr"/>
          <a:lstStyle/>
          <a:p>
            <a:pPr marL="0" indent="0" algn="l">
              <a:buNone/>
            </a:pPr>
            <a:r>
              <a:rPr lang="en-US" sz="1000" b="1" dirty="0">
                <a:solidFill>
                  <a:srgbClr val="7F1D1D"/>
                </a:solidFill>
                <a:latin typeface="Open Sans" pitchFamily="34" charset="0"/>
                <a:ea typeface="Open Sans" pitchFamily="34" charset="-122"/>
                <a:cs typeface="Open Sans" pitchFamily="34" charset="-120"/>
              </a:rPr>
              <a:t>The Problem: Delaying the Action</a:t>
            </a:r>
            <a:endParaRPr lang="en-US" sz="1000" dirty="0"/>
          </a:p>
        </p:txBody>
      </p:sp>
      <p:sp>
        <p:nvSpPr>
          <p:cNvPr id="18" name="Text 12"/>
          <p:cNvSpPr txBox="1"/>
          <p:nvPr/>
        </p:nvSpPr>
        <p:spPr>
          <a:xfrm>
            <a:off x="1495044" y="5553151"/>
            <a:ext cx="4515307" cy="305410"/>
          </a:xfrm>
          <a:prstGeom prst="rect">
            <a:avLst/>
          </a:prstGeom>
          <a:noFill/>
          <a:ln/>
        </p:spPr>
        <p:txBody>
          <a:bodyPr wrap="square" lIns="0" tIns="0" rIns="0" bIns="0" rtlCol="0" anchor="t"/>
          <a:lstStyle/>
          <a:p>
            <a:pPr marL="0" indent="0" algn="l">
              <a:buNone/>
            </a:pPr>
            <a:r>
              <a:rPr lang="en-US" sz="900" dirty="0">
                <a:solidFill>
                  <a:srgbClr val="B91C1C"/>
                </a:solidFill>
                <a:latin typeface="Open Sans" pitchFamily="34" charset="0"/>
                <a:ea typeface="Open Sans" pitchFamily="34" charset="-122"/>
                <a:cs typeface="Open Sans" pitchFamily="34" charset="-120"/>
              </a:rPr>
              <a:t>The reader has to wade through 22 words of context before finding the verb ("is moved"). They might stop reading before they get there.</a:t>
            </a:r>
            <a:endParaRPr lang="en-US" sz="900" dirty="0"/>
          </a:p>
        </p:txBody>
      </p:sp>
      <p:pic>
        <p:nvPicPr>
          <p:cNvPr id="19" name="Image 4" descr="preencoded.png"/>
          <p:cNvPicPr>
            <a:picLocks noChangeAspect="1"/>
          </p:cNvPicPr>
          <p:nvPr/>
        </p:nvPicPr>
        <p:blipFill>
          <a:blip r:embed="rId7"/>
          <a:stretch>
            <a:fillRect/>
          </a:stretch>
        </p:blipFill>
        <p:spPr>
          <a:xfrm>
            <a:off x="6553505" y="1962302"/>
            <a:ext cx="2190902" cy="247802"/>
          </a:xfrm>
          <a:prstGeom prst="rect">
            <a:avLst/>
          </a:prstGeom>
        </p:spPr>
      </p:pic>
      <p:sp>
        <p:nvSpPr>
          <p:cNvPr id="20" name="Text 13"/>
          <p:cNvSpPr/>
          <p:nvPr/>
        </p:nvSpPr>
        <p:spPr>
          <a:xfrm>
            <a:off x="6553505" y="1962302"/>
            <a:ext cx="2190902" cy="247802"/>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45" dirty="0">
                <a:solidFill>
                  <a:srgbClr val="1E40AF"/>
                </a:solidFill>
                <a:latin typeface="Open Sans" pitchFamily="34" charset="0"/>
                <a:ea typeface="Open Sans" pitchFamily="34" charset="-122"/>
                <a:cs typeface="Open Sans" pitchFamily="34" charset="-120"/>
              </a:rPr>
              <a:t>After: Leading with Purpose</a:t>
            </a:r>
            <a:endParaRPr lang="en-US" sz="900" dirty="0"/>
          </a:p>
        </p:txBody>
      </p:sp>
      <p:sp>
        <p:nvSpPr>
          <p:cNvPr id="21" name="Text 14"/>
          <p:cNvSpPr txBox="1"/>
          <p:nvPr/>
        </p:nvSpPr>
        <p:spPr>
          <a:xfrm>
            <a:off x="10801807" y="2066544"/>
            <a:ext cx="929945" cy="152705"/>
          </a:xfrm>
          <a:prstGeom prst="rect">
            <a:avLst/>
          </a:prstGeom>
          <a:noFill/>
          <a:ln/>
        </p:spPr>
        <p:txBody>
          <a:bodyPr wrap="square" lIns="0" tIns="0" rIns="0" bIns="0" rtlCol="0" anchor="ctr"/>
          <a:lstStyle/>
          <a:p>
            <a:pPr marL="0" indent="0" algn="l">
              <a:buNone/>
            </a:pPr>
            <a:r>
              <a:rPr lang="en-US" sz="900" b="1" dirty="0">
                <a:solidFill>
                  <a:srgbClr val="9CA3AF"/>
                </a:solidFill>
                <a:latin typeface="Open Sans" pitchFamily="34" charset="0"/>
                <a:ea typeface="Open Sans" pitchFamily="34" charset="-122"/>
                <a:cs typeface="Open Sans" pitchFamily="34" charset="-120"/>
              </a:rPr>
              <a:t>Instant Clarity</a:t>
            </a:r>
            <a:endParaRPr lang="en-US" sz="900" dirty="0"/>
          </a:p>
        </p:txBody>
      </p:sp>
      <p:sp>
        <p:nvSpPr>
          <p:cNvPr id="22" name="Shape 15"/>
          <p:cNvSpPr/>
          <p:nvPr/>
        </p:nvSpPr>
        <p:spPr>
          <a:xfrm>
            <a:off x="6553505" y="2400300"/>
            <a:ext cx="5029200" cy="3619195"/>
          </a:xfrm>
          <a:prstGeom prst="roundRect">
            <a:avLst>
              <a:gd name="adj" fmla="val 266"/>
            </a:avLst>
          </a:prstGeom>
          <a:solidFill>
            <a:srgbClr val="FFFFFF"/>
          </a:solidFill>
          <a:ln w="12700">
            <a:solidFill>
              <a:srgbClr val="E5E7EB"/>
            </a:solidFill>
            <a:prstDash val="solid"/>
          </a:ln>
          <a:effectLst>
            <a:outerShdw blurRad="63500" dist="38100" dir="16200000" algn="bl" rotWithShape="0">
              <a:srgbClr val="000000">
                <a:alpha val="10000"/>
              </a:srgbClr>
            </a:outerShdw>
          </a:effectLst>
        </p:spPr>
        <p:txBody>
          <a:bodyPr/>
          <a:lstStyle/>
          <a:p>
            <a:endParaRPr lang="en-US"/>
          </a:p>
        </p:txBody>
      </p:sp>
      <p:sp>
        <p:nvSpPr>
          <p:cNvPr id="23" name="Shape 16"/>
          <p:cNvSpPr/>
          <p:nvPr/>
        </p:nvSpPr>
        <p:spPr>
          <a:xfrm>
            <a:off x="6562649" y="2409444"/>
            <a:ext cx="5009998" cy="352044"/>
          </a:xfrm>
          <a:prstGeom prst="rect">
            <a:avLst/>
          </a:prstGeom>
          <a:solidFill>
            <a:srgbClr val="F9FAFB"/>
          </a:solidFill>
          <a:ln/>
        </p:spPr>
        <p:txBody>
          <a:bodyPr/>
          <a:lstStyle/>
          <a:p>
            <a:endParaRPr lang="en-US"/>
          </a:p>
        </p:txBody>
      </p:sp>
      <p:sp>
        <p:nvSpPr>
          <p:cNvPr id="24" name="Shape 17"/>
          <p:cNvSpPr/>
          <p:nvPr/>
        </p:nvSpPr>
        <p:spPr>
          <a:xfrm>
            <a:off x="6562649" y="2752344"/>
            <a:ext cx="5009998" cy="9144"/>
          </a:xfrm>
          <a:prstGeom prst="rect">
            <a:avLst/>
          </a:prstGeom>
          <a:solidFill>
            <a:srgbClr val="F3F4F6"/>
          </a:solidFill>
          <a:ln w="12700">
            <a:solidFill>
              <a:srgbClr val="F3F4F6">
                <a:alpha val="0"/>
              </a:srgbClr>
            </a:solidFill>
            <a:prstDash val="solid"/>
          </a:ln>
        </p:spPr>
        <p:txBody>
          <a:bodyPr/>
          <a:lstStyle/>
          <a:p>
            <a:endParaRPr lang="en-US"/>
          </a:p>
        </p:txBody>
      </p:sp>
      <p:sp>
        <p:nvSpPr>
          <p:cNvPr id="25" name="Shape 18"/>
          <p:cNvSpPr/>
          <p:nvPr/>
        </p:nvSpPr>
        <p:spPr>
          <a:xfrm>
            <a:off x="6715354" y="2542946"/>
            <a:ext cx="75895" cy="75895"/>
          </a:xfrm>
          <a:prstGeom prst="ellipse">
            <a:avLst/>
          </a:prstGeom>
          <a:solidFill>
            <a:srgbClr val="93C5FD"/>
          </a:solidFill>
          <a:ln w="12700">
            <a:solidFill>
              <a:srgbClr val="FFFFFF">
                <a:alpha val="0"/>
              </a:srgbClr>
            </a:solidFill>
            <a:prstDash val="solid"/>
          </a:ln>
        </p:spPr>
        <p:txBody>
          <a:bodyPr/>
          <a:lstStyle/>
          <a:p>
            <a:endParaRPr lang="en-US"/>
          </a:p>
        </p:txBody>
      </p:sp>
      <p:sp>
        <p:nvSpPr>
          <p:cNvPr id="26" name="Shape 19"/>
          <p:cNvSpPr/>
          <p:nvPr/>
        </p:nvSpPr>
        <p:spPr>
          <a:xfrm>
            <a:off x="6829654" y="2542946"/>
            <a:ext cx="75895" cy="75895"/>
          </a:xfrm>
          <a:prstGeom prst="ellipse">
            <a:avLst/>
          </a:prstGeom>
          <a:solidFill>
            <a:srgbClr val="93C5FD"/>
          </a:solidFill>
          <a:ln w="12700">
            <a:solidFill>
              <a:srgbClr val="FFFFFF">
                <a:alpha val="0"/>
              </a:srgbClr>
            </a:solidFill>
            <a:prstDash val="solid"/>
          </a:ln>
        </p:spPr>
        <p:txBody>
          <a:bodyPr/>
          <a:lstStyle/>
          <a:p>
            <a:endParaRPr lang="en-US"/>
          </a:p>
        </p:txBody>
      </p:sp>
      <p:sp>
        <p:nvSpPr>
          <p:cNvPr id="27" name="Shape 20"/>
          <p:cNvSpPr/>
          <p:nvPr/>
        </p:nvSpPr>
        <p:spPr>
          <a:xfrm>
            <a:off x="6943954" y="2542946"/>
            <a:ext cx="75895" cy="75895"/>
          </a:xfrm>
          <a:prstGeom prst="ellipse">
            <a:avLst/>
          </a:prstGeom>
          <a:solidFill>
            <a:srgbClr val="93C5FD"/>
          </a:solidFill>
          <a:ln w="12700">
            <a:solidFill>
              <a:srgbClr val="FFFFFF">
                <a:alpha val="0"/>
              </a:srgbClr>
            </a:solidFill>
            <a:prstDash val="solid"/>
          </a:ln>
        </p:spPr>
        <p:txBody>
          <a:bodyPr/>
          <a:lstStyle/>
          <a:p>
            <a:endParaRPr lang="en-US"/>
          </a:p>
        </p:txBody>
      </p:sp>
      <p:sp>
        <p:nvSpPr>
          <p:cNvPr id="28" name="Text 21"/>
          <p:cNvSpPr txBox="1"/>
          <p:nvPr/>
        </p:nvSpPr>
        <p:spPr>
          <a:xfrm>
            <a:off x="7134149" y="2505456"/>
            <a:ext cx="1248156" cy="152705"/>
          </a:xfrm>
          <a:prstGeom prst="rect">
            <a:avLst/>
          </a:prstGeom>
          <a:noFill/>
          <a:ln/>
        </p:spPr>
        <p:txBody>
          <a:bodyPr wrap="square" lIns="0" tIns="0" rIns="0" bIns="0" rtlCol="0" anchor="ctr"/>
          <a:lstStyle/>
          <a:p>
            <a:pPr marL="0" indent="0" algn="l">
              <a:buNone/>
            </a:pPr>
            <a:r>
              <a:rPr lang="en-US" sz="900" b="1" dirty="0">
                <a:solidFill>
                  <a:srgbClr val="3B82F6"/>
                </a:solidFill>
                <a:latin typeface="ui-monospace" pitchFamily="34" charset="0"/>
                <a:ea typeface="ui-monospace" pitchFamily="34" charset="-122"/>
                <a:cs typeface="ui-monospace" pitchFamily="34" charset="-120"/>
              </a:rPr>
              <a:t>final_version.txt</a:t>
            </a:r>
            <a:endParaRPr lang="en-US" sz="900" dirty="0"/>
          </a:p>
        </p:txBody>
      </p:sp>
      <p:sp>
        <p:nvSpPr>
          <p:cNvPr id="29" name="Text 22"/>
          <p:cNvSpPr txBox="1"/>
          <p:nvPr/>
        </p:nvSpPr>
        <p:spPr>
          <a:xfrm>
            <a:off x="6848856" y="3047695"/>
            <a:ext cx="4515307" cy="1239012"/>
          </a:xfrm>
          <a:prstGeom prst="rect">
            <a:avLst/>
          </a:prstGeom>
          <a:noFill/>
          <a:ln/>
        </p:spPr>
        <p:txBody>
          <a:bodyPr wrap="square" lIns="0" tIns="0" rIns="0" bIns="0" rtlCol="0" anchor="t"/>
          <a:lstStyle/>
          <a:p>
            <a:pPr marL="0" indent="0" algn="l">
              <a:buNone/>
            </a:pPr>
            <a:endParaRPr lang="en-US" sz="1300" dirty="0"/>
          </a:p>
          <a:p>
            <a:pPr marL="0" indent="0" algn="l">
              <a:buNone/>
            </a:pPr>
            <a:endParaRPr lang="en-US" sz="1300" dirty="0"/>
          </a:p>
          <a:p>
            <a:pPr marL="0" indent="0" algn="l">
              <a:buNone/>
            </a:pPr>
            <a:r>
              <a:rPr lang="en-US" sz="1200" dirty="0">
                <a:solidFill>
                  <a:srgbClr val="6B7280"/>
                </a:solidFill>
                <a:latin typeface="Merriweather" pitchFamily="34" charset="0"/>
                <a:ea typeface="Merriweather" pitchFamily="34" charset="-122"/>
                <a:cs typeface="Merriweather" pitchFamily="34" charset="-120"/>
              </a:rPr>
              <a:t>because the conference room is double-booked and the projector is broken.</a:t>
            </a:r>
            <a:endParaRPr lang="en-US" sz="1300" dirty="0"/>
          </a:p>
        </p:txBody>
      </p:sp>
      <p:pic>
        <p:nvPicPr>
          <p:cNvPr id="30" name="Image 5" descr="preencoded.png"/>
          <p:cNvPicPr>
            <a:picLocks noChangeAspect="1"/>
          </p:cNvPicPr>
          <p:nvPr/>
        </p:nvPicPr>
        <p:blipFill>
          <a:blip r:embed="rId8"/>
          <a:stretch>
            <a:fillRect/>
          </a:stretch>
        </p:blipFill>
        <p:spPr>
          <a:xfrm>
            <a:off x="6848856" y="3066898"/>
            <a:ext cx="3047695" cy="286207"/>
          </a:xfrm>
          <a:prstGeom prst="rect">
            <a:avLst/>
          </a:prstGeom>
        </p:spPr>
      </p:pic>
      <p:sp>
        <p:nvSpPr>
          <p:cNvPr id="31" name="Text 23"/>
          <p:cNvSpPr/>
          <p:nvPr/>
        </p:nvSpPr>
        <p:spPr>
          <a:xfrm>
            <a:off x="6848856" y="3066898"/>
            <a:ext cx="3048610" cy="286207"/>
          </a:xfrm>
          <a:prstGeom prst="rect">
            <a:avLst/>
          </a:prstGeom>
          <a:solidFill>
            <a:srgbClr val="FFFFFF">
              <a:alpha val="0"/>
            </a:srgbClr>
          </a:solidFill>
          <a:ln w="38100">
            <a:solidFill>
              <a:srgbClr val="10B981"/>
            </a:solidFill>
          </a:ln>
        </p:spPr>
        <p:txBody>
          <a:bodyPr wrap="square" lIns="0" tIns="0" rIns="0" bIns="0" rtlCol="0" anchor="ctr"/>
          <a:lstStyle/>
          <a:p>
            <a:pPr marL="0" indent="0" algn="ctr">
              <a:buNone/>
            </a:pPr>
            <a:r>
              <a:rPr lang="en-US" sz="1300" b="1" dirty="0">
                <a:solidFill>
                  <a:srgbClr val="065F46"/>
                </a:solidFill>
                <a:latin typeface="Merriweather" pitchFamily="34" charset="0"/>
                <a:ea typeface="Merriweather" pitchFamily="34" charset="-122"/>
                <a:cs typeface="Merriweather" pitchFamily="34" charset="-120"/>
              </a:rPr>
              <a:t>"The meeting is moved to Room B"</a:t>
            </a:r>
            <a:endParaRPr lang="en-US" sz="1300" dirty="0"/>
          </a:p>
        </p:txBody>
      </p:sp>
      <p:pic>
        <p:nvPicPr>
          <p:cNvPr id="32" name="Image 6" descr="preencoded.png"/>
          <p:cNvPicPr>
            <a:picLocks noChangeAspect="1"/>
          </p:cNvPicPr>
          <p:nvPr/>
        </p:nvPicPr>
        <p:blipFill>
          <a:blip r:embed="rId9"/>
          <a:srcRect l="-3" r="-3"/>
          <a:stretch/>
        </p:blipFill>
        <p:spPr>
          <a:xfrm>
            <a:off x="6562649" y="5162702"/>
            <a:ext cx="5009998" cy="847649"/>
          </a:xfrm>
          <a:prstGeom prst="rect">
            <a:avLst/>
          </a:prstGeom>
        </p:spPr>
      </p:pic>
      <p:pic>
        <p:nvPicPr>
          <p:cNvPr id="33" name="Image 7" descr="preencoded.png"/>
          <p:cNvPicPr>
            <a:picLocks noChangeAspect="1"/>
          </p:cNvPicPr>
          <p:nvPr/>
        </p:nvPicPr>
        <p:blipFill>
          <a:blip r:embed="rId10"/>
          <a:srcRect/>
          <a:stretch/>
        </p:blipFill>
        <p:spPr>
          <a:xfrm>
            <a:off x="6715354" y="5400446"/>
            <a:ext cx="152705" cy="152705"/>
          </a:xfrm>
          <a:prstGeom prst="rect">
            <a:avLst/>
          </a:prstGeom>
        </p:spPr>
      </p:pic>
      <p:sp>
        <p:nvSpPr>
          <p:cNvPr id="34" name="Text 24"/>
          <p:cNvSpPr txBox="1"/>
          <p:nvPr/>
        </p:nvSpPr>
        <p:spPr>
          <a:xfrm>
            <a:off x="6981444" y="5324551"/>
            <a:ext cx="4553712" cy="191110"/>
          </a:xfrm>
          <a:prstGeom prst="rect">
            <a:avLst/>
          </a:prstGeom>
          <a:noFill/>
          <a:ln/>
        </p:spPr>
        <p:txBody>
          <a:bodyPr wrap="square" lIns="0" tIns="0" rIns="0" bIns="0" rtlCol="0" anchor="ctr"/>
          <a:lstStyle/>
          <a:p>
            <a:pPr marL="0" indent="0" algn="l">
              <a:buNone/>
            </a:pPr>
            <a:r>
              <a:rPr lang="en-US" sz="1000" b="1" dirty="0">
                <a:solidFill>
                  <a:srgbClr val="1E3A8A"/>
                </a:solidFill>
                <a:latin typeface="Open Sans" pitchFamily="34" charset="0"/>
                <a:ea typeface="Open Sans" pitchFamily="34" charset="-122"/>
                <a:cs typeface="Open Sans" pitchFamily="34" charset="-120"/>
              </a:rPr>
              <a:t>The Fix: Front-Loading</a:t>
            </a:r>
            <a:endParaRPr lang="en-US" sz="1000" dirty="0"/>
          </a:p>
        </p:txBody>
      </p:sp>
      <p:sp>
        <p:nvSpPr>
          <p:cNvPr id="35" name="Text 25"/>
          <p:cNvSpPr txBox="1"/>
          <p:nvPr/>
        </p:nvSpPr>
        <p:spPr>
          <a:xfrm>
            <a:off x="6981444" y="5553151"/>
            <a:ext cx="4515307" cy="305410"/>
          </a:xfrm>
          <a:prstGeom prst="rect">
            <a:avLst/>
          </a:prstGeom>
          <a:noFill/>
          <a:ln/>
        </p:spPr>
        <p:txBody>
          <a:bodyPr wrap="square" lIns="0" tIns="0" rIns="0" bIns="0" rtlCol="0" anchor="t"/>
          <a:lstStyle/>
          <a:p>
            <a:pPr marL="0" indent="0" algn="l">
              <a:buNone/>
            </a:pPr>
            <a:r>
              <a:rPr lang="en-US" sz="900" dirty="0">
                <a:solidFill>
                  <a:srgbClr val="1D4ED8"/>
                </a:solidFill>
                <a:latin typeface="Open Sans" pitchFamily="34" charset="0"/>
                <a:ea typeface="Open Sans" pitchFamily="34" charset="-122"/>
                <a:cs typeface="Open Sans" pitchFamily="34" charset="-120"/>
              </a:rPr>
              <a:t>The main action is in the first 7 words. Context follows. The reader knows </a:t>
            </a:r>
            <a:r>
              <a:rPr lang="en-US" sz="900" b="1" dirty="0">
                <a:solidFill>
                  <a:srgbClr val="1D4ED8"/>
                </a:solidFill>
                <a:latin typeface="Open Sans" pitchFamily="34" charset="0"/>
                <a:ea typeface="Open Sans" pitchFamily="34" charset="-122"/>
                <a:cs typeface="Open Sans" pitchFamily="34" charset="-120"/>
              </a:rPr>
              <a:t>what to do</a:t>
            </a:r>
            <a:r>
              <a:rPr lang="en-US" sz="900" dirty="0">
                <a:solidFill>
                  <a:srgbClr val="1D4ED8"/>
                </a:solidFill>
                <a:latin typeface="Open Sans" pitchFamily="34" charset="0"/>
                <a:ea typeface="Open Sans" pitchFamily="34" charset="-122"/>
                <a:cs typeface="Open Sans" pitchFamily="34" charset="-120"/>
              </a:rPr>
              <a:t> immediately, even if they stop skimming.</a:t>
            </a:r>
            <a:endParaRPr lang="en-US" sz="900" dirty="0"/>
          </a:p>
        </p:txBody>
      </p:sp>
      <p:sp>
        <p:nvSpPr>
          <p:cNvPr id="36" name="Shape 26"/>
          <p:cNvSpPr/>
          <p:nvPr/>
        </p:nvSpPr>
        <p:spPr>
          <a:xfrm>
            <a:off x="609905" y="6429146"/>
            <a:ext cx="10972800" cy="9144"/>
          </a:xfrm>
          <a:prstGeom prst="rect">
            <a:avLst/>
          </a:prstGeom>
          <a:solidFill>
            <a:srgbClr val="E5E7EB"/>
          </a:solidFill>
          <a:ln w="12700">
            <a:solidFill>
              <a:srgbClr val="E5E7EB">
                <a:alpha val="0"/>
              </a:srgbClr>
            </a:solidFill>
            <a:prstDash val="solid"/>
          </a:ln>
        </p:spPr>
        <p:txBody>
          <a:bodyPr/>
          <a:lstStyle/>
          <a:p>
            <a:endParaRPr lang="en-US"/>
          </a:p>
        </p:txBody>
      </p:sp>
      <p:sp>
        <p:nvSpPr>
          <p:cNvPr id="37" name="Text 27"/>
          <p:cNvSpPr txBox="1"/>
          <p:nvPr/>
        </p:nvSpPr>
        <p:spPr>
          <a:xfrm>
            <a:off x="609905" y="655350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38" name="Image 8" descr="preencoded.png"/>
          <p:cNvPicPr>
            <a:picLocks noChangeAspect="1"/>
          </p:cNvPicPr>
          <p:nvPr/>
        </p:nvPicPr>
        <p:blipFill>
          <a:blip r:embed="rId11"/>
          <a:srcRect/>
          <a:stretch/>
        </p:blipFill>
        <p:spPr>
          <a:xfrm>
            <a:off x="8268005" y="6572707"/>
            <a:ext cx="114300" cy="114300"/>
          </a:xfrm>
          <a:prstGeom prst="rect">
            <a:avLst/>
          </a:prstGeom>
        </p:spPr>
      </p:pic>
      <p:sp>
        <p:nvSpPr>
          <p:cNvPr id="39" name="Text 28"/>
          <p:cNvSpPr txBox="1"/>
          <p:nvPr/>
        </p:nvSpPr>
        <p:spPr>
          <a:xfrm>
            <a:off x="8458200" y="6553505"/>
            <a:ext cx="3707892" cy="152705"/>
          </a:xfrm>
          <a:prstGeom prst="rect">
            <a:avLst/>
          </a:prstGeom>
          <a:noFill/>
          <a:ln/>
        </p:spPr>
        <p:txBody>
          <a:bodyPr wrap="square" lIns="0" tIns="0" rIns="0" bIns="0" rtlCol="0" anchor="ctr"/>
          <a:lstStyle/>
          <a:p>
            <a:pPr marL="0" indent="0" algn="l">
              <a:buNone/>
            </a:pPr>
            <a:r>
              <a:rPr lang="en-US" sz="900" dirty="0">
                <a:solidFill>
                  <a:srgbClr val="9CA3AF"/>
                </a:solidFill>
                <a:latin typeface="Open Sans" pitchFamily="34" charset="0"/>
                <a:ea typeface="Open Sans" pitchFamily="34" charset="-122"/>
                <a:cs typeface="Open Sans" pitchFamily="34" charset="-120"/>
              </a:rPr>
              <a:t>Principle: Treat the reader's attention as a scarce resource.</a:t>
            </a:r>
            <a:endParaRPr lang="en-US" sz="900" dirty="0"/>
          </a:p>
        </p:txBody>
      </p:sp>
      <p:sp>
        <p:nvSpPr>
          <p:cNvPr id="40" name="Text 29"/>
          <p:cNvSpPr txBox="1"/>
          <p:nvPr/>
        </p:nvSpPr>
        <p:spPr>
          <a:xfrm>
            <a:off x="609905" y="381305"/>
            <a:ext cx="5600700"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Writing for Clarity</a:t>
            </a:r>
            <a:endParaRPr lang="en-US" sz="900" dirty="0"/>
          </a:p>
        </p:txBody>
      </p:sp>
      <p:pic>
        <p:nvPicPr>
          <p:cNvPr id="41" name="Image 9" descr="preencoded.png"/>
          <p:cNvPicPr>
            <a:picLocks noChangeAspect="1"/>
          </p:cNvPicPr>
          <p:nvPr/>
        </p:nvPicPr>
        <p:blipFill>
          <a:blip r:embed="rId12"/>
          <a:srcRect t="-400" b="-400"/>
          <a:stretch/>
        </p:blipFill>
        <p:spPr>
          <a:xfrm>
            <a:off x="609905" y="609905"/>
            <a:ext cx="457200" cy="38405"/>
          </a:xfrm>
          <a:prstGeom prst="rect">
            <a:avLst/>
          </a:prstGeom>
        </p:spPr>
      </p:pic>
      <p:sp>
        <p:nvSpPr>
          <p:cNvPr id="42" name="Text 30"/>
          <p:cNvSpPr txBox="1"/>
          <p:nvPr/>
        </p:nvSpPr>
        <p:spPr>
          <a:xfrm>
            <a:off x="609905" y="800100"/>
            <a:ext cx="5615330" cy="857707"/>
          </a:xfrm>
          <a:prstGeom prst="rect">
            <a:avLst/>
          </a:prstGeom>
          <a:noFill/>
          <a:ln/>
        </p:spPr>
        <p:txBody>
          <a:bodyPr wrap="square" lIns="0" tIns="0" rIns="0" bIns="0" rtlCol="0" anchor="t"/>
          <a:lstStyle/>
          <a:p>
            <a:pPr marL="0" indent="0" algn="l">
              <a:buNone/>
            </a:pPr>
            <a:r>
              <a:rPr lang="en-US" sz="2700" b="1" dirty="0">
                <a:solidFill>
                  <a:srgbClr val="111827"/>
                </a:solidFill>
                <a:latin typeface="Merriweather" pitchFamily="34" charset="0"/>
                <a:ea typeface="Merriweather" pitchFamily="34" charset="-122"/>
                <a:cs typeface="Merriweather" pitchFamily="34" charset="-120"/>
              </a:rPr>
              <a:t> Sentence Tool A: </a:t>
            </a:r>
            <a:r>
              <a:rPr lang="en-US" sz="2700" b="1" dirty="0">
                <a:solidFill>
                  <a:srgbClr val="002F6C"/>
                </a:solidFill>
                <a:latin typeface="Merriweather" pitchFamily="34" charset="0"/>
                <a:ea typeface="Merriweather" pitchFamily="34" charset="-122"/>
                <a:cs typeface="Merriweather" pitchFamily="34" charset="-120"/>
              </a:rPr>
              <a:t>Put the Main Point Early</a:t>
            </a:r>
            <a:endParaRPr lang="en-US" sz="2700" dirty="0"/>
          </a:p>
        </p:txBody>
      </p:sp>
      <p:sp>
        <p:nvSpPr>
          <p:cNvPr id="43" name="Text 31"/>
          <p:cNvSpPr txBox="1"/>
          <p:nvPr/>
        </p:nvSpPr>
        <p:spPr>
          <a:xfrm>
            <a:off x="6019495" y="1276502"/>
            <a:ext cx="5563210" cy="381305"/>
          </a:xfrm>
          <a:prstGeom prst="rect">
            <a:avLst/>
          </a:prstGeom>
          <a:noFill/>
          <a:ln/>
        </p:spPr>
        <p:txBody>
          <a:bodyPr wrap="square" lIns="0" tIns="0" rIns="0" bIns="0" rtlCol="0" anchor="t"/>
          <a:lstStyle/>
          <a:p>
            <a:pPr marL="0" indent="0" algn="r">
              <a:buNone/>
            </a:pPr>
            <a:r>
              <a:rPr lang="en-US" sz="1000" b="1" dirty="0">
                <a:solidFill>
                  <a:srgbClr val="4B5563"/>
                </a:solidFill>
                <a:latin typeface="Open Sans" pitchFamily="34" charset="0"/>
                <a:ea typeface="Open Sans" pitchFamily="34" charset="-122"/>
                <a:cs typeface="Open Sans" pitchFamily="34" charset="-120"/>
              </a:rPr>
              <a:t>The Rule:</a:t>
            </a:r>
            <a:r>
              <a:rPr lang="en-US" sz="1000" dirty="0">
                <a:solidFill>
                  <a:srgbClr val="4B5563"/>
                </a:solidFill>
                <a:latin typeface="Open Sans" pitchFamily="34" charset="0"/>
                <a:ea typeface="Open Sans" pitchFamily="34" charset="-122"/>
                <a:cs typeface="Open Sans" pitchFamily="34" charset="-120"/>
              </a:rPr>
              <a:t> Readers pay attention to the first 5-7 words. If you bury the main action after a long introduction, you increase cognitive load and risk confusion. </a:t>
            </a:r>
            <a:endParaRPr lang="en-US" sz="1000" dirty="0"/>
          </a:p>
        </p:txBody>
      </p:sp>
      <p:pic>
        <p:nvPicPr>
          <p:cNvPr id="44" name="Image 10" descr="preencoded.png"/>
          <p:cNvPicPr>
            <a:picLocks noChangeAspect="1"/>
          </p:cNvPicPr>
          <p:nvPr/>
        </p:nvPicPr>
        <p:blipFill>
          <a:blip r:embed="rId13"/>
          <a:srcRect l="-200" r="-200"/>
          <a:stretch/>
        </p:blipFill>
        <p:spPr>
          <a:xfrm>
            <a:off x="0" y="0"/>
            <a:ext cx="12191695" cy="75895"/>
          </a:xfrm>
          <a:prstGeom prst="rect">
            <a:avLst/>
          </a:prstGeom>
        </p:spPr>
      </p:pic>
      <p:sp>
        <p:nvSpPr>
          <p:cNvPr id="45" name="Shape 32"/>
          <p:cNvSpPr/>
          <p:nvPr/>
        </p:nvSpPr>
        <p:spPr>
          <a:xfrm>
            <a:off x="5919826" y="4205326"/>
            <a:ext cx="352044" cy="409651"/>
          </a:xfrm>
          <a:prstGeom prst="roundRect">
            <a:avLst>
              <a:gd name="adj" fmla="val 129870"/>
            </a:avLst>
          </a:prstGeom>
          <a:solidFill>
            <a:srgbClr val="FFFFFF"/>
          </a:solidFill>
          <a:ln w="12700">
            <a:solidFill>
              <a:srgbClr val="FFFFFF">
                <a:alpha val="0"/>
              </a:srgbClr>
            </a:solidFill>
            <a:prstDash val="solid"/>
          </a:ln>
        </p:spPr>
        <p:txBody>
          <a:bodyPr/>
          <a:lstStyle/>
          <a:p>
            <a:endParaRPr lang="en-US"/>
          </a:p>
        </p:txBody>
      </p:sp>
      <p:pic>
        <p:nvPicPr>
          <p:cNvPr id="46" name="Image 11" descr="preencoded.png"/>
          <p:cNvPicPr>
            <a:picLocks noChangeAspect="1"/>
          </p:cNvPicPr>
          <p:nvPr/>
        </p:nvPicPr>
        <p:blipFill>
          <a:blip r:embed="rId14"/>
          <a:srcRect l="-57" r="-57"/>
          <a:stretch/>
        </p:blipFill>
        <p:spPr>
          <a:xfrm>
            <a:off x="5995721" y="4281221"/>
            <a:ext cx="200254" cy="228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5F5"/>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609905" y="1609344"/>
            <a:ext cx="5296205" cy="3810305"/>
          </a:xfrm>
          <a:prstGeom prst="roundRect">
            <a:avLst>
              <a:gd name="adj" fmla="val 480"/>
            </a:avLst>
          </a:prstGeom>
          <a:solidFill>
            <a:srgbClr val="FFFFFF"/>
          </a:solidFill>
          <a:ln w="12700">
            <a:solidFill>
              <a:srgbClr val="E5E7EB"/>
            </a:solidFill>
            <a:prstDash val="solid"/>
          </a:ln>
          <a:effectLst>
            <a:outerShdw blurRad="63500" dist="38100" dir="16200000" algn="bl" rotWithShape="0">
              <a:srgbClr val="000000">
                <a:alpha val="10000"/>
              </a:srgbClr>
            </a:outerShdw>
          </a:effectLst>
        </p:spPr>
        <p:txBody>
          <a:bodyPr/>
          <a:lstStyle/>
          <a:p>
            <a:endParaRPr lang="en-US"/>
          </a:p>
        </p:txBody>
      </p:sp>
      <p:sp>
        <p:nvSpPr>
          <p:cNvPr id="5" name="Shape 2"/>
          <p:cNvSpPr/>
          <p:nvPr/>
        </p:nvSpPr>
        <p:spPr>
          <a:xfrm>
            <a:off x="619049" y="1619402"/>
            <a:ext cx="5277002" cy="619049"/>
          </a:xfrm>
          <a:prstGeom prst="roundRect">
            <a:avLst>
              <a:gd name="adj" fmla="val 18180"/>
            </a:avLst>
          </a:prstGeom>
          <a:solidFill>
            <a:srgbClr val="FEF2F2"/>
          </a:solidFill>
          <a:ln/>
        </p:spPr>
        <p:txBody>
          <a:bodyPr/>
          <a:lstStyle/>
          <a:p>
            <a:endParaRPr lang="en-US"/>
          </a:p>
        </p:txBody>
      </p:sp>
      <p:sp>
        <p:nvSpPr>
          <p:cNvPr id="6" name="Shape 3"/>
          <p:cNvSpPr/>
          <p:nvPr/>
        </p:nvSpPr>
        <p:spPr>
          <a:xfrm>
            <a:off x="619049" y="2229307"/>
            <a:ext cx="5277002" cy="9144"/>
          </a:xfrm>
          <a:prstGeom prst="roundRect">
            <a:avLst>
              <a:gd name="adj" fmla="val 1230769"/>
            </a:avLst>
          </a:prstGeom>
          <a:solidFill>
            <a:srgbClr val="F3F4F6"/>
          </a:solidFill>
          <a:ln w="12700">
            <a:solidFill>
              <a:srgbClr val="F3F4F6">
                <a:alpha val="0"/>
              </a:srgbClr>
            </a:solidFill>
            <a:prstDash val="solid"/>
          </a:ln>
        </p:spPr>
        <p:txBody>
          <a:bodyPr/>
          <a:lstStyle/>
          <a:p>
            <a:endParaRPr lang="en-US"/>
          </a:p>
        </p:txBody>
      </p:sp>
      <p:pic>
        <p:nvPicPr>
          <p:cNvPr id="7" name="Image 1" descr="preencoded.png"/>
          <p:cNvPicPr>
            <a:picLocks noChangeAspect="1"/>
          </p:cNvPicPr>
          <p:nvPr/>
        </p:nvPicPr>
        <p:blipFill>
          <a:blip r:embed="rId4"/>
          <a:stretch>
            <a:fillRect/>
          </a:stretch>
        </p:blipFill>
        <p:spPr>
          <a:xfrm>
            <a:off x="771754" y="1772107"/>
            <a:ext cx="1485900" cy="304495"/>
          </a:xfrm>
          <a:prstGeom prst="rect">
            <a:avLst/>
          </a:prstGeom>
        </p:spPr>
      </p:pic>
      <p:sp>
        <p:nvSpPr>
          <p:cNvPr id="8" name="Text 4"/>
          <p:cNvSpPr/>
          <p:nvPr/>
        </p:nvSpPr>
        <p:spPr>
          <a:xfrm>
            <a:off x="1133856" y="1772107"/>
            <a:ext cx="1123798" cy="30541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49" dirty="0">
                <a:solidFill>
                  <a:srgbClr val="991B1B"/>
                </a:solidFill>
                <a:latin typeface="Open Sans" pitchFamily="34" charset="0"/>
                <a:ea typeface="Open Sans" pitchFamily="34" charset="-122"/>
                <a:cs typeface="Open Sans" pitchFamily="34" charset="-120"/>
              </a:rPr>
              <a:t>Passive Voice</a:t>
            </a:r>
            <a:endParaRPr lang="en-US" sz="900" dirty="0"/>
          </a:p>
        </p:txBody>
      </p:sp>
      <p:pic>
        <p:nvPicPr>
          <p:cNvPr id="9" name="Image 2" descr="preencoded.png"/>
          <p:cNvPicPr>
            <a:picLocks noChangeAspect="1"/>
          </p:cNvPicPr>
          <p:nvPr/>
        </p:nvPicPr>
        <p:blipFill>
          <a:blip r:embed="rId5"/>
          <a:srcRect l="-4074" r="-4074"/>
          <a:stretch/>
        </p:blipFill>
        <p:spPr>
          <a:xfrm>
            <a:off x="923544" y="1859890"/>
            <a:ext cx="133502" cy="123444"/>
          </a:xfrm>
          <a:prstGeom prst="rect">
            <a:avLst/>
          </a:prstGeom>
        </p:spPr>
      </p:pic>
      <p:sp>
        <p:nvSpPr>
          <p:cNvPr id="10" name="Text 5"/>
          <p:cNvSpPr txBox="1"/>
          <p:nvPr/>
        </p:nvSpPr>
        <p:spPr>
          <a:xfrm>
            <a:off x="4848149" y="1845259"/>
            <a:ext cx="972007" cy="152705"/>
          </a:xfrm>
          <a:prstGeom prst="rect">
            <a:avLst/>
          </a:prstGeom>
          <a:noFill/>
          <a:ln/>
        </p:spPr>
        <p:txBody>
          <a:bodyPr wrap="square" lIns="0" tIns="0" rIns="0" bIns="0" rtlCol="0" anchor="ctr"/>
          <a:lstStyle/>
          <a:p>
            <a:pPr marL="0" indent="0" algn="l">
              <a:buNone/>
            </a:pPr>
            <a:r>
              <a:rPr lang="en-US" sz="900" b="1" kern="0" spc="22" dirty="0">
                <a:solidFill>
                  <a:srgbClr val="F87171"/>
                </a:solidFill>
                <a:latin typeface="Open Sans" pitchFamily="34" charset="0"/>
                <a:ea typeface="Open Sans" pitchFamily="34" charset="-122"/>
                <a:cs typeface="Open Sans" pitchFamily="34" charset="-120"/>
              </a:rPr>
              <a:t>Weak &amp; Vague</a:t>
            </a:r>
            <a:endParaRPr lang="en-US" sz="900" dirty="0"/>
          </a:p>
        </p:txBody>
      </p:sp>
      <p:sp>
        <p:nvSpPr>
          <p:cNvPr id="11" name="Shape 6"/>
          <p:cNvSpPr/>
          <p:nvPr/>
        </p:nvSpPr>
        <p:spPr>
          <a:xfrm>
            <a:off x="619049" y="2233879"/>
            <a:ext cx="5277002" cy="2085746"/>
          </a:xfrm>
          <a:prstGeom prst="rect">
            <a:avLst/>
          </a:prstGeom>
          <a:solidFill>
            <a:srgbClr val="FFFFFF"/>
          </a:solidFill>
          <a:ln w="12700">
            <a:solidFill>
              <a:srgbClr val="FFFFFF">
                <a:alpha val="0"/>
              </a:srgbClr>
            </a:solidFill>
            <a:prstDash val="solid"/>
          </a:ln>
        </p:spPr>
        <p:txBody>
          <a:bodyPr/>
          <a:lstStyle/>
          <a:p>
            <a:endParaRPr lang="en-US"/>
          </a:p>
        </p:txBody>
      </p:sp>
      <p:sp>
        <p:nvSpPr>
          <p:cNvPr id="12" name="Text 7"/>
          <p:cNvSpPr txBox="1"/>
          <p:nvPr/>
        </p:nvSpPr>
        <p:spPr>
          <a:xfrm>
            <a:off x="5134356" y="2385670"/>
            <a:ext cx="804672" cy="1219810"/>
          </a:xfrm>
          <a:prstGeom prst="rect">
            <a:avLst/>
          </a:prstGeom>
          <a:noFill/>
          <a:ln/>
        </p:spPr>
        <p:txBody>
          <a:bodyPr wrap="square" lIns="0" tIns="0" rIns="0" bIns="0" rtlCol="0" anchor="ctr"/>
          <a:lstStyle/>
          <a:p>
            <a:pPr marL="0" indent="0" algn="l">
              <a:buNone/>
            </a:pPr>
            <a:r>
              <a:rPr lang="en-US" sz="9600" b="1" dirty="0">
                <a:solidFill>
                  <a:srgbClr val="F9FAFB">
                    <a:alpha val="50000"/>
                  </a:srgbClr>
                </a:solidFill>
                <a:latin typeface="ui-serif" pitchFamily="34" charset="0"/>
                <a:ea typeface="ui-serif" pitchFamily="34" charset="-122"/>
                <a:cs typeface="ui-serif" pitchFamily="34" charset="-120"/>
              </a:rPr>
              <a:t>?</a:t>
            </a:r>
            <a:endParaRPr lang="en-US" sz="9600" dirty="0"/>
          </a:p>
        </p:txBody>
      </p:sp>
      <p:sp>
        <p:nvSpPr>
          <p:cNvPr id="13" name="Shape 8"/>
          <p:cNvSpPr/>
          <p:nvPr/>
        </p:nvSpPr>
        <p:spPr>
          <a:xfrm>
            <a:off x="619049" y="4319626"/>
            <a:ext cx="5277002" cy="1095451"/>
          </a:xfrm>
          <a:prstGeom prst="roundRect">
            <a:avLst>
              <a:gd name="adj" fmla="val 5807"/>
            </a:avLst>
          </a:prstGeom>
          <a:solidFill>
            <a:srgbClr val="F8FAFC"/>
          </a:solidFill>
          <a:ln/>
        </p:spPr>
        <p:txBody>
          <a:bodyPr/>
          <a:lstStyle/>
          <a:p>
            <a:endParaRPr lang="en-US"/>
          </a:p>
        </p:txBody>
      </p:sp>
      <p:sp>
        <p:nvSpPr>
          <p:cNvPr id="14" name="Shape 9"/>
          <p:cNvSpPr/>
          <p:nvPr/>
        </p:nvSpPr>
        <p:spPr>
          <a:xfrm>
            <a:off x="619049" y="4319626"/>
            <a:ext cx="5277002" cy="9144"/>
          </a:xfrm>
          <a:prstGeom prst="roundRect">
            <a:avLst>
              <a:gd name="adj" fmla="val 695652"/>
            </a:avLst>
          </a:prstGeom>
          <a:solidFill>
            <a:srgbClr val="E2E8F0"/>
          </a:solidFill>
          <a:ln w="12700">
            <a:solidFill>
              <a:srgbClr val="E2E8F0">
                <a:alpha val="0"/>
              </a:srgbClr>
            </a:solidFill>
            <a:prstDash val="solid"/>
          </a:ln>
        </p:spPr>
        <p:txBody>
          <a:bodyPr/>
          <a:lstStyle/>
          <a:p>
            <a:endParaRPr lang="en-US"/>
          </a:p>
        </p:txBody>
      </p:sp>
      <p:sp>
        <p:nvSpPr>
          <p:cNvPr id="15" name="Text 10"/>
          <p:cNvSpPr txBox="1"/>
          <p:nvPr/>
        </p:nvSpPr>
        <p:spPr>
          <a:xfrm>
            <a:off x="1018642" y="4519879"/>
            <a:ext cx="4801514" cy="191110"/>
          </a:xfrm>
          <a:prstGeom prst="rect">
            <a:avLst/>
          </a:prstGeom>
          <a:noFill/>
          <a:ln/>
        </p:spPr>
        <p:txBody>
          <a:bodyPr wrap="square" lIns="0" tIns="0" rIns="0" bIns="0" rtlCol="0" anchor="ctr"/>
          <a:lstStyle/>
          <a:p>
            <a:pPr marL="0" indent="0" algn="l">
              <a:buNone/>
            </a:pPr>
            <a:r>
              <a:rPr lang="en-US" sz="1000" b="1" dirty="0">
                <a:solidFill>
                  <a:srgbClr val="991B1B"/>
                </a:solidFill>
                <a:latin typeface="Open Sans" pitchFamily="34" charset="0"/>
                <a:ea typeface="Open Sans" pitchFamily="34" charset="-122"/>
                <a:cs typeface="Open Sans" pitchFamily="34" charset="-120"/>
              </a:rPr>
              <a:t>Why it fails </a:t>
            </a:r>
            <a:endParaRPr lang="en-US" sz="1000" dirty="0"/>
          </a:p>
        </p:txBody>
      </p:sp>
      <p:pic>
        <p:nvPicPr>
          <p:cNvPr id="16" name="Image 3" descr="preencoded.png"/>
          <p:cNvPicPr>
            <a:picLocks noChangeAspect="1"/>
          </p:cNvPicPr>
          <p:nvPr/>
        </p:nvPicPr>
        <p:blipFill>
          <a:blip r:embed="rId6"/>
          <a:srcRect/>
          <a:stretch/>
        </p:blipFill>
        <p:spPr>
          <a:xfrm>
            <a:off x="809244" y="4548226"/>
            <a:ext cx="133502" cy="133502"/>
          </a:xfrm>
          <a:prstGeom prst="rect">
            <a:avLst/>
          </a:prstGeom>
        </p:spPr>
      </p:pic>
      <p:sp>
        <p:nvSpPr>
          <p:cNvPr id="17" name="Text 11"/>
          <p:cNvSpPr txBox="1"/>
          <p:nvPr/>
        </p:nvSpPr>
        <p:spPr>
          <a:xfrm>
            <a:off x="809244" y="4785970"/>
            <a:ext cx="4972507" cy="438912"/>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Who is responsible? The sentence hides the actor. It sounds bureaucratic and avoids accountability. The reader doesn't know who to follow up with.</a:t>
            </a:r>
            <a:endParaRPr lang="en-US" sz="1000" dirty="0"/>
          </a:p>
        </p:txBody>
      </p:sp>
      <p:sp>
        <p:nvSpPr>
          <p:cNvPr id="18" name="Shape 12"/>
          <p:cNvSpPr/>
          <p:nvPr/>
        </p:nvSpPr>
        <p:spPr>
          <a:xfrm>
            <a:off x="609905" y="6238951"/>
            <a:ext cx="10972800" cy="9144"/>
          </a:xfrm>
          <a:prstGeom prst="rect">
            <a:avLst/>
          </a:prstGeom>
          <a:solidFill>
            <a:srgbClr val="E5E7EB"/>
          </a:solidFill>
          <a:ln w="12700">
            <a:solidFill>
              <a:srgbClr val="E5E7EB">
                <a:alpha val="0"/>
              </a:srgbClr>
            </a:solidFill>
            <a:prstDash val="solid"/>
          </a:ln>
        </p:spPr>
        <p:txBody>
          <a:bodyPr/>
          <a:lstStyle/>
          <a:p>
            <a:endParaRPr lang="en-US"/>
          </a:p>
        </p:txBody>
      </p:sp>
      <p:sp>
        <p:nvSpPr>
          <p:cNvPr id="19" name="Text 13"/>
          <p:cNvSpPr txBox="1"/>
          <p:nvPr/>
        </p:nvSpPr>
        <p:spPr>
          <a:xfrm>
            <a:off x="609905" y="643920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20" name="Image 4" descr="preencoded.png"/>
          <p:cNvPicPr>
            <a:picLocks noChangeAspect="1"/>
          </p:cNvPicPr>
          <p:nvPr/>
        </p:nvPicPr>
        <p:blipFill>
          <a:blip r:embed="rId7"/>
          <a:stretch>
            <a:fillRect/>
          </a:stretch>
        </p:blipFill>
        <p:spPr>
          <a:xfrm>
            <a:off x="6138367" y="6400800"/>
            <a:ext cx="323698" cy="228600"/>
          </a:xfrm>
          <a:prstGeom prst="rect">
            <a:avLst/>
          </a:prstGeom>
        </p:spPr>
      </p:pic>
      <p:sp>
        <p:nvSpPr>
          <p:cNvPr id="21" name="Text 14"/>
          <p:cNvSpPr/>
          <p:nvPr/>
        </p:nvSpPr>
        <p:spPr>
          <a:xfrm>
            <a:off x="6138367" y="6400800"/>
            <a:ext cx="324612" cy="22860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dirty="0">
                <a:solidFill>
                  <a:srgbClr val="6B7280"/>
                </a:solidFill>
                <a:latin typeface="Open Sans" pitchFamily="34" charset="0"/>
                <a:ea typeface="Open Sans" pitchFamily="34" charset="-122"/>
                <a:cs typeface="Open Sans" pitchFamily="34" charset="-120"/>
              </a:rPr>
              <a:t>Tip</a:t>
            </a:r>
            <a:endParaRPr lang="en-US" sz="900" dirty="0"/>
          </a:p>
        </p:txBody>
      </p:sp>
      <p:sp>
        <p:nvSpPr>
          <p:cNvPr id="22" name="Text 15"/>
          <p:cNvSpPr txBox="1"/>
          <p:nvPr/>
        </p:nvSpPr>
        <p:spPr>
          <a:xfrm>
            <a:off x="6531559" y="6439205"/>
            <a:ext cx="2562149" cy="152705"/>
          </a:xfrm>
          <a:prstGeom prst="rect">
            <a:avLst/>
          </a:prstGeom>
          <a:noFill/>
          <a:ln/>
        </p:spPr>
        <p:txBody>
          <a:bodyPr wrap="square" lIns="0" tIns="0" rIns="0" bIns="0" rtlCol="0" anchor="ctr"/>
          <a:lstStyle/>
          <a:p>
            <a:pPr marL="0" indent="0" algn="l">
              <a:buNone/>
            </a:pPr>
            <a:r>
              <a:rPr lang="en-US" sz="900" dirty="0">
                <a:solidFill>
                  <a:srgbClr val="6B7280"/>
                </a:solidFill>
                <a:latin typeface="Open Sans" pitchFamily="34" charset="0"/>
                <a:ea typeface="Open Sans" pitchFamily="34" charset="-122"/>
                <a:cs typeface="Open Sans" pitchFamily="34" charset="-120"/>
              </a:rPr>
              <a:t>Name the actor + action + consequence</a:t>
            </a:r>
            <a:endParaRPr lang="en-US" sz="900" dirty="0"/>
          </a:p>
        </p:txBody>
      </p:sp>
      <p:sp>
        <p:nvSpPr>
          <p:cNvPr id="23" name="Text 16"/>
          <p:cNvSpPr txBox="1"/>
          <p:nvPr/>
        </p:nvSpPr>
        <p:spPr>
          <a:xfrm>
            <a:off x="11451946" y="6439205"/>
            <a:ext cx="210312" cy="152705"/>
          </a:xfrm>
          <a:prstGeom prst="rect">
            <a:avLst/>
          </a:prstGeom>
          <a:noFill/>
          <a:ln/>
        </p:spPr>
        <p:txBody>
          <a:bodyPr wrap="square" lIns="0" tIns="0" rIns="0" bIns="0" rtlCol="0" anchor="ctr"/>
          <a:lstStyle/>
          <a:p>
            <a:pPr marL="0" indent="0" algn="l">
              <a:buNone/>
            </a:pPr>
            <a:r>
              <a:rPr lang="en-US" sz="900" dirty="0">
                <a:solidFill>
                  <a:srgbClr val="D1D5DB"/>
                </a:solidFill>
                <a:latin typeface="Open Sans" pitchFamily="34" charset="0"/>
                <a:ea typeface="Open Sans" pitchFamily="34" charset="-122"/>
                <a:cs typeface="Open Sans" pitchFamily="34" charset="-120"/>
              </a:rPr>
              <a:t>21</a:t>
            </a:r>
            <a:endParaRPr lang="en-US" sz="900" dirty="0"/>
          </a:p>
        </p:txBody>
      </p:sp>
      <p:sp>
        <p:nvSpPr>
          <p:cNvPr id="24" name="Text 17"/>
          <p:cNvSpPr txBox="1"/>
          <p:nvPr/>
        </p:nvSpPr>
        <p:spPr>
          <a:xfrm>
            <a:off x="609905" y="381305"/>
            <a:ext cx="6372454"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Sentence Clarity Tool B</a:t>
            </a:r>
            <a:endParaRPr lang="en-US" sz="900" dirty="0"/>
          </a:p>
        </p:txBody>
      </p:sp>
      <p:pic>
        <p:nvPicPr>
          <p:cNvPr id="25" name="Image 5" descr="preencoded.png"/>
          <p:cNvPicPr>
            <a:picLocks noChangeAspect="1"/>
          </p:cNvPicPr>
          <p:nvPr/>
        </p:nvPicPr>
        <p:blipFill>
          <a:blip r:embed="rId8"/>
          <a:srcRect t="-400" b="-400"/>
          <a:stretch/>
        </p:blipFill>
        <p:spPr>
          <a:xfrm>
            <a:off x="609905" y="609905"/>
            <a:ext cx="457200" cy="38405"/>
          </a:xfrm>
          <a:prstGeom prst="rect">
            <a:avLst/>
          </a:prstGeom>
        </p:spPr>
      </p:pic>
      <p:sp>
        <p:nvSpPr>
          <p:cNvPr id="26" name="Text 18"/>
          <p:cNvSpPr txBox="1"/>
          <p:nvPr/>
        </p:nvSpPr>
        <p:spPr>
          <a:xfrm>
            <a:off x="609905" y="800100"/>
            <a:ext cx="8269834"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erriweather" pitchFamily="34" charset="0"/>
                <a:ea typeface="Merriweather" pitchFamily="34" charset="-122"/>
                <a:cs typeface="Merriweather" pitchFamily="34" charset="-120"/>
              </a:rPr>
              <a:t> Prefer </a:t>
            </a:r>
            <a:r>
              <a:rPr lang="en-US" sz="2700" b="1" dirty="0">
                <a:solidFill>
                  <a:srgbClr val="002F6C"/>
                </a:solidFill>
                <a:latin typeface="Merriweather" pitchFamily="34" charset="0"/>
                <a:ea typeface="Merriweather" pitchFamily="34" charset="-122"/>
                <a:cs typeface="Merriweather" pitchFamily="34" charset="-120"/>
              </a:rPr>
              <a:t>Active Voice</a:t>
            </a:r>
            <a:r>
              <a:rPr lang="en-US" sz="2700" b="1" dirty="0">
                <a:solidFill>
                  <a:srgbClr val="111827"/>
                </a:solidFill>
                <a:latin typeface="Merriweather" pitchFamily="34" charset="0"/>
                <a:ea typeface="Merriweather" pitchFamily="34" charset="-122"/>
                <a:cs typeface="Merriweather" pitchFamily="34" charset="-120"/>
              </a:rPr>
              <a:t> for Responsibility </a:t>
            </a:r>
            <a:endParaRPr lang="en-US" sz="2700" dirty="0"/>
          </a:p>
        </p:txBody>
      </p:sp>
      <p:sp>
        <p:nvSpPr>
          <p:cNvPr id="27" name="Text 19"/>
          <p:cNvSpPr txBox="1"/>
          <p:nvPr/>
        </p:nvSpPr>
        <p:spPr>
          <a:xfrm>
            <a:off x="6919265" y="795528"/>
            <a:ext cx="4668012" cy="438912"/>
          </a:xfrm>
          <a:prstGeom prst="rect">
            <a:avLst/>
          </a:prstGeom>
          <a:noFill/>
          <a:ln/>
        </p:spPr>
        <p:txBody>
          <a:bodyPr wrap="square" lIns="0" tIns="0" rIns="0" bIns="0" rtlCol="0" anchor="t"/>
          <a:lstStyle/>
          <a:p>
            <a:pPr marL="0" indent="0" algn="r">
              <a:buNone/>
            </a:pPr>
            <a:r>
              <a:rPr lang="en-US" sz="1000" b="1" dirty="0">
                <a:solidFill>
                  <a:srgbClr val="1F2937"/>
                </a:solidFill>
                <a:latin typeface="Open Sans" pitchFamily="34" charset="0"/>
                <a:ea typeface="Open Sans" pitchFamily="34" charset="-122"/>
                <a:cs typeface="Open Sans" pitchFamily="34" charset="-120"/>
              </a:rPr>
              <a:t>The Problem:</a:t>
            </a:r>
            <a:r>
              <a:rPr lang="en-US" sz="1000" dirty="0">
                <a:solidFill>
                  <a:srgbClr val="4B5563"/>
                </a:solidFill>
                <a:latin typeface="Open Sans" pitchFamily="34" charset="0"/>
                <a:ea typeface="Open Sans" pitchFamily="34" charset="-122"/>
                <a:cs typeface="Open Sans" pitchFamily="34" charset="-120"/>
              </a:rPr>
              <a:t> Passive voice often hides the actor ("mistakes were made"). </a:t>
            </a:r>
            <a:endParaRPr lang="en-US" sz="1000" dirty="0"/>
          </a:p>
          <a:p>
            <a:pPr marL="0" indent="0" algn="r">
              <a:buNone/>
            </a:pPr>
            <a:r>
              <a:rPr lang="en-US" sz="1000" b="1" dirty="0">
                <a:solidFill>
                  <a:srgbClr val="4B5563"/>
                </a:solidFill>
                <a:latin typeface="Open Sans" pitchFamily="34" charset="0"/>
                <a:ea typeface="Open Sans" pitchFamily="34" charset="-122"/>
                <a:cs typeface="Open Sans" pitchFamily="34" charset="-120"/>
              </a:rPr>
              <a:t>The Fix:</a:t>
            </a:r>
            <a:r>
              <a:rPr lang="en-US" sz="1000" dirty="0">
                <a:solidFill>
                  <a:srgbClr val="4B5563"/>
                </a:solidFill>
                <a:latin typeface="Open Sans" pitchFamily="34" charset="0"/>
                <a:ea typeface="Open Sans" pitchFamily="34" charset="-122"/>
                <a:cs typeface="Open Sans" pitchFamily="34" charset="-120"/>
              </a:rPr>
              <a:t> Active voice clarifies who did what ("I made a mistake"). </a:t>
            </a:r>
            <a:endParaRPr lang="en-US" sz="1000" dirty="0"/>
          </a:p>
        </p:txBody>
      </p:sp>
      <p:sp>
        <p:nvSpPr>
          <p:cNvPr id="28" name="Text 20"/>
          <p:cNvSpPr txBox="1"/>
          <p:nvPr/>
        </p:nvSpPr>
        <p:spPr>
          <a:xfrm>
            <a:off x="790956" y="2798064"/>
            <a:ext cx="4934102" cy="267005"/>
          </a:xfrm>
          <a:prstGeom prst="rect">
            <a:avLst/>
          </a:prstGeom>
          <a:noFill/>
          <a:ln/>
        </p:spPr>
        <p:txBody>
          <a:bodyPr wrap="square" lIns="0" tIns="0" rIns="0" bIns="0" rtlCol="0" anchor="ctr"/>
          <a:lstStyle/>
          <a:p>
            <a:pPr marL="0" indent="0" algn="ctr">
              <a:buNone/>
            </a:pPr>
            <a:r>
              <a:rPr lang="en-US" sz="1500" i="1" dirty="0">
                <a:solidFill>
                  <a:srgbClr val="6B7280"/>
                </a:solidFill>
                <a:latin typeface="Merriweather" pitchFamily="34" charset="0"/>
                <a:ea typeface="Merriweather" pitchFamily="34" charset="-122"/>
                <a:cs typeface="Merriweather" pitchFamily="34" charset="-120"/>
              </a:rPr>
              <a:t>"The report was not submitted on time."</a:t>
            </a:r>
            <a:endParaRPr lang="en-US" sz="1500" dirty="0"/>
          </a:p>
        </p:txBody>
      </p:sp>
      <p:pic>
        <p:nvPicPr>
          <p:cNvPr id="29" name="Image 6" descr="preencoded.png"/>
          <p:cNvPicPr>
            <a:picLocks noChangeAspect="1"/>
          </p:cNvPicPr>
          <p:nvPr/>
        </p:nvPicPr>
        <p:blipFill>
          <a:blip r:embed="rId9"/>
          <a:stretch>
            <a:fillRect/>
          </a:stretch>
        </p:blipFill>
        <p:spPr>
          <a:xfrm>
            <a:off x="1546250" y="3446374"/>
            <a:ext cx="1914754" cy="314554"/>
          </a:xfrm>
          <a:prstGeom prst="rect">
            <a:avLst/>
          </a:prstGeom>
        </p:spPr>
      </p:pic>
      <p:sp>
        <p:nvSpPr>
          <p:cNvPr id="30" name="Text 21"/>
          <p:cNvSpPr/>
          <p:nvPr/>
        </p:nvSpPr>
        <p:spPr>
          <a:xfrm>
            <a:off x="1546250" y="3446374"/>
            <a:ext cx="1914754" cy="314554"/>
          </a:xfrm>
          <a:prstGeom prst="rect">
            <a:avLst/>
          </a:prstGeom>
          <a:solidFill>
            <a:srgbClr val="FFFFFF">
              <a:alpha val="0"/>
            </a:srgbClr>
          </a:solidFill>
          <a:ln w="12700">
            <a:solidFill>
              <a:srgbClr val="CBD5E1"/>
            </a:solidFill>
          </a:ln>
        </p:spPr>
        <p:txBody>
          <a:bodyPr wrap="square" lIns="0" tIns="0" rIns="0" bIns="0" rtlCol="0" anchor="ctr"/>
          <a:lstStyle/>
          <a:p>
            <a:pPr marL="0" indent="0" algn="ctr">
              <a:buNone/>
            </a:pPr>
            <a:r>
              <a:rPr lang="en-US" sz="1000" dirty="0">
                <a:solidFill>
                  <a:srgbClr val="6B7280"/>
                </a:solidFill>
                <a:latin typeface="Open Sans" pitchFamily="34" charset="0"/>
                <a:ea typeface="Open Sans" pitchFamily="34" charset="-122"/>
                <a:cs typeface="Open Sans" pitchFamily="34" charset="-120"/>
              </a:rPr>
              <a:t>Action (was not submitted)</a:t>
            </a:r>
            <a:endParaRPr lang="en-US" sz="1000" dirty="0"/>
          </a:p>
        </p:txBody>
      </p:sp>
      <p:pic>
        <p:nvPicPr>
          <p:cNvPr id="31" name="Image 7" descr="preencoded.png"/>
          <p:cNvPicPr>
            <a:picLocks noChangeAspect="1"/>
          </p:cNvPicPr>
          <p:nvPr/>
        </p:nvPicPr>
        <p:blipFill>
          <a:blip r:embed="rId10"/>
          <a:stretch>
            <a:fillRect/>
          </a:stretch>
        </p:blipFill>
        <p:spPr>
          <a:xfrm>
            <a:off x="3759098" y="3446374"/>
            <a:ext cx="1218895" cy="314554"/>
          </a:xfrm>
          <a:prstGeom prst="rect">
            <a:avLst/>
          </a:prstGeom>
        </p:spPr>
      </p:pic>
      <p:sp>
        <p:nvSpPr>
          <p:cNvPr id="32" name="Text 22"/>
          <p:cNvSpPr/>
          <p:nvPr/>
        </p:nvSpPr>
        <p:spPr>
          <a:xfrm>
            <a:off x="3759098" y="3446374"/>
            <a:ext cx="1219810" cy="314554"/>
          </a:xfrm>
          <a:prstGeom prst="rect">
            <a:avLst/>
          </a:prstGeom>
          <a:solidFill>
            <a:srgbClr val="FFFFFF">
              <a:alpha val="0"/>
            </a:srgbClr>
          </a:solidFill>
          <a:ln w="12700">
            <a:solidFill>
              <a:srgbClr val="CBD5E1"/>
            </a:solidFill>
          </a:ln>
        </p:spPr>
        <p:txBody>
          <a:bodyPr wrap="square" lIns="0" tIns="0" rIns="0" bIns="0" rtlCol="0" anchor="ctr"/>
          <a:lstStyle/>
          <a:p>
            <a:pPr marL="0" indent="0" algn="ctr">
              <a:buNone/>
            </a:pPr>
            <a:r>
              <a:rPr lang="en-US" sz="1000" b="1" dirty="0">
                <a:solidFill>
                  <a:srgbClr val="B91C1C"/>
                </a:solidFill>
                <a:latin typeface="Open Sans" pitchFamily="34" charset="0"/>
                <a:ea typeface="Open Sans" pitchFamily="34" charset="-122"/>
                <a:cs typeface="Open Sans" pitchFamily="34" charset="-120"/>
              </a:rPr>
              <a:t>Actor Missing?</a:t>
            </a:r>
            <a:endParaRPr lang="en-US" sz="1000" dirty="0"/>
          </a:p>
        </p:txBody>
      </p:sp>
      <p:pic>
        <p:nvPicPr>
          <p:cNvPr id="33" name="Image 8" descr="preencoded.png"/>
          <p:cNvPicPr>
            <a:picLocks noChangeAspect="1"/>
          </p:cNvPicPr>
          <p:nvPr/>
        </p:nvPicPr>
        <p:blipFill>
          <a:blip r:embed="rId11"/>
          <a:srcRect t="-1100" b="-1100"/>
          <a:stretch/>
        </p:blipFill>
        <p:spPr>
          <a:xfrm>
            <a:off x="3548786" y="3529584"/>
            <a:ext cx="114300" cy="133502"/>
          </a:xfrm>
          <a:prstGeom prst="rect">
            <a:avLst/>
          </a:prstGeom>
        </p:spPr>
      </p:pic>
      <p:sp>
        <p:nvSpPr>
          <p:cNvPr id="34" name="Shape 23"/>
          <p:cNvSpPr/>
          <p:nvPr/>
        </p:nvSpPr>
        <p:spPr>
          <a:xfrm>
            <a:off x="6153912" y="1514246"/>
            <a:ext cx="5562295" cy="4000500"/>
          </a:xfrm>
          <a:prstGeom prst="roundRect">
            <a:avLst>
              <a:gd name="adj" fmla="val 435"/>
            </a:avLst>
          </a:prstGeom>
          <a:solidFill>
            <a:srgbClr val="FFFFFF"/>
          </a:solidFill>
          <a:ln w="12700">
            <a:solidFill>
              <a:srgbClr val="E5E7EB"/>
            </a:solidFill>
            <a:prstDash val="solid"/>
          </a:ln>
          <a:effectLst>
            <a:outerShdw blurRad="63500" dist="38100" dir="16200000" algn="bl" rotWithShape="0">
              <a:srgbClr val="000000">
                <a:alpha val="10000"/>
              </a:srgbClr>
            </a:outerShdw>
          </a:effectLst>
        </p:spPr>
        <p:txBody>
          <a:bodyPr/>
          <a:lstStyle/>
          <a:p>
            <a:endParaRPr lang="en-US"/>
          </a:p>
        </p:txBody>
      </p:sp>
      <p:sp>
        <p:nvSpPr>
          <p:cNvPr id="35" name="Shape 24"/>
          <p:cNvSpPr/>
          <p:nvPr/>
        </p:nvSpPr>
        <p:spPr>
          <a:xfrm>
            <a:off x="6163970" y="1524305"/>
            <a:ext cx="5544007" cy="647395"/>
          </a:xfrm>
          <a:prstGeom prst="roundRect">
            <a:avLst>
              <a:gd name="adj" fmla="val 16617"/>
            </a:avLst>
          </a:prstGeom>
          <a:solidFill>
            <a:srgbClr val="ECFDF5"/>
          </a:solidFill>
          <a:ln/>
        </p:spPr>
        <p:txBody>
          <a:bodyPr/>
          <a:lstStyle/>
          <a:p>
            <a:endParaRPr lang="en-US"/>
          </a:p>
        </p:txBody>
      </p:sp>
      <p:sp>
        <p:nvSpPr>
          <p:cNvPr id="36" name="Shape 25"/>
          <p:cNvSpPr/>
          <p:nvPr/>
        </p:nvSpPr>
        <p:spPr>
          <a:xfrm>
            <a:off x="6163970" y="2162556"/>
            <a:ext cx="5544007" cy="9144"/>
          </a:xfrm>
          <a:prstGeom prst="roundRect">
            <a:avLst>
              <a:gd name="adj" fmla="val 1176471"/>
            </a:avLst>
          </a:prstGeom>
          <a:solidFill>
            <a:srgbClr val="F3F4F6"/>
          </a:solidFill>
          <a:ln w="12700">
            <a:solidFill>
              <a:srgbClr val="F3F4F6">
                <a:alpha val="0"/>
              </a:srgbClr>
            </a:solidFill>
            <a:prstDash val="solid"/>
          </a:ln>
        </p:spPr>
        <p:txBody>
          <a:bodyPr/>
          <a:lstStyle/>
          <a:p>
            <a:endParaRPr lang="en-US"/>
          </a:p>
        </p:txBody>
      </p:sp>
      <p:pic>
        <p:nvPicPr>
          <p:cNvPr id="37" name="Image 9" descr="preencoded.png"/>
          <p:cNvPicPr>
            <a:picLocks noChangeAspect="1"/>
          </p:cNvPicPr>
          <p:nvPr/>
        </p:nvPicPr>
        <p:blipFill>
          <a:blip r:embed="rId12"/>
          <a:stretch>
            <a:fillRect/>
          </a:stretch>
        </p:blipFill>
        <p:spPr>
          <a:xfrm>
            <a:off x="6323990" y="1684325"/>
            <a:ext cx="1495044" cy="323698"/>
          </a:xfrm>
          <a:prstGeom prst="rect">
            <a:avLst/>
          </a:prstGeom>
        </p:spPr>
      </p:pic>
      <p:sp>
        <p:nvSpPr>
          <p:cNvPr id="38" name="Text 26"/>
          <p:cNvSpPr/>
          <p:nvPr/>
        </p:nvSpPr>
        <p:spPr>
          <a:xfrm>
            <a:off x="6704381" y="1684325"/>
            <a:ext cx="1115568" cy="324612"/>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49" dirty="0">
                <a:solidFill>
                  <a:srgbClr val="065F46"/>
                </a:solidFill>
                <a:latin typeface="Open Sans" pitchFamily="34" charset="0"/>
                <a:ea typeface="Open Sans" pitchFamily="34" charset="-122"/>
                <a:cs typeface="Open Sans" pitchFamily="34" charset="-120"/>
              </a:rPr>
              <a:t>Active Voice</a:t>
            </a:r>
            <a:endParaRPr lang="en-US" sz="900" dirty="0"/>
          </a:p>
        </p:txBody>
      </p:sp>
      <p:pic>
        <p:nvPicPr>
          <p:cNvPr id="39" name="Image 10" descr="preencoded.png"/>
          <p:cNvPicPr>
            <a:picLocks noChangeAspect="1"/>
          </p:cNvPicPr>
          <p:nvPr/>
        </p:nvPicPr>
        <p:blipFill>
          <a:blip r:embed="rId13"/>
          <a:srcRect/>
          <a:stretch/>
        </p:blipFill>
        <p:spPr>
          <a:xfrm>
            <a:off x="6484010" y="1772107"/>
            <a:ext cx="142646" cy="142646"/>
          </a:xfrm>
          <a:prstGeom prst="rect">
            <a:avLst/>
          </a:prstGeom>
        </p:spPr>
      </p:pic>
      <p:sp>
        <p:nvSpPr>
          <p:cNvPr id="40" name="Text 27"/>
          <p:cNvSpPr txBox="1"/>
          <p:nvPr/>
        </p:nvSpPr>
        <p:spPr>
          <a:xfrm>
            <a:off x="10158984" y="1762049"/>
            <a:ext cx="1467612" cy="162763"/>
          </a:xfrm>
          <a:prstGeom prst="rect">
            <a:avLst/>
          </a:prstGeom>
          <a:noFill/>
          <a:ln/>
        </p:spPr>
        <p:txBody>
          <a:bodyPr wrap="square" lIns="0" tIns="0" rIns="0" bIns="0" rtlCol="0" anchor="ctr"/>
          <a:lstStyle/>
          <a:p>
            <a:pPr marL="0" indent="0" algn="l">
              <a:buNone/>
            </a:pPr>
            <a:r>
              <a:rPr lang="en-US" sz="900" b="1" kern="0" spc="22" dirty="0">
                <a:solidFill>
                  <a:srgbClr val="059669"/>
                </a:solidFill>
                <a:latin typeface="Open Sans" pitchFamily="34" charset="0"/>
                <a:ea typeface="Open Sans" pitchFamily="34" charset="-122"/>
                <a:cs typeface="Open Sans" pitchFamily="34" charset="-120"/>
              </a:rPr>
              <a:t>Clear &amp; Responsible</a:t>
            </a:r>
            <a:endParaRPr lang="en-US" sz="900" dirty="0"/>
          </a:p>
        </p:txBody>
      </p:sp>
      <p:sp>
        <p:nvSpPr>
          <p:cNvPr id="41" name="Shape 28"/>
          <p:cNvSpPr/>
          <p:nvPr/>
        </p:nvSpPr>
        <p:spPr>
          <a:xfrm>
            <a:off x="6163970" y="4359859"/>
            <a:ext cx="5544007" cy="1152144"/>
          </a:xfrm>
          <a:prstGeom prst="roundRect">
            <a:avLst>
              <a:gd name="adj" fmla="val 5247"/>
            </a:avLst>
          </a:prstGeom>
          <a:solidFill>
            <a:srgbClr val="F8FAFC"/>
          </a:solidFill>
          <a:ln/>
        </p:spPr>
        <p:txBody>
          <a:bodyPr/>
          <a:lstStyle/>
          <a:p>
            <a:endParaRPr lang="en-US"/>
          </a:p>
        </p:txBody>
      </p:sp>
      <p:sp>
        <p:nvSpPr>
          <p:cNvPr id="42" name="Shape 29"/>
          <p:cNvSpPr/>
          <p:nvPr/>
        </p:nvSpPr>
        <p:spPr>
          <a:xfrm>
            <a:off x="6163970" y="4359859"/>
            <a:ext cx="5544007" cy="9144"/>
          </a:xfrm>
          <a:prstGeom prst="roundRect">
            <a:avLst>
              <a:gd name="adj" fmla="val 661157"/>
            </a:avLst>
          </a:prstGeom>
          <a:solidFill>
            <a:srgbClr val="E2E8F0"/>
          </a:solidFill>
          <a:ln w="12700">
            <a:solidFill>
              <a:srgbClr val="E2E8F0">
                <a:alpha val="0"/>
              </a:srgbClr>
            </a:solidFill>
            <a:prstDash val="solid"/>
          </a:ln>
        </p:spPr>
        <p:txBody>
          <a:bodyPr/>
          <a:lstStyle/>
          <a:p>
            <a:endParaRPr lang="en-US"/>
          </a:p>
        </p:txBody>
      </p:sp>
      <p:sp>
        <p:nvSpPr>
          <p:cNvPr id="43" name="Text 30"/>
          <p:cNvSpPr txBox="1"/>
          <p:nvPr/>
        </p:nvSpPr>
        <p:spPr>
          <a:xfrm>
            <a:off x="6554419" y="4570171"/>
            <a:ext cx="5067605" cy="200254"/>
          </a:xfrm>
          <a:prstGeom prst="rect">
            <a:avLst/>
          </a:prstGeom>
          <a:noFill/>
          <a:ln/>
        </p:spPr>
        <p:txBody>
          <a:bodyPr wrap="square" lIns="0" tIns="0" rIns="0" bIns="0" rtlCol="0" anchor="ctr"/>
          <a:lstStyle/>
          <a:p>
            <a:pPr marL="0" indent="0" algn="l">
              <a:buNone/>
            </a:pPr>
            <a:r>
              <a:rPr lang="en-US" sz="1000" b="1" dirty="0">
                <a:solidFill>
                  <a:srgbClr val="065F46"/>
                </a:solidFill>
                <a:latin typeface="Open Sans" pitchFamily="34" charset="0"/>
                <a:ea typeface="Open Sans" pitchFamily="34" charset="-122"/>
                <a:cs typeface="Open Sans" pitchFamily="34" charset="-120"/>
              </a:rPr>
              <a:t>Why it works </a:t>
            </a:r>
            <a:endParaRPr lang="en-US" sz="1000" dirty="0"/>
          </a:p>
        </p:txBody>
      </p:sp>
      <p:pic>
        <p:nvPicPr>
          <p:cNvPr id="44" name="Image 11" descr="preencoded.png"/>
          <p:cNvPicPr>
            <a:picLocks noChangeAspect="1"/>
          </p:cNvPicPr>
          <p:nvPr/>
        </p:nvPicPr>
        <p:blipFill>
          <a:blip r:embed="rId14"/>
          <a:srcRect t="-100" b="-100"/>
          <a:stretch/>
        </p:blipFill>
        <p:spPr>
          <a:xfrm>
            <a:off x="6364224" y="4594860"/>
            <a:ext cx="114300" cy="152705"/>
          </a:xfrm>
          <a:prstGeom prst="rect">
            <a:avLst/>
          </a:prstGeom>
        </p:spPr>
      </p:pic>
      <p:sp>
        <p:nvSpPr>
          <p:cNvPr id="45" name="Text 31"/>
          <p:cNvSpPr txBox="1"/>
          <p:nvPr/>
        </p:nvSpPr>
        <p:spPr>
          <a:xfrm>
            <a:off x="6364224" y="4849978"/>
            <a:ext cx="5220310" cy="457200"/>
          </a:xfrm>
          <a:prstGeom prst="rect">
            <a:avLst/>
          </a:prstGeom>
          <a:noFill/>
          <a:ln/>
        </p:spPr>
        <p:txBody>
          <a:bodyPr wrap="square" lIns="0" tIns="0" rIns="0" bIns="0" rtlCol="0" anchor="t"/>
          <a:lstStyle/>
          <a:p>
            <a:pPr marL="0" indent="0" algn="l">
              <a:buNone/>
            </a:pPr>
            <a:r>
              <a:rPr lang="en-US" sz="1000" dirty="0">
                <a:solidFill>
                  <a:srgbClr val="374151"/>
                </a:solidFill>
                <a:latin typeface="Open Sans" pitchFamily="34" charset="0"/>
                <a:ea typeface="Open Sans" pitchFamily="34" charset="-122"/>
                <a:cs typeface="Open Sans" pitchFamily="34" charset="-120"/>
              </a:rPr>
              <a:t>Clear responsibility ("We"). It states the action directly and links it to the consequence ("can't finalize"). This builds trust through transparency.</a:t>
            </a:r>
            <a:endParaRPr lang="en-US" sz="1000" dirty="0"/>
          </a:p>
        </p:txBody>
      </p:sp>
      <p:sp>
        <p:nvSpPr>
          <p:cNvPr id="46" name="Shape 32"/>
          <p:cNvSpPr/>
          <p:nvPr/>
        </p:nvSpPr>
        <p:spPr>
          <a:xfrm>
            <a:off x="6163970" y="2169871"/>
            <a:ext cx="5544007" cy="2190902"/>
          </a:xfrm>
          <a:prstGeom prst="rect">
            <a:avLst/>
          </a:prstGeom>
          <a:solidFill>
            <a:srgbClr val="FFFFFF"/>
          </a:solidFill>
          <a:ln w="12700">
            <a:solidFill>
              <a:srgbClr val="FFFFFF">
                <a:alpha val="0"/>
              </a:srgbClr>
            </a:solidFill>
            <a:prstDash val="solid"/>
          </a:ln>
        </p:spPr>
        <p:txBody>
          <a:bodyPr/>
          <a:lstStyle/>
          <a:p>
            <a:endParaRPr lang="en-US"/>
          </a:p>
        </p:txBody>
      </p:sp>
      <p:pic>
        <p:nvPicPr>
          <p:cNvPr id="47" name="Image 12" descr="preencoded.png"/>
          <p:cNvPicPr>
            <a:picLocks noChangeAspect="1"/>
          </p:cNvPicPr>
          <p:nvPr/>
        </p:nvPicPr>
        <p:blipFill>
          <a:blip r:embed="rId15">
            <a:alphaModFix amt="50000"/>
          </a:blip>
          <a:srcRect l="-258" r="-258"/>
          <a:stretch/>
        </p:blipFill>
        <p:spPr>
          <a:xfrm>
            <a:off x="10364724" y="2329891"/>
            <a:ext cx="1181405" cy="1343254"/>
          </a:xfrm>
          <a:prstGeom prst="rect">
            <a:avLst/>
          </a:prstGeom>
        </p:spPr>
      </p:pic>
      <p:sp>
        <p:nvSpPr>
          <p:cNvPr id="48" name="Text 33"/>
          <p:cNvSpPr txBox="1"/>
          <p:nvPr/>
        </p:nvSpPr>
        <p:spPr>
          <a:xfrm>
            <a:off x="6480353" y="2622499"/>
            <a:ext cx="5067605" cy="562356"/>
          </a:xfrm>
          <a:prstGeom prst="rect">
            <a:avLst/>
          </a:prstGeom>
          <a:noFill/>
          <a:ln/>
        </p:spPr>
        <p:txBody>
          <a:bodyPr wrap="square" lIns="0" tIns="0" rIns="0" bIns="0" rtlCol="0" anchor="t"/>
          <a:lstStyle/>
          <a:p>
            <a:pPr marL="0" indent="0" algn="l">
              <a:buNone/>
            </a:pPr>
            <a:r>
              <a:rPr lang="en-US" sz="1500" dirty="0">
                <a:solidFill>
                  <a:srgbClr val="1F2937"/>
                </a:solidFill>
                <a:latin typeface="Merriweather" pitchFamily="34" charset="0"/>
                <a:ea typeface="Merriweather" pitchFamily="34" charset="-122"/>
                <a:cs typeface="Merriweather" pitchFamily="34" charset="-120"/>
              </a:rPr>
              <a:t> " didn't submit the report, so  can't finalize the proposal." </a:t>
            </a:r>
            <a:endParaRPr lang="en-US" sz="1500" dirty="0"/>
          </a:p>
        </p:txBody>
      </p:sp>
      <p:pic>
        <p:nvPicPr>
          <p:cNvPr id="49" name="Image 13" descr="preencoded.png"/>
          <p:cNvPicPr>
            <a:picLocks noChangeAspect="1"/>
          </p:cNvPicPr>
          <p:nvPr/>
        </p:nvPicPr>
        <p:blipFill>
          <a:blip r:embed="rId16"/>
          <a:stretch>
            <a:fillRect/>
          </a:stretch>
        </p:blipFill>
        <p:spPr>
          <a:xfrm>
            <a:off x="6580022" y="2612441"/>
            <a:ext cx="418795" cy="295351"/>
          </a:xfrm>
          <a:prstGeom prst="rect">
            <a:avLst/>
          </a:prstGeom>
        </p:spPr>
      </p:pic>
      <p:sp>
        <p:nvSpPr>
          <p:cNvPr id="50" name="Text 34"/>
          <p:cNvSpPr/>
          <p:nvPr/>
        </p:nvSpPr>
        <p:spPr>
          <a:xfrm>
            <a:off x="6580022" y="2612441"/>
            <a:ext cx="419710" cy="295351"/>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500" b="1" dirty="0">
                <a:solidFill>
                  <a:srgbClr val="065F46"/>
                </a:solidFill>
                <a:latin typeface="Merriweather" pitchFamily="34" charset="0"/>
                <a:ea typeface="Merriweather" pitchFamily="34" charset="-122"/>
                <a:cs typeface="Merriweather" pitchFamily="34" charset="-120"/>
              </a:rPr>
              <a:t>We</a:t>
            </a:r>
            <a:endParaRPr lang="en-US" sz="1500" dirty="0"/>
          </a:p>
        </p:txBody>
      </p:sp>
      <p:pic>
        <p:nvPicPr>
          <p:cNvPr id="51" name="Image 14" descr="preencoded.png"/>
          <p:cNvPicPr>
            <a:picLocks noChangeAspect="1"/>
          </p:cNvPicPr>
          <p:nvPr/>
        </p:nvPicPr>
        <p:blipFill>
          <a:blip r:embed="rId17"/>
          <a:stretch>
            <a:fillRect/>
          </a:stretch>
        </p:blipFill>
        <p:spPr>
          <a:xfrm>
            <a:off x="9708185" y="2612441"/>
            <a:ext cx="400507" cy="295351"/>
          </a:xfrm>
          <a:prstGeom prst="rect">
            <a:avLst/>
          </a:prstGeom>
        </p:spPr>
      </p:pic>
      <p:sp>
        <p:nvSpPr>
          <p:cNvPr id="52" name="Text 35"/>
          <p:cNvSpPr/>
          <p:nvPr/>
        </p:nvSpPr>
        <p:spPr>
          <a:xfrm>
            <a:off x="9708185" y="2612441"/>
            <a:ext cx="400507" cy="295351"/>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500" b="1" dirty="0">
                <a:solidFill>
                  <a:srgbClr val="1E40AF"/>
                </a:solidFill>
                <a:latin typeface="Merriweather" pitchFamily="34" charset="0"/>
                <a:ea typeface="Merriweather" pitchFamily="34" charset="-122"/>
                <a:cs typeface="Merriweather" pitchFamily="34" charset="-120"/>
              </a:rPr>
              <a:t>we</a:t>
            </a:r>
            <a:endParaRPr lang="en-US" sz="1500" dirty="0"/>
          </a:p>
        </p:txBody>
      </p:sp>
      <p:pic>
        <p:nvPicPr>
          <p:cNvPr id="53" name="Image 15" descr="preencoded.png"/>
          <p:cNvPicPr>
            <a:picLocks noChangeAspect="1"/>
          </p:cNvPicPr>
          <p:nvPr/>
        </p:nvPicPr>
        <p:blipFill>
          <a:blip r:embed="rId18"/>
          <a:stretch>
            <a:fillRect/>
          </a:stretch>
        </p:blipFill>
        <p:spPr>
          <a:xfrm>
            <a:off x="6710782" y="3582619"/>
            <a:ext cx="990295" cy="333756"/>
          </a:xfrm>
          <a:prstGeom prst="rect">
            <a:avLst/>
          </a:prstGeom>
        </p:spPr>
      </p:pic>
      <p:sp>
        <p:nvSpPr>
          <p:cNvPr id="54" name="Text 36"/>
          <p:cNvSpPr/>
          <p:nvPr/>
        </p:nvSpPr>
        <p:spPr>
          <a:xfrm>
            <a:off x="6710782" y="3582619"/>
            <a:ext cx="991210" cy="333756"/>
          </a:xfrm>
          <a:prstGeom prst="rect">
            <a:avLst/>
          </a:prstGeom>
          <a:solidFill>
            <a:srgbClr val="FFFFFF">
              <a:alpha val="0"/>
            </a:srgbClr>
          </a:solidFill>
          <a:ln w="12700">
            <a:solidFill>
              <a:srgbClr val="CBD5E1"/>
            </a:solidFill>
          </a:ln>
        </p:spPr>
        <p:txBody>
          <a:bodyPr wrap="square" lIns="0" tIns="0" rIns="0" bIns="0" rtlCol="0" anchor="ctr"/>
          <a:lstStyle/>
          <a:p>
            <a:pPr marL="0" indent="0" algn="ctr">
              <a:buNone/>
            </a:pPr>
            <a:r>
              <a:rPr lang="en-US" sz="1000" b="1" dirty="0">
                <a:solidFill>
                  <a:srgbClr val="065F46"/>
                </a:solidFill>
                <a:latin typeface="Open Sans" pitchFamily="34" charset="0"/>
                <a:ea typeface="Open Sans" pitchFamily="34" charset="-122"/>
                <a:cs typeface="Open Sans" pitchFamily="34" charset="-120"/>
              </a:rPr>
              <a:t>Actor (We)</a:t>
            </a:r>
            <a:endParaRPr lang="en-US" sz="1000" dirty="0"/>
          </a:p>
        </p:txBody>
      </p:sp>
      <p:pic>
        <p:nvPicPr>
          <p:cNvPr id="55" name="Image 16" descr="preencoded.png"/>
          <p:cNvPicPr>
            <a:picLocks noChangeAspect="1"/>
          </p:cNvPicPr>
          <p:nvPr/>
        </p:nvPicPr>
        <p:blipFill>
          <a:blip r:embed="rId19"/>
          <a:stretch>
            <a:fillRect/>
          </a:stretch>
        </p:blipFill>
        <p:spPr>
          <a:xfrm>
            <a:off x="8030261" y="3582619"/>
            <a:ext cx="1657807" cy="333756"/>
          </a:xfrm>
          <a:prstGeom prst="rect">
            <a:avLst/>
          </a:prstGeom>
        </p:spPr>
      </p:pic>
      <p:sp>
        <p:nvSpPr>
          <p:cNvPr id="56" name="Text 37"/>
          <p:cNvSpPr/>
          <p:nvPr/>
        </p:nvSpPr>
        <p:spPr>
          <a:xfrm>
            <a:off x="8030261" y="3582619"/>
            <a:ext cx="1657807" cy="333756"/>
          </a:xfrm>
          <a:prstGeom prst="rect">
            <a:avLst/>
          </a:prstGeom>
          <a:solidFill>
            <a:srgbClr val="FFFFFF">
              <a:alpha val="0"/>
            </a:srgbClr>
          </a:solidFill>
          <a:ln w="12700">
            <a:solidFill>
              <a:srgbClr val="CBD5E1"/>
            </a:solidFill>
          </a:ln>
        </p:spPr>
        <p:txBody>
          <a:bodyPr wrap="square" lIns="0" tIns="0" rIns="0" bIns="0" rtlCol="0" anchor="ctr"/>
          <a:lstStyle/>
          <a:p>
            <a:pPr marL="0" indent="0" algn="ctr">
              <a:buNone/>
            </a:pPr>
            <a:r>
              <a:rPr lang="en-US" sz="1000" dirty="0">
                <a:solidFill>
                  <a:srgbClr val="6B7280"/>
                </a:solidFill>
                <a:latin typeface="Open Sans" pitchFamily="34" charset="0"/>
                <a:ea typeface="Open Sans" pitchFamily="34" charset="-122"/>
                <a:cs typeface="Open Sans" pitchFamily="34" charset="-120"/>
              </a:rPr>
              <a:t>Action (didn't submit)</a:t>
            </a:r>
            <a:endParaRPr lang="en-US" sz="1000" dirty="0"/>
          </a:p>
        </p:txBody>
      </p:sp>
      <p:pic>
        <p:nvPicPr>
          <p:cNvPr id="57" name="Image 17" descr="preencoded.png"/>
          <p:cNvPicPr>
            <a:picLocks noChangeAspect="1"/>
          </p:cNvPicPr>
          <p:nvPr/>
        </p:nvPicPr>
        <p:blipFill>
          <a:blip r:embed="rId20"/>
          <a:stretch>
            <a:fillRect/>
          </a:stretch>
        </p:blipFill>
        <p:spPr>
          <a:xfrm>
            <a:off x="10012680" y="3582619"/>
            <a:ext cx="1152144" cy="333756"/>
          </a:xfrm>
          <a:prstGeom prst="rect">
            <a:avLst/>
          </a:prstGeom>
        </p:spPr>
      </p:pic>
      <p:sp>
        <p:nvSpPr>
          <p:cNvPr id="58" name="Text 38"/>
          <p:cNvSpPr/>
          <p:nvPr/>
        </p:nvSpPr>
        <p:spPr>
          <a:xfrm>
            <a:off x="10012680" y="3582619"/>
            <a:ext cx="1153058" cy="333756"/>
          </a:xfrm>
          <a:prstGeom prst="rect">
            <a:avLst/>
          </a:prstGeom>
          <a:solidFill>
            <a:srgbClr val="FFFFFF">
              <a:alpha val="0"/>
            </a:srgbClr>
          </a:solidFill>
          <a:ln w="12700">
            <a:solidFill>
              <a:srgbClr val="CBD5E1"/>
            </a:solidFill>
          </a:ln>
        </p:spPr>
        <p:txBody>
          <a:bodyPr wrap="square" lIns="0" tIns="0" rIns="0" bIns="0" rtlCol="0" anchor="ctr"/>
          <a:lstStyle/>
          <a:p>
            <a:pPr marL="0" indent="0" algn="ctr">
              <a:buNone/>
            </a:pPr>
            <a:r>
              <a:rPr lang="en-US" sz="1000" dirty="0">
                <a:solidFill>
                  <a:srgbClr val="1E40AF"/>
                </a:solidFill>
                <a:latin typeface="Open Sans" pitchFamily="34" charset="0"/>
                <a:ea typeface="Open Sans" pitchFamily="34" charset="-122"/>
                <a:cs typeface="Open Sans" pitchFamily="34" charset="-120"/>
              </a:rPr>
              <a:t>Consequence</a:t>
            </a:r>
            <a:endParaRPr lang="en-US" sz="1000" dirty="0"/>
          </a:p>
        </p:txBody>
      </p:sp>
      <p:pic>
        <p:nvPicPr>
          <p:cNvPr id="59" name="Image 18" descr="preencoded.png"/>
          <p:cNvPicPr>
            <a:picLocks noChangeAspect="1"/>
          </p:cNvPicPr>
          <p:nvPr/>
        </p:nvPicPr>
        <p:blipFill>
          <a:blip r:embed="rId21"/>
          <a:srcRect t="-43" b="-43"/>
          <a:stretch/>
        </p:blipFill>
        <p:spPr>
          <a:xfrm>
            <a:off x="7799832" y="3660343"/>
            <a:ext cx="133502" cy="152705"/>
          </a:xfrm>
          <a:prstGeom prst="rect">
            <a:avLst/>
          </a:prstGeom>
        </p:spPr>
      </p:pic>
      <p:pic>
        <p:nvPicPr>
          <p:cNvPr id="60" name="Image 19" descr="preencoded.png"/>
          <p:cNvPicPr>
            <a:picLocks noChangeAspect="1"/>
          </p:cNvPicPr>
          <p:nvPr/>
        </p:nvPicPr>
        <p:blipFill>
          <a:blip r:embed="rId21"/>
          <a:srcRect t="-43" b="-43"/>
          <a:stretch/>
        </p:blipFill>
        <p:spPr>
          <a:xfrm>
            <a:off x="9782251" y="3660343"/>
            <a:ext cx="133502" cy="152705"/>
          </a:xfrm>
          <a:prstGeom prst="rect">
            <a:avLst/>
          </a:prstGeom>
        </p:spPr>
      </p:pic>
      <p:pic>
        <p:nvPicPr>
          <p:cNvPr id="61" name="Image 20" descr="preencoded.png"/>
          <p:cNvPicPr>
            <a:picLocks noChangeAspect="1"/>
          </p:cNvPicPr>
          <p:nvPr/>
        </p:nvPicPr>
        <p:blipFill>
          <a:blip r:embed="rId22"/>
          <a:srcRect l="-200" r="-200"/>
          <a:stretch/>
        </p:blipFill>
        <p:spPr>
          <a:xfrm>
            <a:off x="0" y="0"/>
            <a:ext cx="12191695" cy="758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5F5"/>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t="-1" b="-1"/>
          <a:stretch/>
        </p:blipFill>
        <p:spPr>
          <a:xfrm>
            <a:off x="0" y="0"/>
            <a:ext cx="12191695" cy="6858000"/>
          </a:xfrm>
          <a:prstGeom prst="rect">
            <a:avLst/>
          </a:prstGeom>
        </p:spPr>
      </p:pic>
      <p:pic>
        <p:nvPicPr>
          <p:cNvPr id="4" name="Image 1" descr="preencoded.png"/>
          <p:cNvPicPr>
            <a:picLocks noChangeAspect="1"/>
          </p:cNvPicPr>
          <p:nvPr/>
        </p:nvPicPr>
        <p:blipFill>
          <a:blip r:embed="rId4"/>
          <a:stretch>
            <a:fillRect/>
          </a:stretch>
        </p:blipFill>
        <p:spPr>
          <a:xfrm>
            <a:off x="609905" y="1533449"/>
            <a:ext cx="1752905" cy="247802"/>
          </a:xfrm>
          <a:prstGeom prst="rect">
            <a:avLst/>
          </a:prstGeom>
        </p:spPr>
      </p:pic>
      <p:sp>
        <p:nvSpPr>
          <p:cNvPr id="5" name="Text 1"/>
          <p:cNvSpPr/>
          <p:nvPr/>
        </p:nvSpPr>
        <p:spPr>
          <a:xfrm>
            <a:off x="609905" y="1533449"/>
            <a:ext cx="1752905" cy="247802"/>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45" dirty="0">
                <a:solidFill>
                  <a:srgbClr val="991B1B"/>
                </a:solidFill>
                <a:latin typeface="Open Sans" pitchFamily="34" charset="0"/>
                <a:ea typeface="Open Sans" pitchFamily="34" charset="-122"/>
                <a:cs typeface="Open Sans" pitchFamily="34" charset="-120"/>
              </a:rPr>
              <a:t>Before: Wordy &amp; Slow</a:t>
            </a:r>
            <a:endParaRPr lang="en-US" sz="900" dirty="0"/>
          </a:p>
        </p:txBody>
      </p:sp>
      <p:sp>
        <p:nvSpPr>
          <p:cNvPr id="6" name="Text 2"/>
          <p:cNvSpPr txBox="1"/>
          <p:nvPr/>
        </p:nvSpPr>
        <p:spPr>
          <a:xfrm>
            <a:off x="5137099" y="1638605"/>
            <a:ext cx="963778" cy="152705"/>
          </a:xfrm>
          <a:prstGeom prst="rect">
            <a:avLst/>
          </a:prstGeom>
          <a:noFill/>
          <a:ln/>
        </p:spPr>
        <p:txBody>
          <a:bodyPr wrap="square" lIns="0" tIns="0" rIns="0" bIns="0" rtlCol="0" anchor="ctr"/>
          <a:lstStyle/>
          <a:p>
            <a:pPr marL="0" indent="0" algn="l">
              <a:buNone/>
            </a:pPr>
            <a:r>
              <a:rPr lang="en-US" sz="900" b="1" dirty="0">
                <a:solidFill>
                  <a:srgbClr val="9CA3AF"/>
                </a:solidFill>
                <a:latin typeface="Open Sans" pitchFamily="34" charset="0"/>
                <a:ea typeface="Open Sans" pitchFamily="34" charset="-122"/>
                <a:cs typeface="Open Sans" pitchFamily="34" charset="-120"/>
              </a:rPr>
              <a:t>Cognitive Drag</a:t>
            </a:r>
            <a:endParaRPr lang="en-US" sz="900" dirty="0"/>
          </a:p>
        </p:txBody>
      </p:sp>
      <p:sp>
        <p:nvSpPr>
          <p:cNvPr id="7" name="Shape 3"/>
          <p:cNvSpPr/>
          <p:nvPr/>
        </p:nvSpPr>
        <p:spPr>
          <a:xfrm>
            <a:off x="609905" y="1971446"/>
            <a:ext cx="5333695" cy="3619195"/>
          </a:xfrm>
          <a:prstGeom prst="roundRect">
            <a:avLst>
              <a:gd name="adj" fmla="val 532"/>
            </a:avLst>
          </a:prstGeom>
          <a:solidFill>
            <a:srgbClr val="FFFFFF"/>
          </a:solidFill>
          <a:ln w="12700">
            <a:solidFill>
              <a:srgbClr val="E5E7EB"/>
            </a:solidFill>
            <a:prstDash val="solid"/>
          </a:ln>
          <a:effectLst>
            <a:outerShdw blurRad="63500" dist="38100" dir="16200000" algn="bl" rotWithShape="0">
              <a:srgbClr val="000000">
                <a:alpha val="10000"/>
              </a:srgbClr>
            </a:outerShdw>
          </a:effectLst>
        </p:spPr>
        <p:txBody>
          <a:bodyPr/>
          <a:lstStyle/>
          <a:p>
            <a:endParaRPr lang="en-US"/>
          </a:p>
        </p:txBody>
      </p:sp>
      <p:pic>
        <p:nvPicPr>
          <p:cNvPr id="8" name="Image 2" descr="preencoded.png"/>
          <p:cNvPicPr>
            <a:picLocks noChangeAspect="1"/>
          </p:cNvPicPr>
          <p:nvPr/>
        </p:nvPicPr>
        <p:blipFill>
          <a:blip r:embed="rId5"/>
          <a:srcRect l="-45" r="-45"/>
          <a:stretch/>
        </p:blipFill>
        <p:spPr>
          <a:xfrm>
            <a:off x="619049" y="1981505"/>
            <a:ext cx="5315407" cy="466344"/>
          </a:xfrm>
          <a:prstGeom prst="rect">
            <a:avLst/>
          </a:prstGeom>
        </p:spPr>
      </p:pic>
      <p:sp>
        <p:nvSpPr>
          <p:cNvPr id="9" name="Text 4"/>
          <p:cNvSpPr txBox="1"/>
          <p:nvPr/>
        </p:nvSpPr>
        <p:spPr>
          <a:xfrm>
            <a:off x="961949" y="2095805"/>
            <a:ext cx="2168042" cy="228600"/>
          </a:xfrm>
          <a:prstGeom prst="rect">
            <a:avLst/>
          </a:prstGeom>
          <a:noFill/>
          <a:ln/>
        </p:spPr>
        <p:txBody>
          <a:bodyPr wrap="square" lIns="0" tIns="0" rIns="0" bIns="0" rtlCol="0" anchor="ctr"/>
          <a:lstStyle/>
          <a:p>
            <a:pPr marL="0" indent="0" algn="l">
              <a:buNone/>
            </a:pPr>
            <a:r>
              <a:rPr lang="en-US" sz="1200" b="1" dirty="0">
                <a:solidFill>
                  <a:srgbClr val="991B1B"/>
                </a:solidFill>
                <a:latin typeface="Open Sans" pitchFamily="34" charset="0"/>
                <a:ea typeface="Open Sans" pitchFamily="34" charset="-122"/>
                <a:cs typeface="Open Sans" pitchFamily="34" charset="-120"/>
              </a:rPr>
              <a:t>Common "Throat-Clearing"</a:t>
            </a:r>
            <a:endParaRPr lang="en-US" sz="1200" dirty="0"/>
          </a:p>
        </p:txBody>
      </p:sp>
      <p:pic>
        <p:nvPicPr>
          <p:cNvPr id="10" name="Image 3" descr="preencoded.png"/>
          <p:cNvPicPr>
            <a:picLocks noChangeAspect="1"/>
          </p:cNvPicPr>
          <p:nvPr/>
        </p:nvPicPr>
        <p:blipFill>
          <a:blip r:embed="rId6"/>
          <a:srcRect t="-100" b="-100"/>
          <a:stretch/>
        </p:blipFill>
        <p:spPr>
          <a:xfrm>
            <a:off x="771754" y="2133295"/>
            <a:ext cx="114300" cy="152705"/>
          </a:xfrm>
          <a:prstGeom prst="rect">
            <a:avLst/>
          </a:prstGeom>
        </p:spPr>
      </p:pic>
      <p:sp>
        <p:nvSpPr>
          <p:cNvPr id="11" name="Shape 5"/>
          <p:cNvSpPr/>
          <p:nvPr/>
        </p:nvSpPr>
        <p:spPr>
          <a:xfrm>
            <a:off x="619049" y="2447849"/>
            <a:ext cx="5315407" cy="4238244"/>
          </a:xfrm>
          <a:prstGeom prst="rect">
            <a:avLst/>
          </a:prstGeom>
          <a:solidFill>
            <a:srgbClr val="FFFFFF"/>
          </a:solidFill>
          <a:ln w="12700">
            <a:solidFill>
              <a:srgbClr val="FFFFFF">
                <a:alpha val="0"/>
              </a:srgbClr>
            </a:solidFill>
            <a:prstDash val="solid"/>
          </a:ln>
        </p:spPr>
        <p:txBody>
          <a:bodyPr/>
          <a:lstStyle/>
          <a:p>
            <a:endParaRPr lang="en-US"/>
          </a:p>
        </p:txBody>
      </p:sp>
      <p:sp>
        <p:nvSpPr>
          <p:cNvPr id="12" name="Shape 6"/>
          <p:cNvSpPr/>
          <p:nvPr/>
        </p:nvSpPr>
        <p:spPr>
          <a:xfrm>
            <a:off x="847649" y="2676449"/>
            <a:ext cx="4858207" cy="1276502"/>
          </a:xfrm>
          <a:prstGeom prst="roundRect">
            <a:avLst>
              <a:gd name="adj" fmla="val 2138"/>
            </a:avLst>
          </a:prstGeom>
          <a:solidFill>
            <a:srgbClr val="FEF2F2"/>
          </a:solidFill>
          <a:ln w="12700">
            <a:solidFill>
              <a:srgbClr val="FEE2E2"/>
            </a:solidFill>
            <a:prstDash val="solid"/>
          </a:ln>
        </p:spPr>
        <p:txBody>
          <a:bodyPr/>
          <a:lstStyle/>
          <a:p>
            <a:endParaRPr lang="en-US"/>
          </a:p>
        </p:txBody>
      </p:sp>
      <p:sp>
        <p:nvSpPr>
          <p:cNvPr id="13" name="Text 7"/>
          <p:cNvSpPr txBox="1"/>
          <p:nvPr/>
        </p:nvSpPr>
        <p:spPr>
          <a:xfrm>
            <a:off x="1009498" y="2838298"/>
            <a:ext cx="4648810" cy="191110"/>
          </a:xfrm>
          <a:prstGeom prst="rect">
            <a:avLst/>
          </a:prstGeom>
          <a:noFill/>
          <a:ln/>
        </p:spPr>
        <p:txBody>
          <a:bodyPr wrap="square" lIns="0" tIns="0" rIns="0" bIns="0" rtlCol="0" anchor="ctr"/>
          <a:lstStyle/>
          <a:p>
            <a:pPr marL="0" indent="0" algn="l">
              <a:buNone/>
            </a:pPr>
            <a:r>
              <a:rPr lang="en-US" sz="1000" b="1" kern="0" spc="26" dirty="0">
                <a:solidFill>
                  <a:srgbClr val="6B7280"/>
                </a:solidFill>
                <a:latin typeface="Open Sans" pitchFamily="34" charset="0"/>
                <a:ea typeface="Open Sans" pitchFamily="34" charset="-122"/>
                <a:cs typeface="Open Sans" pitchFamily="34" charset="-120"/>
              </a:rPr>
              <a:t>Example 1</a:t>
            </a:r>
            <a:endParaRPr lang="en-US" sz="1000" dirty="0"/>
          </a:p>
        </p:txBody>
      </p:sp>
      <p:sp>
        <p:nvSpPr>
          <p:cNvPr id="14" name="Text 8"/>
          <p:cNvSpPr txBox="1"/>
          <p:nvPr/>
        </p:nvSpPr>
        <p:spPr>
          <a:xfrm>
            <a:off x="1009498" y="3066898"/>
            <a:ext cx="4610405" cy="495605"/>
          </a:xfrm>
          <a:prstGeom prst="rect">
            <a:avLst/>
          </a:prstGeom>
          <a:noFill/>
          <a:ln/>
        </p:spPr>
        <p:txBody>
          <a:bodyPr wrap="square" lIns="0" tIns="0" rIns="0" bIns="0" rtlCol="0" anchor="t"/>
          <a:lstStyle/>
          <a:p>
            <a:pPr marL="0" indent="0" algn="l">
              <a:buNone/>
            </a:pPr>
            <a:r>
              <a:rPr lang="en-US" sz="1200" dirty="0">
                <a:solidFill>
                  <a:srgbClr val="1F2937"/>
                </a:solidFill>
                <a:latin typeface="Open Sans" pitchFamily="34" charset="0"/>
                <a:ea typeface="Open Sans" pitchFamily="34" charset="-122"/>
                <a:cs typeface="Open Sans" pitchFamily="34" charset="-120"/>
              </a:rPr>
              <a:t>"</a:t>
            </a:r>
            <a:r>
              <a:rPr lang="en-US" sz="1200" b="1" dirty="0">
                <a:solidFill>
                  <a:srgbClr val="1F2937"/>
                </a:solidFill>
                <a:latin typeface="Open Sans" pitchFamily="34" charset="0"/>
                <a:ea typeface="Open Sans" pitchFamily="34" charset="-122"/>
                <a:cs typeface="Open Sans" pitchFamily="34" charset="-120"/>
              </a:rPr>
              <a:t>I am writing to inform you that</a:t>
            </a:r>
            <a:r>
              <a:rPr lang="en-US" sz="1200" dirty="0">
                <a:solidFill>
                  <a:srgbClr val="1F2937"/>
                </a:solidFill>
                <a:latin typeface="Open Sans" pitchFamily="34" charset="0"/>
                <a:ea typeface="Open Sans" pitchFamily="34" charset="-122"/>
                <a:cs typeface="Open Sans" pitchFamily="34" charset="-120"/>
              </a:rPr>
              <a:t> the meeting has been moved."</a:t>
            </a:r>
            <a:endParaRPr lang="en-US" sz="1200" dirty="0"/>
          </a:p>
        </p:txBody>
      </p:sp>
      <p:sp>
        <p:nvSpPr>
          <p:cNvPr id="15" name="Text 9"/>
          <p:cNvSpPr txBox="1"/>
          <p:nvPr/>
        </p:nvSpPr>
        <p:spPr>
          <a:xfrm>
            <a:off x="1162202" y="3631082"/>
            <a:ext cx="4496105" cy="152705"/>
          </a:xfrm>
          <a:prstGeom prst="rect">
            <a:avLst/>
          </a:prstGeom>
          <a:noFill/>
          <a:ln/>
        </p:spPr>
        <p:txBody>
          <a:bodyPr wrap="square" lIns="0" tIns="0" rIns="0" bIns="0" rtlCol="0" anchor="ctr"/>
          <a:lstStyle/>
          <a:p>
            <a:pPr marL="0" indent="0" algn="l">
              <a:buNone/>
            </a:pPr>
            <a:r>
              <a:rPr lang="en-US" sz="900" dirty="0">
                <a:solidFill>
                  <a:srgbClr val="DC2626"/>
                </a:solidFill>
                <a:latin typeface="Open Sans" pitchFamily="34" charset="0"/>
                <a:ea typeface="Open Sans" pitchFamily="34" charset="-122"/>
                <a:cs typeface="Open Sans" pitchFamily="34" charset="-120"/>
              </a:rPr>
              <a:t>7 words of filler before content</a:t>
            </a:r>
            <a:endParaRPr lang="en-US" sz="900" dirty="0"/>
          </a:p>
        </p:txBody>
      </p:sp>
      <p:pic>
        <p:nvPicPr>
          <p:cNvPr id="16" name="Image 4" descr="preencoded.png"/>
          <p:cNvPicPr>
            <a:picLocks noChangeAspect="1"/>
          </p:cNvPicPr>
          <p:nvPr/>
        </p:nvPicPr>
        <p:blipFill>
          <a:blip r:embed="rId7"/>
          <a:srcRect/>
          <a:stretch/>
        </p:blipFill>
        <p:spPr>
          <a:xfrm>
            <a:off x="1009498" y="3644798"/>
            <a:ext cx="114300" cy="114300"/>
          </a:xfrm>
          <a:prstGeom prst="rect">
            <a:avLst/>
          </a:prstGeom>
        </p:spPr>
      </p:pic>
      <p:sp>
        <p:nvSpPr>
          <p:cNvPr id="17" name="Shape 10"/>
          <p:cNvSpPr/>
          <p:nvPr/>
        </p:nvSpPr>
        <p:spPr>
          <a:xfrm>
            <a:off x="847649" y="4173322"/>
            <a:ext cx="4858207" cy="1028700"/>
          </a:xfrm>
          <a:prstGeom prst="roundRect">
            <a:avLst>
              <a:gd name="adj" fmla="val 3292"/>
            </a:avLst>
          </a:prstGeom>
          <a:solidFill>
            <a:srgbClr val="FEF2F2"/>
          </a:solidFill>
          <a:ln w="12700">
            <a:solidFill>
              <a:srgbClr val="FEE2E2"/>
            </a:solidFill>
            <a:prstDash val="solid"/>
          </a:ln>
        </p:spPr>
        <p:txBody>
          <a:bodyPr/>
          <a:lstStyle/>
          <a:p>
            <a:endParaRPr lang="en-US"/>
          </a:p>
        </p:txBody>
      </p:sp>
      <p:sp>
        <p:nvSpPr>
          <p:cNvPr id="18" name="Text 11"/>
          <p:cNvSpPr txBox="1"/>
          <p:nvPr/>
        </p:nvSpPr>
        <p:spPr>
          <a:xfrm>
            <a:off x="1009498" y="4336085"/>
            <a:ext cx="4648810" cy="191110"/>
          </a:xfrm>
          <a:prstGeom prst="rect">
            <a:avLst/>
          </a:prstGeom>
          <a:noFill/>
          <a:ln/>
        </p:spPr>
        <p:txBody>
          <a:bodyPr wrap="square" lIns="0" tIns="0" rIns="0" bIns="0" rtlCol="0" anchor="ctr"/>
          <a:lstStyle/>
          <a:p>
            <a:pPr marL="0" indent="0" algn="l">
              <a:buNone/>
            </a:pPr>
            <a:r>
              <a:rPr lang="en-US" sz="1000" b="1" kern="0" spc="26" dirty="0">
                <a:solidFill>
                  <a:srgbClr val="6B7280"/>
                </a:solidFill>
                <a:latin typeface="Open Sans" pitchFamily="34" charset="0"/>
                <a:ea typeface="Open Sans" pitchFamily="34" charset="-122"/>
                <a:cs typeface="Open Sans" pitchFamily="34" charset="-120"/>
              </a:rPr>
              <a:t>Example 2</a:t>
            </a:r>
            <a:endParaRPr lang="en-US" sz="1000" dirty="0"/>
          </a:p>
        </p:txBody>
      </p:sp>
      <p:sp>
        <p:nvSpPr>
          <p:cNvPr id="19" name="Text 12"/>
          <p:cNvSpPr txBox="1"/>
          <p:nvPr/>
        </p:nvSpPr>
        <p:spPr>
          <a:xfrm>
            <a:off x="1009498" y="4564685"/>
            <a:ext cx="4960620" cy="247802"/>
          </a:xfrm>
          <a:prstGeom prst="rect">
            <a:avLst/>
          </a:prstGeom>
          <a:noFill/>
          <a:ln/>
        </p:spPr>
        <p:txBody>
          <a:bodyPr wrap="square" lIns="0" tIns="0" rIns="0" bIns="0" rtlCol="0" anchor="ctr"/>
          <a:lstStyle/>
          <a:p>
            <a:pPr marL="0" indent="0" algn="l">
              <a:buNone/>
            </a:pPr>
            <a:r>
              <a:rPr lang="en-US" sz="1200" dirty="0">
                <a:solidFill>
                  <a:srgbClr val="1F2937"/>
                </a:solidFill>
                <a:latin typeface="Open Sans" pitchFamily="34" charset="0"/>
                <a:ea typeface="Open Sans" pitchFamily="34" charset="-122"/>
                <a:cs typeface="Open Sans" pitchFamily="34" charset="-120"/>
              </a:rPr>
              <a:t>"</a:t>
            </a:r>
            <a:r>
              <a:rPr lang="en-US" sz="1200" b="1" dirty="0">
                <a:solidFill>
                  <a:srgbClr val="1F2937"/>
                </a:solidFill>
                <a:latin typeface="Open Sans" pitchFamily="34" charset="0"/>
                <a:ea typeface="Open Sans" pitchFamily="34" charset="-122"/>
                <a:cs typeface="Open Sans" pitchFamily="34" charset="-120"/>
              </a:rPr>
              <a:t>At this point in time</a:t>
            </a:r>
            <a:r>
              <a:rPr lang="en-US" sz="1200" dirty="0">
                <a:solidFill>
                  <a:srgbClr val="1F2937"/>
                </a:solidFill>
                <a:latin typeface="Open Sans" pitchFamily="34" charset="0"/>
                <a:ea typeface="Open Sans" pitchFamily="34" charset="-122"/>
                <a:cs typeface="Open Sans" pitchFamily="34" charset="-120"/>
              </a:rPr>
              <a:t>, we do not have the budget."</a:t>
            </a:r>
            <a:endParaRPr lang="en-US" sz="1200" dirty="0"/>
          </a:p>
        </p:txBody>
      </p:sp>
      <p:sp>
        <p:nvSpPr>
          <p:cNvPr id="20" name="Text 13"/>
          <p:cNvSpPr txBox="1"/>
          <p:nvPr/>
        </p:nvSpPr>
        <p:spPr>
          <a:xfrm>
            <a:off x="1162202" y="4883810"/>
            <a:ext cx="4496105" cy="152705"/>
          </a:xfrm>
          <a:prstGeom prst="rect">
            <a:avLst/>
          </a:prstGeom>
          <a:noFill/>
          <a:ln/>
        </p:spPr>
        <p:txBody>
          <a:bodyPr wrap="square" lIns="0" tIns="0" rIns="0" bIns="0" rtlCol="0" anchor="ctr"/>
          <a:lstStyle/>
          <a:p>
            <a:pPr marL="0" indent="0" algn="l">
              <a:buNone/>
            </a:pPr>
            <a:r>
              <a:rPr lang="en-US" sz="900" dirty="0">
                <a:solidFill>
                  <a:srgbClr val="DC2626"/>
                </a:solidFill>
                <a:latin typeface="Open Sans" pitchFamily="34" charset="0"/>
                <a:ea typeface="Open Sans" pitchFamily="34" charset="-122"/>
                <a:cs typeface="Open Sans" pitchFamily="34" charset="-120"/>
              </a:rPr>
              <a:t>Cliché phrase for "now"</a:t>
            </a:r>
            <a:endParaRPr lang="en-US" sz="900" dirty="0"/>
          </a:p>
        </p:txBody>
      </p:sp>
      <p:pic>
        <p:nvPicPr>
          <p:cNvPr id="21" name="Image 5" descr="preencoded.png"/>
          <p:cNvPicPr>
            <a:picLocks noChangeAspect="1"/>
          </p:cNvPicPr>
          <p:nvPr/>
        </p:nvPicPr>
        <p:blipFill>
          <a:blip r:embed="rId7"/>
          <a:srcRect/>
          <a:stretch/>
        </p:blipFill>
        <p:spPr>
          <a:xfrm>
            <a:off x="1009498" y="4898441"/>
            <a:ext cx="114300" cy="114300"/>
          </a:xfrm>
          <a:prstGeom prst="rect">
            <a:avLst/>
          </a:prstGeom>
        </p:spPr>
      </p:pic>
      <p:sp>
        <p:nvSpPr>
          <p:cNvPr id="22" name="Shape 14"/>
          <p:cNvSpPr/>
          <p:nvPr/>
        </p:nvSpPr>
        <p:spPr>
          <a:xfrm>
            <a:off x="847649" y="5426964"/>
            <a:ext cx="4858207" cy="906169"/>
          </a:xfrm>
          <a:prstGeom prst="roundRect">
            <a:avLst>
              <a:gd name="adj" fmla="val 3292"/>
            </a:avLst>
          </a:prstGeom>
          <a:solidFill>
            <a:srgbClr val="FEF2F2"/>
          </a:solidFill>
          <a:ln w="12700">
            <a:solidFill>
              <a:srgbClr val="FEE2E2"/>
            </a:solidFill>
            <a:prstDash val="solid"/>
          </a:ln>
        </p:spPr>
        <p:txBody>
          <a:bodyPr/>
          <a:lstStyle/>
          <a:p>
            <a:endParaRPr lang="en-US"/>
          </a:p>
        </p:txBody>
      </p:sp>
      <p:sp>
        <p:nvSpPr>
          <p:cNvPr id="23" name="Text 15"/>
          <p:cNvSpPr txBox="1"/>
          <p:nvPr/>
        </p:nvSpPr>
        <p:spPr>
          <a:xfrm>
            <a:off x="1009498" y="5588813"/>
            <a:ext cx="4648810" cy="191110"/>
          </a:xfrm>
          <a:prstGeom prst="rect">
            <a:avLst/>
          </a:prstGeom>
          <a:noFill/>
          <a:ln/>
        </p:spPr>
        <p:txBody>
          <a:bodyPr wrap="square" lIns="0" tIns="0" rIns="0" bIns="0" rtlCol="0" anchor="ctr"/>
          <a:lstStyle/>
          <a:p>
            <a:pPr marL="0" indent="0" algn="l">
              <a:buNone/>
            </a:pPr>
            <a:r>
              <a:rPr lang="en-US" sz="1000" b="1" kern="0" spc="26" dirty="0">
                <a:solidFill>
                  <a:srgbClr val="6B7280"/>
                </a:solidFill>
                <a:latin typeface="Open Sans" pitchFamily="34" charset="0"/>
                <a:ea typeface="Open Sans" pitchFamily="34" charset="-122"/>
                <a:cs typeface="Open Sans" pitchFamily="34" charset="-120"/>
              </a:rPr>
              <a:t>Example 3</a:t>
            </a:r>
            <a:endParaRPr lang="en-US" sz="1000" dirty="0"/>
          </a:p>
        </p:txBody>
      </p:sp>
      <p:sp>
        <p:nvSpPr>
          <p:cNvPr id="24" name="Text 16"/>
          <p:cNvSpPr txBox="1"/>
          <p:nvPr/>
        </p:nvSpPr>
        <p:spPr>
          <a:xfrm>
            <a:off x="1009498" y="5817413"/>
            <a:ext cx="4648810" cy="247802"/>
          </a:xfrm>
          <a:prstGeom prst="rect">
            <a:avLst/>
          </a:prstGeom>
          <a:noFill/>
          <a:ln/>
        </p:spPr>
        <p:txBody>
          <a:bodyPr wrap="square" lIns="0" tIns="0" rIns="0" bIns="0" rtlCol="0" anchor="ctr"/>
          <a:lstStyle/>
          <a:p>
            <a:pPr marL="0" indent="0" algn="l">
              <a:buNone/>
            </a:pPr>
            <a:r>
              <a:rPr lang="en-US" sz="1200" dirty="0">
                <a:solidFill>
                  <a:srgbClr val="1F2937"/>
                </a:solidFill>
                <a:latin typeface="Open Sans" pitchFamily="34" charset="0"/>
                <a:ea typeface="Open Sans" pitchFamily="34" charset="-122"/>
                <a:cs typeface="Open Sans" pitchFamily="34" charset="-120"/>
              </a:rPr>
              <a:t>"</a:t>
            </a:r>
            <a:r>
              <a:rPr lang="en-US" sz="1200" b="1" dirty="0">
                <a:solidFill>
                  <a:srgbClr val="1F2937"/>
                </a:solidFill>
                <a:latin typeface="Open Sans" pitchFamily="34" charset="0"/>
                <a:ea typeface="Open Sans" pitchFamily="34" charset="-122"/>
                <a:cs typeface="Open Sans" pitchFamily="34" charset="-120"/>
              </a:rPr>
              <a:t>Due to the fact that</a:t>
            </a:r>
            <a:r>
              <a:rPr lang="en-US" sz="1200" dirty="0">
                <a:solidFill>
                  <a:srgbClr val="1F2937"/>
                </a:solidFill>
                <a:latin typeface="Open Sans" pitchFamily="34" charset="0"/>
                <a:ea typeface="Open Sans" pitchFamily="34" charset="-122"/>
                <a:cs typeface="Open Sans" pitchFamily="34" charset="-120"/>
              </a:rPr>
              <a:t> the data is incomplete..."</a:t>
            </a:r>
            <a:endParaRPr lang="en-US" sz="1200" dirty="0"/>
          </a:p>
        </p:txBody>
      </p:sp>
      <p:sp>
        <p:nvSpPr>
          <p:cNvPr id="25" name="Text 17"/>
          <p:cNvSpPr txBox="1"/>
          <p:nvPr/>
        </p:nvSpPr>
        <p:spPr>
          <a:xfrm>
            <a:off x="1162202" y="6137453"/>
            <a:ext cx="4496105" cy="152705"/>
          </a:xfrm>
          <a:prstGeom prst="rect">
            <a:avLst/>
          </a:prstGeom>
          <a:noFill/>
          <a:ln/>
        </p:spPr>
        <p:txBody>
          <a:bodyPr wrap="square" lIns="0" tIns="0" rIns="0" bIns="0" rtlCol="0" anchor="ctr"/>
          <a:lstStyle/>
          <a:p>
            <a:pPr marL="0" indent="0" algn="l">
              <a:buNone/>
            </a:pPr>
            <a:r>
              <a:rPr lang="en-US" sz="900" dirty="0">
                <a:solidFill>
                  <a:srgbClr val="DC2626"/>
                </a:solidFill>
                <a:latin typeface="Open Sans" pitchFamily="34" charset="0"/>
                <a:ea typeface="Open Sans" pitchFamily="34" charset="-122"/>
                <a:cs typeface="Open Sans" pitchFamily="34" charset="-120"/>
              </a:rPr>
              <a:t>Wordy substitute for "because"</a:t>
            </a:r>
            <a:endParaRPr lang="en-US" sz="900" dirty="0"/>
          </a:p>
        </p:txBody>
      </p:sp>
      <p:pic>
        <p:nvPicPr>
          <p:cNvPr id="26" name="Image 6" descr="preencoded.png"/>
          <p:cNvPicPr>
            <a:picLocks noChangeAspect="1"/>
          </p:cNvPicPr>
          <p:nvPr/>
        </p:nvPicPr>
        <p:blipFill>
          <a:blip r:embed="rId7"/>
          <a:srcRect/>
          <a:stretch/>
        </p:blipFill>
        <p:spPr>
          <a:xfrm>
            <a:off x="1009498" y="6152083"/>
            <a:ext cx="114300" cy="114300"/>
          </a:xfrm>
          <a:prstGeom prst="rect">
            <a:avLst/>
          </a:prstGeom>
        </p:spPr>
      </p:pic>
      <p:pic>
        <p:nvPicPr>
          <p:cNvPr id="27" name="Image 7" descr="preencoded.png"/>
          <p:cNvPicPr>
            <a:picLocks noChangeAspect="1"/>
          </p:cNvPicPr>
          <p:nvPr/>
        </p:nvPicPr>
        <p:blipFill>
          <a:blip r:embed="rId8"/>
          <a:stretch>
            <a:fillRect/>
          </a:stretch>
        </p:blipFill>
        <p:spPr>
          <a:xfrm>
            <a:off x="6248095" y="1533449"/>
            <a:ext cx="2200046" cy="247802"/>
          </a:xfrm>
          <a:prstGeom prst="rect">
            <a:avLst/>
          </a:prstGeom>
        </p:spPr>
      </p:pic>
      <p:sp>
        <p:nvSpPr>
          <p:cNvPr id="28" name="Text 18"/>
          <p:cNvSpPr/>
          <p:nvPr/>
        </p:nvSpPr>
        <p:spPr>
          <a:xfrm>
            <a:off x="6248095" y="1533449"/>
            <a:ext cx="2200961" cy="247802"/>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45" dirty="0">
                <a:solidFill>
                  <a:srgbClr val="065F46"/>
                </a:solidFill>
                <a:latin typeface="Open Sans" pitchFamily="34" charset="0"/>
                <a:ea typeface="Open Sans" pitchFamily="34" charset="-122"/>
                <a:cs typeface="Open Sans" pitchFamily="34" charset="-120"/>
              </a:rPr>
              <a:t>After: Direct &amp; Professional</a:t>
            </a:r>
            <a:endParaRPr lang="en-US" sz="900" dirty="0"/>
          </a:p>
        </p:txBody>
      </p:sp>
      <p:sp>
        <p:nvSpPr>
          <p:cNvPr id="29" name="Text 19"/>
          <p:cNvSpPr txBox="1"/>
          <p:nvPr/>
        </p:nvSpPr>
        <p:spPr>
          <a:xfrm>
            <a:off x="10682021" y="1638605"/>
            <a:ext cx="1077163" cy="152705"/>
          </a:xfrm>
          <a:prstGeom prst="rect">
            <a:avLst/>
          </a:prstGeom>
          <a:noFill/>
          <a:ln/>
        </p:spPr>
        <p:txBody>
          <a:bodyPr wrap="square" lIns="0" tIns="0" rIns="0" bIns="0" rtlCol="0" anchor="ctr"/>
          <a:lstStyle/>
          <a:p>
            <a:pPr marL="0" indent="0" algn="l">
              <a:buNone/>
            </a:pPr>
            <a:r>
              <a:rPr lang="en-US" sz="900" b="1" dirty="0">
                <a:solidFill>
                  <a:srgbClr val="9CA3AF"/>
                </a:solidFill>
                <a:latin typeface="Open Sans" pitchFamily="34" charset="0"/>
                <a:ea typeface="Open Sans" pitchFamily="34" charset="-122"/>
                <a:cs typeface="Open Sans" pitchFamily="34" charset="-120"/>
              </a:rPr>
              <a:t>Instant Meaning</a:t>
            </a:r>
            <a:endParaRPr lang="en-US" sz="900" dirty="0"/>
          </a:p>
        </p:txBody>
      </p:sp>
      <p:sp>
        <p:nvSpPr>
          <p:cNvPr id="30" name="Shape 20"/>
          <p:cNvSpPr/>
          <p:nvPr/>
        </p:nvSpPr>
        <p:spPr>
          <a:xfrm>
            <a:off x="6248095" y="1971446"/>
            <a:ext cx="5333695" cy="3619195"/>
          </a:xfrm>
          <a:prstGeom prst="roundRect">
            <a:avLst>
              <a:gd name="adj" fmla="val 532"/>
            </a:avLst>
          </a:prstGeom>
          <a:solidFill>
            <a:srgbClr val="FFFFFF"/>
          </a:solidFill>
          <a:ln w="12700">
            <a:solidFill>
              <a:srgbClr val="E5E7EB"/>
            </a:solidFill>
            <a:prstDash val="solid"/>
          </a:ln>
          <a:effectLst>
            <a:outerShdw blurRad="63500" dist="38100" dir="16200000" algn="bl" rotWithShape="0">
              <a:srgbClr val="000000">
                <a:alpha val="10000"/>
              </a:srgbClr>
            </a:outerShdw>
          </a:effectLst>
        </p:spPr>
        <p:txBody>
          <a:bodyPr/>
          <a:lstStyle/>
          <a:p>
            <a:endParaRPr lang="en-US"/>
          </a:p>
        </p:txBody>
      </p:sp>
      <p:pic>
        <p:nvPicPr>
          <p:cNvPr id="31" name="Image 8" descr="preencoded.png"/>
          <p:cNvPicPr>
            <a:picLocks noChangeAspect="1"/>
          </p:cNvPicPr>
          <p:nvPr/>
        </p:nvPicPr>
        <p:blipFill>
          <a:blip r:embed="rId9"/>
          <a:srcRect l="-45" r="-45"/>
          <a:stretch/>
        </p:blipFill>
        <p:spPr>
          <a:xfrm>
            <a:off x="6258154" y="1981505"/>
            <a:ext cx="5315407" cy="466344"/>
          </a:xfrm>
          <a:prstGeom prst="rect">
            <a:avLst/>
          </a:prstGeom>
        </p:spPr>
      </p:pic>
      <p:sp>
        <p:nvSpPr>
          <p:cNvPr id="32" name="Text 21"/>
          <p:cNvSpPr txBox="1"/>
          <p:nvPr/>
        </p:nvSpPr>
        <p:spPr>
          <a:xfrm>
            <a:off x="6619342" y="2095805"/>
            <a:ext cx="1750162" cy="228600"/>
          </a:xfrm>
          <a:prstGeom prst="rect">
            <a:avLst/>
          </a:prstGeom>
          <a:noFill/>
          <a:ln/>
        </p:spPr>
        <p:txBody>
          <a:bodyPr wrap="square" lIns="0" tIns="0" rIns="0" bIns="0" rtlCol="0" anchor="ctr"/>
          <a:lstStyle/>
          <a:p>
            <a:pPr marL="0" indent="0" algn="l">
              <a:buNone/>
            </a:pPr>
            <a:r>
              <a:rPr lang="en-US" sz="1200" b="1" dirty="0">
                <a:solidFill>
                  <a:srgbClr val="065F46"/>
                </a:solidFill>
                <a:latin typeface="Open Sans" pitchFamily="34" charset="0"/>
                <a:ea typeface="Open Sans" pitchFamily="34" charset="-122"/>
                <a:cs typeface="Open Sans" pitchFamily="34" charset="-120"/>
              </a:rPr>
              <a:t>Tighter Alternatives</a:t>
            </a:r>
            <a:endParaRPr lang="en-US" sz="1200" dirty="0"/>
          </a:p>
        </p:txBody>
      </p:sp>
      <p:pic>
        <p:nvPicPr>
          <p:cNvPr id="33" name="Image 9" descr="preencoded.png"/>
          <p:cNvPicPr>
            <a:picLocks noChangeAspect="1"/>
          </p:cNvPicPr>
          <p:nvPr/>
        </p:nvPicPr>
        <p:blipFill>
          <a:blip r:embed="rId10"/>
          <a:srcRect t="-43" b="-43"/>
          <a:stretch/>
        </p:blipFill>
        <p:spPr>
          <a:xfrm>
            <a:off x="6409944" y="2133295"/>
            <a:ext cx="133502" cy="152705"/>
          </a:xfrm>
          <a:prstGeom prst="rect">
            <a:avLst/>
          </a:prstGeom>
        </p:spPr>
      </p:pic>
      <p:sp>
        <p:nvSpPr>
          <p:cNvPr id="34" name="Shape 22"/>
          <p:cNvSpPr/>
          <p:nvPr/>
        </p:nvSpPr>
        <p:spPr>
          <a:xfrm>
            <a:off x="6258154" y="2447849"/>
            <a:ext cx="5315407" cy="3991356"/>
          </a:xfrm>
          <a:prstGeom prst="rect">
            <a:avLst/>
          </a:prstGeom>
          <a:solidFill>
            <a:srgbClr val="FFFFFF"/>
          </a:solidFill>
          <a:ln w="12700">
            <a:solidFill>
              <a:srgbClr val="FFFFFF">
                <a:alpha val="0"/>
              </a:srgbClr>
            </a:solidFill>
            <a:prstDash val="solid"/>
          </a:ln>
        </p:spPr>
        <p:txBody>
          <a:bodyPr/>
          <a:lstStyle/>
          <a:p>
            <a:endParaRPr lang="en-US"/>
          </a:p>
        </p:txBody>
      </p:sp>
      <p:sp>
        <p:nvSpPr>
          <p:cNvPr id="35" name="Shape 23"/>
          <p:cNvSpPr/>
          <p:nvPr/>
        </p:nvSpPr>
        <p:spPr>
          <a:xfrm>
            <a:off x="6486754" y="2676449"/>
            <a:ext cx="4858207" cy="1028700"/>
          </a:xfrm>
          <a:prstGeom prst="roundRect">
            <a:avLst>
              <a:gd name="adj" fmla="val 3292"/>
            </a:avLst>
          </a:prstGeom>
          <a:solidFill>
            <a:srgbClr val="ECFDF5"/>
          </a:solidFill>
          <a:ln w="12700">
            <a:solidFill>
              <a:srgbClr val="D1FAE5"/>
            </a:solidFill>
            <a:prstDash val="solid"/>
          </a:ln>
        </p:spPr>
        <p:txBody>
          <a:bodyPr/>
          <a:lstStyle/>
          <a:p>
            <a:endParaRPr lang="en-US"/>
          </a:p>
        </p:txBody>
      </p:sp>
      <p:sp>
        <p:nvSpPr>
          <p:cNvPr id="36" name="Text 24"/>
          <p:cNvSpPr txBox="1"/>
          <p:nvPr/>
        </p:nvSpPr>
        <p:spPr>
          <a:xfrm>
            <a:off x="6648602" y="2838298"/>
            <a:ext cx="4648810" cy="191110"/>
          </a:xfrm>
          <a:prstGeom prst="rect">
            <a:avLst/>
          </a:prstGeom>
          <a:noFill/>
          <a:ln/>
        </p:spPr>
        <p:txBody>
          <a:bodyPr wrap="square" lIns="0" tIns="0" rIns="0" bIns="0" rtlCol="0" anchor="ctr"/>
          <a:lstStyle/>
          <a:p>
            <a:pPr marL="0" indent="0" algn="l">
              <a:buNone/>
            </a:pPr>
            <a:r>
              <a:rPr lang="en-US" sz="1000" b="1" kern="0" spc="26" dirty="0">
                <a:solidFill>
                  <a:srgbClr val="6B7280"/>
                </a:solidFill>
                <a:latin typeface="Open Sans" pitchFamily="34" charset="0"/>
                <a:ea typeface="Open Sans" pitchFamily="34" charset="-122"/>
                <a:cs typeface="Open Sans" pitchFamily="34" charset="-120"/>
              </a:rPr>
              <a:t>Fix 1</a:t>
            </a:r>
            <a:endParaRPr lang="en-US" sz="1000" dirty="0"/>
          </a:p>
        </p:txBody>
      </p:sp>
      <p:sp>
        <p:nvSpPr>
          <p:cNvPr id="37" name="Text 25"/>
          <p:cNvSpPr txBox="1"/>
          <p:nvPr/>
        </p:nvSpPr>
        <p:spPr>
          <a:xfrm>
            <a:off x="6648602" y="3066898"/>
            <a:ext cx="4648810" cy="247802"/>
          </a:xfrm>
          <a:prstGeom prst="rect">
            <a:avLst/>
          </a:prstGeom>
          <a:noFill/>
          <a:ln/>
        </p:spPr>
        <p:txBody>
          <a:bodyPr wrap="square" lIns="0" tIns="0" rIns="0" bIns="0" rtlCol="0" anchor="ctr"/>
          <a:lstStyle/>
          <a:p>
            <a:pPr marL="0" indent="0" algn="l">
              <a:buNone/>
            </a:pPr>
            <a:r>
              <a:rPr lang="en-US" sz="1200" dirty="0">
                <a:solidFill>
                  <a:srgbClr val="111827"/>
                </a:solidFill>
                <a:latin typeface="Open Sans" pitchFamily="34" charset="0"/>
                <a:ea typeface="Open Sans" pitchFamily="34" charset="-122"/>
                <a:cs typeface="Open Sans" pitchFamily="34" charset="-120"/>
              </a:rPr>
              <a:t>"</a:t>
            </a:r>
            <a:r>
              <a:rPr lang="en-US" sz="1200" b="1" dirty="0">
                <a:solidFill>
                  <a:srgbClr val="047857"/>
                </a:solidFill>
                <a:latin typeface="Open Sans" pitchFamily="34" charset="0"/>
                <a:ea typeface="Open Sans" pitchFamily="34" charset="-122"/>
                <a:cs typeface="Open Sans" pitchFamily="34" charset="-120"/>
              </a:rPr>
              <a:t>The meeting has been moved.</a:t>
            </a:r>
            <a:r>
              <a:rPr lang="en-US" sz="1200" dirty="0">
                <a:solidFill>
                  <a:srgbClr val="111827"/>
                </a:solidFill>
                <a:latin typeface="Open Sans" pitchFamily="34" charset="0"/>
                <a:ea typeface="Open Sans" pitchFamily="34" charset="-122"/>
                <a:cs typeface="Open Sans" pitchFamily="34" charset="-120"/>
              </a:rPr>
              <a:t>"</a:t>
            </a:r>
            <a:endParaRPr lang="en-US" sz="1200" dirty="0"/>
          </a:p>
        </p:txBody>
      </p:sp>
      <p:sp>
        <p:nvSpPr>
          <p:cNvPr id="38" name="Text 26"/>
          <p:cNvSpPr txBox="1"/>
          <p:nvPr/>
        </p:nvSpPr>
        <p:spPr>
          <a:xfrm>
            <a:off x="6801307" y="3386938"/>
            <a:ext cx="4496105" cy="152705"/>
          </a:xfrm>
          <a:prstGeom prst="rect">
            <a:avLst/>
          </a:prstGeom>
          <a:noFill/>
          <a:ln/>
        </p:spPr>
        <p:txBody>
          <a:bodyPr wrap="square" lIns="0" tIns="0" rIns="0" bIns="0" rtlCol="0" anchor="ctr"/>
          <a:lstStyle/>
          <a:p>
            <a:pPr marL="0" indent="0" algn="l">
              <a:buNone/>
            </a:pPr>
            <a:r>
              <a:rPr lang="en-US" sz="900" dirty="0">
                <a:solidFill>
                  <a:srgbClr val="047857"/>
                </a:solidFill>
                <a:latin typeface="Open Sans" pitchFamily="34" charset="0"/>
                <a:ea typeface="Open Sans" pitchFamily="34" charset="-122"/>
                <a:cs typeface="Open Sans" pitchFamily="34" charset="-120"/>
              </a:rPr>
              <a:t>Just say it directly</a:t>
            </a:r>
            <a:endParaRPr lang="en-US" sz="900" dirty="0"/>
          </a:p>
        </p:txBody>
      </p:sp>
      <p:pic>
        <p:nvPicPr>
          <p:cNvPr id="39" name="Image 10" descr="preencoded.png"/>
          <p:cNvPicPr>
            <a:picLocks noChangeAspect="1"/>
          </p:cNvPicPr>
          <p:nvPr/>
        </p:nvPicPr>
        <p:blipFill>
          <a:blip r:embed="rId11"/>
          <a:srcRect/>
          <a:stretch/>
        </p:blipFill>
        <p:spPr>
          <a:xfrm>
            <a:off x="6648602" y="3401568"/>
            <a:ext cx="114300" cy="114300"/>
          </a:xfrm>
          <a:prstGeom prst="rect">
            <a:avLst/>
          </a:prstGeom>
        </p:spPr>
      </p:pic>
      <p:sp>
        <p:nvSpPr>
          <p:cNvPr id="40" name="Shape 27"/>
          <p:cNvSpPr/>
          <p:nvPr/>
        </p:nvSpPr>
        <p:spPr>
          <a:xfrm>
            <a:off x="6486754" y="3930091"/>
            <a:ext cx="4858207" cy="1028700"/>
          </a:xfrm>
          <a:prstGeom prst="roundRect">
            <a:avLst>
              <a:gd name="adj" fmla="val 3292"/>
            </a:avLst>
          </a:prstGeom>
          <a:solidFill>
            <a:srgbClr val="ECFDF5"/>
          </a:solidFill>
          <a:ln w="12700">
            <a:solidFill>
              <a:srgbClr val="D1FAE5"/>
            </a:solidFill>
            <a:prstDash val="solid"/>
          </a:ln>
        </p:spPr>
        <p:txBody>
          <a:bodyPr/>
          <a:lstStyle/>
          <a:p>
            <a:endParaRPr lang="en-US"/>
          </a:p>
        </p:txBody>
      </p:sp>
      <p:sp>
        <p:nvSpPr>
          <p:cNvPr id="41" name="Text 28"/>
          <p:cNvSpPr txBox="1"/>
          <p:nvPr/>
        </p:nvSpPr>
        <p:spPr>
          <a:xfrm>
            <a:off x="6648602" y="4091940"/>
            <a:ext cx="4648810" cy="191110"/>
          </a:xfrm>
          <a:prstGeom prst="rect">
            <a:avLst/>
          </a:prstGeom>
          <a:noFill/>
          <a:ln/>
        </p:spPr>
        <p:txBody>
          <a:bodyPr wrap="square" lIns="0" tIns="0" rIns="0" bIns="0" rtlCol="0" anchor="ctr"/>
          <a:lstStyle/>
          <a:p>
            <a:pPr marL="0" indent="0" algn="l">
              <a:buNone/>
            </a:pPr>
            <a:r>
              <a:rPr lang="en-US" sz="1000" b="1" kern="0" spc="26" dirty="0">
                <a:solidFill>
                  <a:srgbClr val="6B7280"/>
                </a:solidFill>
                <a:latin typeface="Open Sans" pitchFamily="34" charset="0"/>
                <a:ea typeface="Open Sans" pitchFamily="34" charset="-122"/>
                <a:cs typeface="Open Sans" pitchFamily="34" charset="-120"/>
              </a:rPr>
              <a:t>Fix 2</a:t>
            </a:r>
            <a:endParaRPr lang="en-US" sz="1000" dirty="0"/>
          </a:p>
        </p:txBody>
      </p:sp>
      <p:sp>
        <p:nvSpPr>
          <p:cNvPr id="42" name="Text 29"/>
          <p:cNvSpPr txBox="1"/>
          <p:nvPr/>
        </p:nvSpPr>
        <p:spPr>
          <a:xfrm>
            <a:off x="6648602" y="4320540"/>
            <a:ext cx="4648810" cy="247802"/>
          </a:xfrm>
          <a:prstGeom prst="rect">
            <a:avLst/>
          </a:prstGeom>
          <a:noFill/>
          <a:ln/>
        </p:spPr>
        <p:txBody>
          <a:bodyPr wrap="square" lIns="0" tIns="0" rIns="0" bIns="0" rtlCol="0" anchor="ctr"/>
          <a:lstStyle/>
          <a:p>
            <a:pPr marL="0" indent="0" algn="l">
              <a:buNone/>
            </a:pPr>
            <a:r>
              <a:rPr lang="en-US" sz="1200" dirty="0">
                <a:solidFill>
                  <a:srgbClr val="111827"/>
                </a:solidFill>
                <a:latin typeface="Open Sans" pitchFamily="34" charset="0"/>
                <a:ea typeface="Open Sans" pitchFamily="34" charset="-122"/>
                <a:cs typeface="Open Sans" pitchFamily="34" charset="-120"/>
              </a:rPr>
              <a:t>"</a:t>
            </a:r>
            <a:r>
              <a:rPr lang="en-US" sz="1200" b="1" dirty="0">
                <a:solidFill>
                  <a:srgbClr val="047857"/>
                </a:solidFill>
                <a:latin typeface="Open Sans" pitchFamily="34" charset="0"/>
                <a:ea typeface="Open Sans" pitchFamily="34" charset="-122"/>
                <a:cs typeface="Open Sans" pitchFamily="34" charset="-120"/>
              </a:rPr>
              <a:t>Currently</a:t>
            </a:r>
            <a:r>
              <a:rPr lang="en-US" sz="1200" dirty="0">
                <a:solidFill>
                  <a:srgbClr val="111827"/>
                </a:solidFill>
                <a:latin typeface="Open Sans" pitchFamily="34" charset="0"/>
                <a:ea typeface="Open Sans" pitchFamily="34" charset="-122"/>
                <a:cs typeface="Open Sans" pitchFamily="34" charset="-120"/>
              </a:rPr>
              <a:t>, we do not have the budget."</a:t>
            </a:r>
            <a:endParaRPr lang="en-US" sz="1200" dirty="0"/>
          </a:p>
        </p:txBody>
      </p:sp>
      <p:sp>
        <p:nvSpPr>
          <p:cNvPr id="43" name="Text 30"/>
          <p:cNvSpPr txBox="1"/>
          <p:nvPr/>
        </p:nvSpPr>
        <p:spPr>
          <a:xfrm>
            <a:off x="6801307" y="4640580"/>
            <a:ext cx="4496105" cy="152705"/>
          </a:xfrm>
          <a:prstGeom prst="rect">
            <a:avLst/>
          </a:prstGeom>
          <a:noFill/>
          <a:ln/>
        </p:spPr>
        <p:txBody>
          <a:bodyPr wrap="square" lIns="0" tIns="0" rIns="0" bIns="0" rtlCol="0" anchor="ctr"/>
          <a:lstStyle/>
          <a:p>
            <a:pPr marL="0" indent="0" algn="l">
              <a:buNone/>
            </a:pPr>
            <a:r>
              <a:rPr lang="en-US" sz="900" dirty="0">
                <a:solidFill>
                  <a:srgbClr val="047857"/>
                </a:solidFill>
                <a:latin typeface="Open Sans" pitchFamily="34" charset="0"/>
                <a:ea typeface="Open Sans" pitchFamily="34" charset="-122"/>
                <a:cs typeface="Open Sans" pitchFamily="34" charset="-120"/>
              </a:rPr>
              <a:t>Replaced 5 words with 1</a:t>
            </a:r>
            <a:endParaRPr lang="en-US" sz="900" dirty="0"/>
          </a:p>
        </p:txBody>
      </p:sp>
      <p:pic>
        <p:nvPicPr>
          <p:cNvPr id="44" name="Image 11" descr="preencoded.png"/>
          <p:cNvPicPr>
            <a:picLocks noChangeAspect="1"/>
          </p:cNvPicPr>
          <p:nvPr/>
        </p:nvPicPr>
        <p:blipFill>
          <a:blip r:embed="rId11"/>
          <a:srcRect/>
          <a:stretch/>
        </p:blipFill>
        <p:spPr>
          <a:xfrm>
            <a:off x="6648602" y="4654296"/>
            <a:ext cx="114300" cy="114300"/>
          </a:xfrm>
          <a:prstGeom prst="rect">
            <a:avLst/>
          </a:prstGeom>
        </p:spPr>
      </p:pic>
      <p:sp>
        <p:nvSpPr>
          <p:cNvPr id="45" name="Shape 31"/>
          <p:cNvSpPr/>
          <p:nvPr/>
        </p:nvSpPr>
        <p:spPr>
          <a:xfrm>
            <a:off x="6486754" y="5183734"/>
            <a:ext cx="4858207" cy="1028700"/>
          </a:xfrm>
          <a:prstGeom prst="roundRect">
            <a:avLst>
              <a:gd name="adj" fmla="val 3292"/>
            </a:avLst>
          </a:prstGeom>
          <a:solidFill>
            <a:srgbClr val="ECFDF5"/>
          </a:solidFill>
          <a:ln w="12700">
            <a:solidFill>
              <a:srgbClr val="D1FAE5"/>
            </a:solidFill>
            <a:prstDash val="solid"/>
          </a:ln>
        </p:spPr>
        <p:txBody>
          <a:bodyPr/>
          <a:lstStyle/>
          <a:p>
            <a:endParaRPr lang="en-US"/>
          </a:p>
        </p:txBody>
      </p:sp>
      <p:sp>
        <p:nvSpPr>
          <p:cNvPr id="46" name="Text 32"/>
          <p:cNvSpPr txBox="1"/>
          <p:nvPr/>
        </p:nvSpPr>
        <p:spPr>
          <a:xfrm>
            <a:off x="6648602" y="5345582"/>
            <a:ext cx="4648810" cy="191110"/>
          </a:xfrm>
          <a:prstGeom prst="rect">
            <a:avLst/>
          </a:prstGeom>
          <a:noFill/>
          <a:ln/>
        </p:spPr>
        <p:txBody>
          <a:bodyPr wrap="square" lIns="0" tIns="0" rIns="0" bIns="0" rtlCol="0" anchor="ctr"/>
          <a:lstStyle/>
          <a:p>
            <a:pPr marL="0" indent="0" algn="l">
              <a:buNone/>
            </a:pPr>
            <a:r>
              <a:rPr lang="en-US" sz="1000" b="1" kern="0" spc="26" dirty="0">
                <a:solidFill>
                  <a:srgbClr val="6B7280"/>
                </a:solidFill>
                <a:latin typeface="Open Sans" pitchFamily="34" charset="0"/>
                <a:ea typeface="Open Sans" pitchFamily="34" charset="-122"/>
                <a:cs typeface="Open Sans" pitchFamily="34" charset="-120"/>
              </a:rPr>
              <a:t>Fix 3</a:t>
            </a:r>
            <a:endParaRPr lang="en-US" sz="1000" dirty="0"/>
          </a:p>
        </p:txBody>
      </p:sp>
      <p:sp>
        <p:nvSpPr>
          <p:cNvPr id="47" name="Text 33"/>
          <p:cNvSpPr txBox="1"/>
          <p:nvPr/>
        </p:nvSpPr>
        <p:spPr>
          <a:xfrm>
            <a:off x="6648602" y="5574182"/>
            <a:ext cx="4648810" cy="247802"/>
          </a:xfrm>
          <a:prstGeom prst="rect">
            <a:avLst/>
          </a:prstGeom>
          <a:noFill/>
          <a:ln/>
        </p:spPr>
        <p:txBody>
          <a:bodyPr wrap="square" lIns="0" tIns="0" rIns="0" bIns="0" rtlCol="0" anchor="ctr"/>
          <a:lstStyle/>
          <a:p>
            <a:pPr marL="0" indent="0" algn="l">
              <a:buNone/>
            </a:pPr>
            <a:r>
              <a:rPr lang="en-US" sz="1200" dirty="0">
                <a:solidFill>
                  <a:srgbClr val="111827"/>
                </a:solidFill>
                <a:latin typeface="Open Sans" pitchFamily="34" charset="0"/>
                <a:ea typeface="Open Sans" pitchFamily="34" charset="-122"/>
                <a:cs typeface="Open Sans" pitchFamily="34" charset="-120"/>
              </a:rPr>
              <a:t>"</a:t>
            </a:r>
            <a:r>
              <a:rPr lang="en-US" sz="1200" b="1" dirty="0">
                <a:solidFill>
                  <a:srgbClr val="047857"/>
                </a:solidFill>
                <a:latin typeface="Open Sans" pitchFamily="34" charset="0"/>
                <a:ea typeface="Open Sans" pitchFamily="34" charset="-122"/>
                <a:cs typeface="Open Sans" pitchFamily="34" charset="-120"/>
              </a:rPr>
              <a:t>Because</a:t>
            </a:r>
            <a:r>
              <a:rPr lang="en-US" sz="1200" dirty="0">
                <a:solidFill>
                  <a:srgbClr val="111827"/>
                </a:solidFill>
                <a:latin typeface="Open Sans" pitchFamily="34" charset="0"/>
                <a:ea typeface="Open Sans" pitchFamily="34" charset="-122"/>
                <a:cs typeface="Open Sans" pitchFamily="34" charset="-120"/>
              </a:rPr>
              <a:t> the data is incomplete..."</a:t>
            </a:r>
            <a:endParaRPr lang="en-US" sz="1200" dirty="0"/>
          </a:p>
        </p:txBody>
      </p:sp>
      <p:sp>
        <p:nvSpPr>
          <p:cNvPr id="48" name="Text 34"/>
          <p:cNvSpPr txBox="1"/>
          <p:nvPr/>
        </p:nvSpPr>
        <p:spPr>
          <a:xfrm>
            <a:off x="6801307" y="5894222"/>
            <a:ext cx="4496105" cy="152705"/>
          </a:xfrm>
          <a:prstGeom prst="rect">
            <a:avLst/>
          </a:prstGeom>
          <a:noFill/>
          <a:ln/>
        </p:spPr>
        <p:txBody>
          <a:bodyPr wrap="square" lIns="0" tIns="0" rIns="0" bIns="0" rtlCol="0" anchor="ctr"/>
          <a:lstStyle/>
          <a:p>
            <a:pPr marL="0" indent="0" algn="l">
              <a:buNone/>
            </a:pPr>
            <a:r>
              <a:rPr lang="en-US" sz="900" dirty="0">
                <a:solidFill>
                  <a:srgbClr val="047857"/>
                </a:solidFill>
                <a:latin typeface="Open Sans" pitchFamily="34" charset="0"/>
                <a:ea typeface="Open Sans" pitchFamily="34" charset="-122"/>
                <a:cs typeface="Open Sans" pitchFamily="34" charset="-120"/>
              </a:rPr>
              <a:t>Simple connector word</a:t>
            </a:r>
            <a:endParaRPr lang="en-US" sz="900" dirty="0"/>
          </a:p>
        </p:txBody>
      </p:sp>
      <p:pic>
        <p:nvPicPr>
          <p:cNvPr id="49" name="Image 12" descr="preencoded.png"/>
          <p:cNvPicPr>
            <a:picLocks noChangeAspect="1"/>
          </p:cNvPicPr>
          <p:nvPr/>
        </p:nvPicPr>
        <p:blipFill>
          <a:blip r:embed="rId11"/>
          <a:srcRect/>
          <a:stretch/>
        </p:blipFill>
        <p:spPr>
          <a:xfrm>
            <a:off x="6648602" y="5907938"/>
            <a:ext cx="114300" cy="114300"/>
          </a:xfrm>
          <a:prstGeom prst="rect">
            <a:avLst/>
          </a:prstGeom>
        </p:spPr>
      </p:pic>
      <p:sp>
        <p:nvSpPr>
          <p:cNvPr id="50" name="Shape 35"/>
          <p:cNvSpPr/>
          <p:nvPr/>
        </p:nvSpPr>
        <p:spPr>
          <a:xfrm>
            <a:off x="609905" y="6429146"/>
            <a:ext cx="10972800" cy="9144"/>
          </a:xfrm>
          <a:prstGeom prst="rect">
            <a:avLst/>
          </a:prstGeom>
          <a:solidFill>
            <a:srgbClr val="E5E7EB"/>
          </a:solidFill>
          <a:ln w="12700">
            <a:solidFill>
              <a:srgbClr val="E5E7EB">
                <a:alpha val="0"/>
              </a:srgbClr>
            </a:solidFill>
            <a:prstDash val="solid"/>
          </a:ln>
        </p:spPr>
        <p:txBody>
          <a:bodyPr/>
          <a:lstStyle/>
          <a:p>
            <a:endParaRPr lang="en-US"/>
          </a:p>
        </p:txBody>
      </p:sp>
      <p:sp>
        <p:nvSpPr>
          <p:cNvPr id="51" name="Text 36"/>
          <p:cNvSpPr txBox="1"/>
          <p:nvPr/>
        </p:nvSpPr>
        <p:spPr>
          <a:xfrm>
            <a:off x="609905" y="655350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52" name="Image 13" descr="preencoded.png"/>
          <p:cNvPicPr>
            <a:picLocks noChangeAspect="1"/>
          </p:cNvPicPr>
          <p:nvPr/>
        </p:nvPicPr>
        <p:blipFill>
          <a:blip r:embed="rId12"/>
          <a:srcRect/>
          <a:stretch/>
        </p:blipFill>
        <p:spPr>
          <a:xfrm>
            <a:off x="8670341" y="6572707"/>
            <a:ext cx="114300" cy="114300"/>
          </a:xfrm>
          <a:prstGeom prst="rect">
            <a:avLst/>
          </a:prstGeom>
        </p:spPr>
      </p:pic>
      <p:sp>
        <p:nvSpPr>
          <p:cNvPr id="53" name="Text 37"/>
          <p:cNvSpPr txBox="1"/>
          <p:nvPr/>
        </p:nvSpPr>
        <p:spPr>
          <a:xfrm>
            <a:off x="8860536" y="6553505"/>
            <a:ext cx="3242462" cy="152705"/>
          </a:xfrm>
          <a:prstGeom prst="rect">
            <a:avLst/>
          </a:prstGeom>
          <a:noFill/>
          <a:ln/>
        </p:spPr>
        <p:txBody>
          <a:bodyPr wrap="square" lIns="0" tIns="0" rIns="0" bIns="0" rtlCol="0" anchor="ctr"/>
          <a:lstStyle/>
          <a:p>
            <a:pPr marL="0" indent="0" algn="l">
              <a:buNone/>
            </a:pPr>
            <a:r>
              <a:rPr lang="en-US" sz="900" dirty="0">
                <a:solidFill>
                  <a:srgbClr val="9CA3AF"/>
                </a:solidFill>
                <a:latin typeface="Open Sans" pitchFamily="34" charset="0"/>
                <a:ea typeface="Open Sans" pitchFamily="34" charset="-122"/>
                <a:cs typeface="Open Sans" pitchFamily="34" charset="-120"/>
              </a:rPr>
              <a:t>Concise writing shows respect for the reader's time</a:t>
            </a:r>
            <a:endParaRPr lang="en-US" sz="900" dirty="0"/>
          </a:p>
        </p:txBody>
      </p:sp>
      <p:sp>
        <p:nvSpPr>
          <p:cNvPr id="54" name="Text 38"/>
          <p:cNvSpPr txBox="1"/>
          <p:nvPr/>
        </p:nvSpPr>
        <p:spPr>
          <a:xfrm>
            <a:off x="609905" y="381305"/>
            <a:ext cx="3096158"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Sentence Clarity Tool C</a:t>
            </a:r>
            <a:endParaRPr lang="en-US" sz="900" dirty="0"/>
          </a:p>
        </p:txBody>
      </p:sp>
      <p:pic>
        <p:nvPicPr>
          <p:cNvPr id="55" name="Image 14" descr="preencoded.png"/>
          <p:cNvPicPr>
            <a:picLocks noChangeAspect="1"/>
          </p:cNvPicPr>
          <p:nvPr/>
        </p:nvPicPr>
        <p:blipFill>
          <a:blip r:embed="rId13"/>
          <a:srcRect t="-400" b="-400"/>
          <a:stretch/>
        </p:blipFill>
        <p:spPr>
          <a:xfrm>
            <a:off x="609905" y="609905"/>
            <a:ext cx="457200" cy="38405"/>
          </a:xfrm>
          <a:prstGeom prst="rect">
            <a:avLst/>
          </a:prstGeom>
        </p:spPr>
      </p:pic>
      <p:sp>
        <p:nvSpPr>
          <p:cNvPr id="56" name="Text 39"/>
          <p:cNvSpPr txBox="1"/>
          <p:nvPr/>
        </p:nvSpPr>
        <p:spPr>
          <a:xfrm>
            <a:off x="609905" y="800100"/>
            <a:ext cx="4017874"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erriweather" pitchFamily="34" charset="0"/>
                <a:ea typeface="Merriweather" pitchFamily="34" charset="-122"/>
                <a:cs typeface="Merriweather" pitchFamily="34" charset="-120"/>
              </a:rPr>
              <a:t> Cut Filler </a:t>
            </a:r>
            <a:r>
              <a:rPr lang="en-US" sz="2700" b="1" dirty="0">
                <a:solidFill>
                  <a:srgbClr val="D50032"/>
                </a:solidFill>
                <a:latin typeface="Merriweather" pitchFamily="34" charset="0"/>
                <a:ea typeface="Merriweather" pitchFamily="34" charset="-122"/>
                <a:cs typeface="Merriweather" pitchFamily="34" charset="-120"/>
              </a:rPr>
              <a:t>Phrases</a:t>
            </a:r>
            <a:endParaRPr lang="en-US" sz="2700" dirty="0"/>
          </a:p>
        </p:txBody>
      </p:sp>
      <p:sp>
        <p:nvSpPr>
          <p:cNvPr id="57" name="Text 40"/>
          <p:cNvSpPr txBox="1"/>
          <p:nvPr/>
        </p:nvSpPr>
        <p:spPr>
          <a:xfrm>
            <a:off x="6629400" y="847649"/>
            <a:ext cx="4953305" cy="381305"/>
          </a:xfrm>
          <a:prstGeom prst="rect">
            <a:avLst/>
          </a:prstGeom>
          <a:noFill/>
          <a:ln/>
        </p:spPr>
        <p:txBody>
          <a:bodyPr wrap="square" lIns="0" tIns="0" rIns="0" bIns="0" rtlCol="0" anchor="t"/>
          <a:lstStyle/>
          <a:p>
            <a:pPr marL="0" indent="0" algn="r">
              <a:buNone/>
            </a:pPr>
            <a:r>
              <a:rPr lang="en-US" sz="1000" b="1" dirty="0">
                <a:solidFill>
                  <a:srgbClr val="4B5563"/>
                </a:solidFill>
                <a:latin typeface="Open Sans" pitchFamily="34" charset="0"/>
                <a:ea typeface="Open Sans" pitchFamily="34" charset="-122"/>
                <a:cs typeface="Open Sans" pitchFamily="34" charset="-120"/>
              </a:rPr>
              <a:t>Principle:</a:t>
            </a:r>
            <a:r>
              <a:rPr lang="en-US" sz="1000" dirty="0">
                <a:solidFill>
                  <a:srgbClr val="4B5563"/>
                </a:solidFill>
                <a:latin typeface="Open Sans" pitchFamily="34" charset="0"/>
                <a:ea typeface="Open Sans" pitchFamily="34" charset="-122"/>
                <a:cs typeface="Open Sans" pitchFamily="34" charset="-120"/>
              </a:rPr>
              <a:t> Remove empty words that delay the point. Start sentences with real meaning, not "throat-clearing" phrases. </a:t>
            </a:r>
            <a:endParaRPr lang="en-US" sz="1000" dirty="0"/>
          </a:p>
        </p:txBody>
      </p:sp>
      <p:pic>
        <p:nvPicPr>
          <p:cNvPr id="58" name="Image 15" descr="preencoded.png"/>
          <p:cNvPicPr>
            <a:picLocks noChangeAspect="1"/>
          </p:cNvPicPr>
          <p:nvPr/>
        </p:nvPicPr>
        <p:blipFill>
          <a:blip r:embed="rId14"/>
          <a:srcRect l="-200" r="-200"/>
          <a:stretch/>
        </p:blipFill>
        <p:spPr>
          <a:xfrm>
            <a:off x="0" y="0"/>
            <a:ext cx="12191695" cy="7589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1" b="-1"/>
          <a:stretch/>
        </p:blipFill>
        <p:spPr>
          <a:xfrm>
            <a:off x="0" y="0"/>
            <a:ext cx="12191695" cy="6858000"/>
          </a:xfrm>
          <a:prstGeom prst="rect">
            <a:avLst/>
          </a:prstGeom>
        </p:spPr>
      </p:pic>
      <p:sp>
        <p:nvSpPr>
          <p:cNvPr id="3" name="Text 0"/>
          <p:cNvSpPr txBox="1"/>
          <p:nvPr/>
        </p:nvSpPr>
        <p:spPr>
          <a:xfrm>
            <a:off x="8828532" y="647669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4" name="Image 1" descr="preencoded.png"/>
          <p:cNvPicPr>
            <a:picLocks noChangeAspect="1"/>
          </p:cNvPicPr>
          <p:nvPr/>
        </p:nvPicPr>
        <p:blipFill>
          <a:blip r:embed="rId4">
            <a:alphaModFix amt="5000"/>
          </a:blip>
          <a:srcRect t="-34308" b="-34308"/>
          <a:stretch/>
        </p:blipFill>
        <p:spPr>
          <a:xfrm>
            <a:off x="8128102" y="0"/>
            <a:ext cx="4067251" cy="6858000"/>
          </a:xfrm>
          <a:prstGeom prst="rect">
            <a:avLst/>
          </a:prstGeom>
        </p:spPr>
      </p:pic>
      <p:sp>
        <p:nvSpPr>
          <p:cNvPr id="5" name="Text 1"/>
          <p:cNvSpPr txBox="1"/>
          <p:nvPr/>
        </p:nvSpPr>
        <p:spPr>
          <a:xfrm>
            <a:off x="609905" y="685800"/>
            <a:ext cx="3314700"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Advanced Clarity Tools</a:t>
            </a:r>
            <a:endParaRPr lang="en-US" sz="900" dirty="0"/>
          </a:p>
        </p:txBody>
      </p:sp>
      <p:pic>
        <p:nvPicPr>
          <p:cNvPr id="6" name="Image 2" descr="preencoded.png"/>
          <p:cNvPicPr>
            <a:picLocks noChangeAspect="1"/>
          </p:cNvPicPr>
          <p:nvPr/>
        </p:nvPicPr>
        <p:blipFill>
          <a:blip r:embed="rId5"/>
          <a:srcRect t="-400" b="-400"/>
          <a:stretch/>
        </p:blipFill>
        <p:spPr>
          <a:xfrm>
            <a:off x="609905" y="914400"/>
            <a:ext cx="457200" cy="38405"/>
          </a:xfrm>
          <a:prstGeom prst="rect">
            <a:avLst/>
          </a:prstGeom>
        </p:spPr>
      </p:pic>
      <p:sp>
        <p:nvSpPr>
          <p:cNvPr id="7" name="Text 2"/>
          <p:cNvSpPr txBox="1"/>
          <p:nvPr/>
        </p:nvSpPr>
        <p:spPr>
          <a:xfrm>
            <a:off x="609905" y="1333195"/>
            <a:ext cx="3328416" cy="1714500"/>
          </a:xfrm>
          <a:prstGeom prst="rect">
            <a:avLst/>
          </a:prstGeom>
          <a:noFill/>
          <a:ln/>
        </p:spPr>
        <p:txBody>
          <a:bodyPr wrap="square" lIns="0" tIns="0" rIns="0" bIns="0" rtlCol="0" anchor="t"/>
          <a:lstStyle/>
          <a:p>
            <a:pPr marL="0" indent="0" algn="l">
              <a:buNone/>
            </a:pPr>
            <a:r>
              <a:rPr lang="en-US" sz="3600" b="1" dirty="0">
                <a:solidFill>
                  <a:srgbClr val="111827"/>
                </a:solidFill>
                <a:latin typeface="Merriweather" pitchFamily="34" charset="0"/>
                <a:ea typeface="Merriweather" pitchFamily="34" charset="-122"/>
                <a:cs typeface="Merriweather" pitchFamily="34" charset="-120"/>
              </a:rPr>
              <a:t> More Sentence</a:t>
            </a:r>
            <a:endParaRPr lang="en-US" sz="3600" dirty="0"/>
          </a:p>
          <a:p>
            <a:pPr marL="0" indent="0" algn="l">
              <a:buNone/>
            </a:pPr>
            <a:r>
              <a:rPr lang="en-US" sz="3600" b="1" dirty="0">
                <a:solidFill>
                  <a:srgbClr val="002F6C"/>
                </a:solidFill>
                <a:latin typeface="Merriweather" pitchFamily="34" charset="0"/>
                <a:ea typeface="Merriweather" pitchFamily="34" charset="-122"/>
                <a:cs typeface="Merriweather" pitchFamily="34" charset="-120"/>
              </a:rPr>
              <a:t>Techniques</a:t>
            </a:r>
            <a:endParaRPr lang="en-US" sz="3600" dirty="0"/>
          </a:p>
        </p:txBody>
      </p:sp>
      <p:sp>
        <p:nvSpPr>
          <p:cNvPr id="8" name="Text 3"/>
          <p:cNvSpPr txBox="1"/>
          <p:nvPr/>
        </p:nvSpPr>
        <p:spPr>
          <a:xfrm>
            <a:off x="609905" y="3276295"/>
            <a:ext cx="3277210" cy="838505"/>
          </a:xfrm>
          <a:prstGeom prst="rect">
            <a:avLst/>
          </a:prstGeom>
          <a:noFill/>
          <a:ln/>
        </p:spPr>
        <p:txBody>
          <a:bodyPr wrap="square" lIns="0" tIns="0" rIns="0" bIns="0" rtlCol="0" anchor="t"/>
          <a:lstStyle/>
          <a:p>
            <a:pPr marL="0" indent="0" algn="l">
              <a:buNone/>
            </a:pPr>
            <a:r>
              <a:rPr lang="en-US" sz="1300" dirty="0">
                <a:solidFill>
                  <a:srgbClr val="4B5563"/>
                </a:solidFill>
                <a:latin typeface="Open Sans" pitchFamily="34" charset="0"/>
                <a:ea typeface="Open Sans" pitchFamily="34" charset="-122"/>
                <a:cs typeface="Open Sans" pitchFamily="34" charset="-120"/>
              </a:rPr>
              <a:t>Refine your professional writing style with these five additional techniques for maximum impact and readability.</a:t>
            </a:r>
            <a:endParaRPr lang="en-US" sz="1300" dirty="0"/>
          </a:p>
        </p:txBody>
      </p:sp>
      <p:pic>
        <p:nvPicPr>
          <p:cNvPr id="9" name="Image 3" descr="preencoded.png"/>
          <p:cNvPicPr>
            <a:picLocks noChangeAspect="1"/>
          </p:cNvPicPr>
          <p:nvPr/>
        </p:nvPicPr>
        <p:blipFill>
          <a:blip r:embed="rId6"/>
          <a:srcRect/>
          <a:stretch/>
        </p:blipFill>
        <p:spPr>
          <a:xfrm>
            <a:off x="4267505" y="533095"/>
            <a:ext cx="7315200" cy="5943600"/>
          </a:xfrm>
          <a:prstGeom prst="rect">
            <a:avLst/>
          </a:prstGeom>
        </p:spPr>
      </p:pic>
      <p:pic>
        <p:nvPicPr>
          <p:cNvPr id="10" name="Image 4" descr="preencoded.png"/>
          <p:cNvPicPr>
            <a:picLocks noChangeAspect="1"/>
          </p:cNvPicPr>
          <p:nvPr/>
        </p:nvPicPr>
        <p:blipFill>
          <a:blip r:embed="rId7"/>
          <a:srcRect/>
          <a:stretch/>
        </p:blipFill>
        <p:spPr>
          <a:xfrm>
            <a:off x="4610405" y="1619402"/>
            <a:ext cx="381305" cy="381305"/>
          </a:xfrm>
          <a:prstGeom prst="rect">
            <a:avLst/>
          </a:prstGeom>
        </p:spPr>
      </p:pic>
      <p:pic>
        <p:nvPicPr>
          <p:cNvPr id="11" name="Image 5" descr="preencoded.png"/>
          <p:cNvPicPr>
            <a:picLocks noChangeAspect="1"/>
          </p:cNvPicPr>
          <p:nvPr/>
        </p:nvPicPr>
        <p:blipFill>
          <a:blip r:embed="rId8"/>
          <a:srcRect/>
          <a:stretch/>
        </p:blipFill>
        <p:spPr>
          <a:xfrm>
            <a:off x="4714646" y="1723644"/>
            <a:ext cx="171907" cy="171907"/>
          </a:xfrm>
          <a:prstGeom prst="rect">
            <a:avLst/>
          </a:prstGeom>
        </p:spPr>
      </p:pic>
      <p:sp>
        <p:nvSpPr>
          <p:cNvPr id="12" name="Text 4"/>
          <p:cNvSpPr txBox="1"/>
          <p:nvPr/>
        </p:nvSpPr>
        <p:spPr>
          <a:xfrm>
            <a:off x="5181905" y="1619402"/>
            <a:ext cx="2744114"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Open Sans" pitchFamily="34" charset="0"/>
                <a:ea typeface="Open Sans" pitchFamily="34" charset="-122"/>
                <a:cs typeface="Open Sans" pitchFamily="34" charset="-120"/>
              </a:rPr>
              <a:t>Eliminate Redundancy</a:t>
            </a:r>
            <a:endParaRPr lang="en-US" sz="1300" dirty="0"/>
          </a:p>
        </p:txBody>
      </p:sp>
      <p:sp>
        <p:nvSpPr>
          <p:cNvPr id="13" name="Text 5"/>
          <p:cNvSpPr txBox="1"/>
          <p:nvPr/>
        </p:nvSpPr>
        <p:spPr>
          <a:xfrm>
            <a:off x="5181905" y="1923898"/>
            <a:ext cx="2714854" cy="381305"/>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Remove words that repeat meaning. </a:t>
            </a:r>
            <a:endParaRPr lang="en-US" sz="1000" dirty="0"/>
          </a:p>
          <a:p>
            <a:pPr marL="0" indent="0" algn="l">
              <a:buNone/>
            </a:pPr>
            <a:r>
              <a:rPr lang="en-US" sz="1000" i="1" dirty="0">
                <a:solidFill>
                  <a:srgbClr val="9CA3AF"/>
                </a:solidFill>
                <a:latin typeface="Open Sans" pitchFamily="34" charset="0"/>
                <a:ea typeface="Open Sans" pitchFamily="34" charset="-122"/>
                <a:cs typeface="Open Sans" pitchFamily="34" charset="-120"/>
              </a:rPr>
              <a:t>Ex: "Collaborate together" → "Collaborate"</a:t>
            </a:r>
            <a:endParaRPr lang="en-US" sz="1000" dirty="0"/>
          </a:p>
        </p:txBody>
      </p:sp>
      <p:pic>
        <p:nvPicPr>
          <p:cNvPr id="14" name="Image 6" descr="preencoded.png"/>
          <p:cNvPicPr>
            <a:picLocks noChangeAspect="1"/>
          </p:cNvPicPr>
          <p:nvPr/>
        </p:nvPicPr>
        <p:blipFill>
          <a:blip r:embed="rId7"/>
          <a:srcRect/>
          <a:stretch/>
        </p:blipFill>
        <p:spPr>
          <a:xfrm>
            <a:off x="4610405" y="2533802"/>
            <a:ext cx="381305" cy="381305"/>
          </a:xfrm>
          <a:prstGeom prst="rect">
            <a:avLst/>
          </a:prstGeom>
        </p:spPr>
      </p:pic>
      <p:pic>
        <p:nvPicPr>
          <p:cNvPr id="15" name="Image 7" descr="preencoded.png"/>
          <p:cNvPicPr>
            <a:picLocks noChangeAspect="1"/>
          </p:cNvPicPr>
          <p:nvPr/>
        </p:nvPicPr>
        <p:blipFill>
          <a:blip r:embed="rId9"/>
          <a:srcRect/>
          <a:stretch/>
        </p:blipFill>
        <p:spPr>
          <a:xfrm>
            <a:off x="4714646" y="2638044"/>
            <a:ext cx="171907" cy="171907"/>
          </a:xfrm>
          <a:prstGeom prst="rect">
            <a:avLst/>
          </a:prstGeom>
        </p:spPr>
      </p:pic>
      <p:sp>
        <p:nvSpPr>
          <p:cNvPr id="16" name="Text 6"/>
          <p:cNvSpPr txBox="1"/>
          <p:nvPr/>
        </p:nvSpPr>
        <p:spPr>
          <a:xfrm>
            <a:off x="5181905" y="2533802"/>
            <a:ext cx="4715561"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Open Sans" pitchFamily="34" charset="0"/>
                <a:ea typeface="Open Sans" pitchFamily="34" charset="-122"/>
                <a:cs typeface="Open Sans" pitchFamily="34" charset="-120"/>
              </a:rPr>
              <a:t>Use Specific Words</a:t>
            </a:r>
            <a:endParaRPr lang="en-US" sz="1300" dirty="0"/>
          </a:p>
        </p:txBody>
      </p:sp>
      <p:sp>
        <p:nvSpPr>
          <p:cNvPr id="17" name="Text 7"/>
          <p:cNvSpPr txBox="1"/>
          <p:nvPr/>
        </p:nvSpPr>
        <p:spPr>
          <a:xfrm>
            <a:off x="5181905" y="2838298"/>
            <a:ext cx="5287061"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Replace vague terms with concrete details to create a vivid mental picture.</a:t>
            </a:r>
            <a:endParaRPr lang="en-US" sz="1000" dirty="0"/>
          </a:p>
        </p:txBody>
      </p:sp>
      <p:pic>
        <p:nvPicPr>
          <p:cNvPr id="18" name="Image 8" descr="preencoded.png"/>
          <p:cNvPicPr>
            <a:picLocks noChangeAspect="1"/>
          </p:cNvPicPr>
          <p:nvPr/>
        </p:nvPicPr>
        <p:blipFill>
          <a:blip r:embed="rId7"/>
          <a:srcRect/>
          <a:stretch/>
        </p:blipFill>
        <p:spPr>
          <a:xfrm>
            <a:off x="4610405" y="3258007"/>
            <a:ext cx="381305" cy="381305"/>
          </a:xfrm>
          <a:prstGeom prst="rect">
            <a:avLst/>
          </a:prstGeom>
        </p:spPr>
      </p:pic>
      <p:pic>
        <p:nvPicPr>
          <p:cNvPr id="19" name="Image 9" descr="preencoded.png"/>
          <p:cNvPicPr>
            <a:picLocks noChangeAspect="1"/>
          </p:cNvPicPr>
          <p:nvPr/>
        </p:nvPicPr>
        <p:blipFill>
          <a:blip r:embed="rId10"/>
          <a:srcRect l="-1064" r="-1064"/>
          <a:stretch/>
        </p:blipFill>
        <p:spPr>
          <a:xfrm>
            <a:off x="4690872" y="3362249"/>
            <a:ext cx="219456" cy="171907"/>
          </a:xfrm>
          <a:prstGeom prst="rect">
            <a:avLst/>
          </a:prstGeom>
        </p:spPr>
      </p:pic>
      <p:sp>
        <p:nvSpPr>
          <p:cNvPr id="20" name="Text 8"/>
          <p:cNvSpPr txBox="1"/>
          <p:nvPr/>
        </p:nvSpPr>
        <p:spPr>
          <a:xfrm>
            <a:off x="5181905" y="3258007"/>
            <a:ext cx="5306263"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Open Sans" pitchFamily="34" charset="0"/>
                <a:ea typeface="Open Sans" pitchFamily="34" charset="-122"/>
                <a:cs typeface="Open Sans" pitchFamily="34" charset="-120"/>
              </a:rPr>
              <a:t>Avoid Jargon</a:t>
            </a:r>
            <a:endParaRPr lang="en-US" sz="1300" dirty="0"/>
          </a:p>
        </p:txBody>
      </p:sp>
      <p:sp>
        <p:nvSpPr>
          <p:cNvPr id="21" name="Text 9"/>
          <p:cNvSpPr txBox="1"/>
          <p:nvPr/>
        </p:nvSpPr>
        <p:spPr>
          <a:xfrm>
            <a:off x="5181905" y="3562502"/>
            <a:ext cx="5877763"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Use plain language unless you are certain your audience knows the technical terms.</a:t>
            </a:r>
            <a:endParaRPr lang="en-US" sz="1000" dirty="0"/>
          </a:p>
        </p:txBody>
      </p:sp>
      <p:pic>
        <p:nvPicPr>
          <p:cNvPr id="22" name="Image 10" descr="preencoded.png"/>
          <p:cNvPicPr>
            <a:picLocks noChangeAspect="1"/>
          </p:cNvPicPr>
          <p:nvPr/>
        </p:nvPicPr>
        <p:blipFill>
          <a:blip r:embed="rId7"/>
          <a:srcRect/>
          <a:stretch/>
        </p:blipFill>
        <p:spPr>
          <a:xfrm>
            <a:off x="4610405" y="3981298"/>
            <a:ext cx="381305" cy="381305"/>
          </a:xfrm>
          <a:prstGeom prst="rect">
            <a:avLst/>
          </a:prstGeom>
        </p:spPr>
      </p:pic>
      <p:pic>
        <p:nvPicPr>
          <p:cNvPr id="23" name="Image 11" descr="preencoded.png"/>
          <p:cNvPicPr>
            <a:picLocks noChangeAspect="1"/>
          </p:cNvPicPr>
          <p:nvPr/>
        </p:nvPicPr>
        <p:blipFill>
          <a:blip r:embed="rId11"/>
          <a:srcRect/>
          <a:stretch/>
        </p:blipFill>
        <p:spPr>
          <a:xfrm>
            <a:off x="4714646" y="4086454"/>
            <a:ext cx="171907" cy="171907"/>
          </a:xfrm>
          <a:prstGeom prst="rect">
            <a:avLst/>
          </a:prstGeom>
        </p:spPr>
      </p:pic>
      <p:sp>
        <p:nvSpPr>
          <p:cNvPr id="24" name="Text 10"/>
          <p:cNvSpPr txBox="1"/>
          <p:nvPr/>
        </p:nvSpPr>
        <p:spPr>
          <a:xfrm>
            <a:off x="5181905" y="3981298"/>
            <a:ext cx="3848710"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Open Sans" pitchFamily="34" charset="0"/>
                <a:ea typeface="Open Sans" pitchFamily="34" charset="-122"/>
                <a:cs typeface="Open Sans" pitchFamily="34" charset="-120"/>
              </a:rPr>
              <a:t>Prefer Familiar Verbs</a:t>
            </a:r>
            <a:endParaRPr lang="en-US" sz="1300" dirty="0"/>
          </a:p>
        </p:txBody>
      </p:sp>
      <p:sp>
        <p:nvSpPr>
          <p:cNvPr id="25" name="Text 11"/>
          <p:cNvSpPr txBox="1"/>
          <p:nvPr/>
        </p:nvSpPr>
        <p:spPr>
          <a:xfrm>
            <a:off x="5181905" y="4286707"/>
            <a:ext cx="3810305" cy="381305"/>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Choose simple, direct verbs to make your writing accessible. </a:t>
            </a:r>
            <a:endParaRPr lang="en-US" sz="1000" dirty="0"/>
          </a:p>
          <a:p>
            <a:pPr marL="0" indent="0" algn="l">
              <a:buNone/>
            </a:pPr>
            <a:r>
              <a:rPr lang="en-US" sz="1000" i="1" dirty="0">
                <a:solidFill>
                  <a:srgbClr val="9CA3AF"/>
                </a:solidFill>
                <a:latin typeface="Open Sans" pitchFamily="34" charset="0"/>
                <a:ea typeface="Open Sans" pitchFamily="34" charset="-122"/>
                <a:cs typeface="Open Sans" pitchFamily="34" charset="-120"/>
              </a:rPr>
              <a:t>Ex: "Use" instead of "Utilize"</a:t>
            </a:r>
            <a:endParaRPr lang="en-US" sz="1000" dirty="0"/>
          </a:p>
        </p:txBody>
      </p:sp>
      <p:pic>
        <p:nvPicPr>
          <p:cNvPr id="26" name="Image 12" descr="preencoded.png"/>
          <p:cNvPicPr>
            <a:picLocks noChangeAspect="1"/>
          </p:cNvPicPr>
          <p:nvPr/>
        </p:nvPicPr>
        <p:blipFill>
          <a:blip r:embed="rId7"/>
          <a:srcRect/>
          <a:stretch/>
        </p:blipFill>
        <p:spPr>
          <a:xfrm>
            <a:off x="4610405" y="4895698"/>
            <a:ext cx="381305" cy="381305"/>
          </a:xfrm>
          <a:prstGeom prst="rect">
            <a:avLst/>
          </a:prstGeom>
        </p:spPr>
      </p:pic>
      <p:pic>
        <p:nvPicPr>
          <p:cNvPr id="27" name="Image 13" descr="preencoded.png"/>
          <p:cNvPicPr>
            <a:picLocks noChangeAspect="1"/>
          </p:cNvPicPr>
          <p:nvPr/>
        </p:nvPicPr>
        <p:blipFill>
          <a:blip r:embed="rId12"/>
          <a:srcRect l="-1064" r="-1064"/>
          <a:stretch/>
        </p:blipFill>
        <p:spPr>
          <a:xfrm>
            <a:off x="4690872" y="5000854"/>
            <a:ext cx="219456" cy="171907"/>
          </a:xfrm>
          <a:prstGeom prst="rect">
            <a:avLst/>
          </a:prstGeom>
        </p:spPr>
      </p:pic>
      <p:sp>
        <p:nvSpPr>
          <p:cNvPr id="28" name="Text 12"/>
          <p:cNvSpPr txBox="1"/>
          <p:nvPr/>
        </p:nvSpPr>
        <p:spPr>
          <a:xfrm>
            <a:off x="5181905" y="4895698"/>
            <a:ext cx="4867351"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Open Sans" pitchFamily="34" charset="0"/>
                <a:ea typeface="Open Sans" pitchFamily="34" charset="-122"/>
                <a:cs typeface="Open Sans" pitchFamily="34" charset="-120"/>
              </a:rPr>
              <a:t>Vary Sentence Length</a:t>
            </a:r>
            <a:endParaRPr lang="en-US" sz="1300" dirty="0"/>
          </a:p>
        </p:txBody>
      </p:sp>
      <p:sp>
        <p:nvSpPr>
          <p:cNvPr id="29" name="Text 13"/>
          <p:cNvSpPr txBox="1"/>
          <p:nvPr/>
        </p:nvSpPr>
        <p:spPr>
          <a:xfrm>
            <a:off x="5181905" y="5201107"/>
            <a:ext cx="5438851"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Mix short and long sentences to create rhythm and maintain reader interest.</a:t>
            </a:r>
            <a:endParaRPr lang="en-US" sz="1000" dirty="0"/>
          </a:p>
        </p:txBody>
      </p:sp>
      <p:pic>
        <p:nvPicPr>
          <p:cNvPr id="30" name="Image 14" descr="preencoded.png"/>
          <p:cNvPicPr>
            <a:picLocks noChangeAspect="1"/>
          </p:cNvPicPr>
          <p:nvPr/>
        </p:nvPicPr>
        <p:blipFill>
          <a:blip r:embed="rId13">
            <a:alphaModFix amt="10000"/>
          </a:blip>
          <a:srcRect/>
          <a:stretch/>
        </p:blipFill>
        <p:spPr>
          <a:xfrm>
            <a:off x="609905" y="5410505"/>
            <a:ext cx="1218895" cy="1218895"/>
          </a:xfrm>
          <a:prstGeom prst="rect">
            <a:avLst/>
          </a:prstGeom>
        </p:spPr>
      </p:pic>
      <p:pic>
        <p:nvPicPr>
          <p:cNvPr id="31" name="Image 15" descr="preencoded.png"/>
          <p:cNvPicPr>
            <a:picLocks noChangeAspect="1"/>
          </p:cNvPicPr>
          <p:nvPr/>
        </p:nvPicPr>
        <p:blipFill>
          <a:blip r:embed="rId14"/>
          <a:srcRect l="-200" r="-200"/>
          <a:stretch/>
        </p:blipFill>
        <p:spPr>
          <a:xfrm>
            <a:off x="0" y="0"/>
            <a:ext cx="12191695" cy="7589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1" b="-1"/>
          <a:stretch/>
        </p:blipFill>
        <p:spPr>
          <a:xfrm>
            <a:off x="0" y="0"/>
            <a:ext cx="12191695" cy="6858000"/>
          </a:xfrm>
          <a:prstGeom prst="rect">
            <a:avLst/>
          </a:prstGeom>
        </p:spPr>
      </p:pic>
      <p:sp>
        <p:nvSpPr>
          <p:cNvPr id="3" name="Text 0"/>
          <p:cNvSpPr txBox="1"/>
          <p:nvPr/>
        </p:nvSpPr>
        <p:spPr>
          <a:xfrm>
            <a:off x="8828532" y="647669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4" name="Image 1" descr="preencoded.png"/>
          <p:cNvPicPr>
            <a:picLocks noChangeAspect="1"/>
          </p:cNvPicPr>
          <p:nvPr/>
        </p:nvPicPr>
        <p:blipFill>
          <a:blip r:embed="rId4">
            <a:alphaModFix amt="5000"/>
          </a:blip>
          <a:srcRect t="-34308" b="-34308"/>
          <a:stretch/>
        </p:blipFill>
        <p:spPr>
          <a:xfrm>
            <a:off x="8128102" y="0"/>
            <a:ext cx="4067251" cy="6858000"/>
          </a:xfrm>
          <a:prstGeom prst="rect">
            <a:avLst/>
          </a:prstGeom>
        </p:spPr>
      </p:pic>
      <p:sp>
        <p:nvSpPr>
          <p:cNvPr id="5" name="Text 1"/>
          <p:cNvSpPr txBox="1"/>
          <p:nvPr/>
        </p:nvSpPr>
        <p:spPr>
          <a:xfrm>
            <a:off x="609905" y="609905"/>
            <a:ext cx="3314700"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Effective Writing</a:t>
            </a:r>
            <a:endParaRPr lang="en-US" sz="900" dirty="0"/>
          </a:p>
        </p:txBody>
      </p:sp>
      <p:pic>
        <p:nvPicPr>
          <p:cNvPr id="6" name="Image 2" descr="preencoded.png"/>
          <p:cNvPicPr>
            <a:picLocks noChangeAspect="1"/>
          </p:cNvPicPr>
          <p:nvPr/>
        </p:nvPicPr>
        <p:blipFill>
          <a:blip r:embed="rId5"/>
          <a:srcRect t="-400" b="-400"/>
          <a:stretch/>
        </p:blipFill>
        <p:spPr>
          <a:xfrm>
            <a:off x="609905" y="838505"/>
            <a:ext cx="457200" cy="38405"/>
          </a:xfrm>
          <a:prstGeom prst="rect">
            <a:avLst/>
          </a:prstGeom>
        </p:spPr>
      </p:pic>
      <p:sp>
        <p:nvSpPr>
          <p:cNvPr id="7" name="Text 2"/>
          <p:cNvSpPr txBox="1"/>
          <p:nvPr/>
        </p:nvSpPr>
        <p:spPr>
          <a:xfrm>
            <a:off x="609905" y="1257300"/>
            <a:ext cx="3328416" cy="1714500"/>
          </a:xfrm>
          <a:prstGeom prst="rect">
            <a:avLst/>
          </a:prstGeom>
          <a:noFill/>
          <a:ln/>
        </p:spPr>
        <p:txBody>
          <a:bodyPr wrap="square" lIns="0" tIns="0" rIns="0" bIns="0" rtlCol="0" anchor="t"/>
          <a:lstStyle/>
          <a:p>
            <a:pPr marL="0" indent="0" algn="l">
              <a:buNone/>
            </a:pPr>
            <a:r>
              <a:rPr lang="en-US" sz="2700" b="1" dirty="0">
                <a:solidFill>
                  <a:srgbClr val="111827"/>
                </a:solidFill>
                <a:latin typeface="Merriweather" pitchFamily="34" charset="0"/>
                <a:ea typeface="Merriweather" pitchFamily="34" charset="-122"/>
                <a:cs typeface="Merriweather" pitchFamily="34" charset="-120"/>
              </a:rPr>
              <a:t> Paragraph Structure:</a:t>
            </a:r>
            <a:endParaRPr lang="en-US" sz="2700" dirty="0"/>
          </a:p>
          <a:p>
            <a:pPr marL="0" indent="0" algn="l">
              <a:buNone/>
            </a:pPr>
            <a:r>
              <a:rPr lang="en-US" sz="2700" b="1" dirty="0">
                <a:solidFill>
                  <a:srgbClr val="002F6C"/>
                </a:solidFill>
                <a:latin typeface="Merriweather" pitchFamily="34" charset="0"/>
                <a:ea typeface="Merriweather" pitchFamily="34" charset="-122"/>
                <a:cs typeface="Merriweather" pitchFamily="34" charset="-120"/>
              </a:rPr>
              <a:t>Point-Support-Action</a:t>
            </a:r>
            <a:endParaRPr lang="en-US" sz="2700" dirty="0"/>
          </a:p>
        </p:txBody>
      </p:sp>
      <p:sp>
        <p:nvSpPr>
          <p:cNvPr id="8" name="Text 3"/>
          <p:cNvSpPr txBox="1"/>
          <p:nvPr/>
        </p:nvSpPr>
        <p:spPr>
          <a:xfrm>
            <a:off x="609905" y="3200400"/>
            <a:ext cx="3277210" cy="838505"/>
          </a:xfrm>
          <a:prstGeom prst="rect">
            <a:avLst/>
          </a:prstGeom>
          <a:noFill/>
          <a:ln/>
        </p:spPr>
        <p:txBody>
          <a:bodyPr wrap="square" lIns="0" tIns="0" rIns="0" bIns="0" rtlCol="0" anchor="t"/>
          <a:lstStyle/>
          <a:p>
            <a:pPr marL="0" indent="0" algn="l">
              <a:buNone/>
            </a:pPr>
            <a:r>
              <a:rPr lang="en-US" sz="1300" dirty="0">
                <a:solidFill>
                  <a:srgbClr val="4B5563"/>
                </a:solidFill>
                <a:latin typeface="Open Sans" pitchFamily="34" charset="0"/>
                <a:ea typeface="Open Sans" pitchFamily="34" charset="-122"/>
                <a:cs typeface="Open Sans" pitchFamily="34" charset="-120"/>
              </a:rPr>
              <a:t>The PSA framework ensures every paragraph has a clear purpose and drives the reader forward.</a:t>
            </a:r>
            <a:endParaRPr lang="en-US" sz="1300" dirty="0"/>
          </a:p>
        </p:txBody>
      </p:sp>
      <p:sp>
        <p:nvSpPr>
          <p:cNvPr id="9" name="Text 4"/>
          <p:cNvSpPr txBox="1"/>
          <p:nvPr/>
        </p:nvSpPr>
        <p:spPr>
          <a:xfrm>
            <a:off x="609905" y="4264762"/>
            <a:ext cx="3314700" cy="286207"/>
          </a:xfrm>
          <a:prstGeom prst="rect">
            <a:avLst/>
          </a:prstGeom>
          <a:noFill/>
          <a:ln/>
        </p:spPr>
        <p:txBody>
          <a:bodyPr wrap="square" lIns="0" tIns="0" rIns="0" bIns="0" rtlCol="0" anchor="ctr"/>
          <a:lstStyle/>
          <a:p>
            <a:pPr marL="0" indent="0" algn="l">
              <a:buNone/>
            </a:pPr>
            <a:r>
              <a:rPr lang="en-US" sz="1300" b="1" dirty="0">
                <a:solidFill>
                  <a:srgbClr val="1F2937"/>
                </a:solidFill>
                <a:latin typeface="Open Sans" pitchFamily="34" charset="0"/>
                <a:ea typeface="Open Sans" pitchFamily="34" charset="-122"/>
                <a:cs typeface="Open Sans" pitchFamily="34" charset="-120"/>
              </a:rPr>
              <a:t>Why it works:</a:t>
            </a:r>
            <a:endParaRPr lang="en-US" sz="1300" dirty="0"/>
          </a:p>
        </p:txBody>
      </p:sp>
      <p:sp>
        <p:nvSpPr>
          <p:cNvPr id="10" name="Text 5"/>
          <p:cNvSpPr txBox="1"/>
          <p:nvPr/>
        </p:nvSpPr>
        <p:spPr>
          <a:xfrm>
            <a:off x="838505" y="4695444"/>
            <a:ext cx="3086100" cy="286207"/>
          </a:xfrm>
          <a:prstGeom prst="rect">
            <a:avLst/>
          </a:prstGeom>
          <a:noFill/>
          <a:ln/>
        </p:spPr>
        <p:txBody>
          <a:bodyPr wrap="square" lIns="0" tIns="0" rIns="0" bIns="0" rtlCol="0" anchor="ctr"/>
          <a:lstStyle/>
          <a:p>
            <a:pPr marL="0" indent="0" algn="l">
              <a:buNone/>
            </a:pPr>
            <a:r>
              <a:rPr lang="en-US" sz="1300" dirty="0">
                <a:solidFill>
                  <a:srgbClr val="4B5563"/>
                </a:solidFill>
                <a:latin typeface="Open Sans" pitchFamily="34" charset="0"/>
                <a:ea typeface="Open Sans" pitchFamily="34" charset="-122"/>
                <a:cs typeface="Open Sans" pitchFamily="34" charset="-120"/>
              </a:rPr>
              <a:t>Reduces cognitive load</a:t>
            </a:r>
            <a:endParaRPr lang="en-US" sz="1300" dirty="0"/>
          </a:p>
        </p:txBody>
      </p:sp>
      <p:pic>
        <p:nvPicPr>
          <p:cNvPr id="11" name="Image 3" descr="preencoded.png"/>
          <p:cNvPicPr>
            <a:picLocks noChangeAspect="1"/>
          </p:cNvPicPr>
          <p:nvPr/>
        </p:nvPicPr>
        <p:blipFill>
          <a:blip r:embed="rId6"/>
          <a:srcRect t="-1100" b="-1100"/>
          <a:stretch/>
        </p:blipFill>
        <p:spPr>
          <a:xfrm>
            <a:off x="609905" y="4768596"/>
            <a:ext cx="114300" cy="133502"/>
          </a:xfrm>
          <a:prstGeom prst="rect">
            <a:avLst/>
          </a:prstGeom>
        </p:spPr>
      </p:pic>
      <p:sp>
        <p:nvSpPr>
          <p:cNvPr id="12" name="Text 6"/>
          <p:cNvSpPr txBox="1"/>
          <p:nvPr/>
        </p:nvSpPr>
        <p:spPr>
          <a:xfrm>
            <a:off x="838505" y="5088636"/>
            <a:ext cx="3086100" cy="286207"/>
          </a:xfrm>
          <a:prstGeom prst="rect">
            <a:avLst/>
          </a:prstGeom>
          <a:noFill/>
          <a:ln/>
        </p:spPr>
        <p:txBody>
          <a:bodyPr wrap="square" lIns="0" tIns="0" rIns="0" bIns="0" rtlCol="0" anchor="ctr"/>
          <a:lstStyle/>
          <a:p>
            <a:pPr marL="0" indent="0" algn="l">
              <a:buNone/>
            </a:pPr>
            <a:r>
              <a:rPr lang="en-US" sz="1300" dirty="0">
                <a:solidFill>
                  <a:srgbClr val="4B5563"/>
                </a:solidFill>
                <a:latin typeface="Open Sans" pitchFamily="34" charset="0"/>
                <a:ea typeface="Open Sans" pitchFamily="34" charset="-122"/>
                <a:cs typeface="Open Sans" pitchFamily="34" charset="-120"/>
              </a:rPr>
              <a:t>Prevents "buried leads"</a:t>
            </a:r>
            <a:endParaRPr lang="en-US" sz="1300" dirty="0"/>
          </a:p>
        </p:txBody>
      </p:sp>
      <p:pic>
        <p:nvPicPr>
          <p:cNvPr id="13" name="Image 4" descr="preencoded.png"/>
          <p:cNvPicPr>
            <a:picLocks noChangeAspect="1"/>
          </p:cNvPicPr>
          <p:nvPr/>
        </p:nvPicPr>
        <p:blipFill>
          <a:blip r:embed="rId6"/>
          <a:srcRect t="-1100" b="-1100"/>
          <a:stretch/>
        </p:blipFill>
        <p:spPr>
          <a:xfrm>
            <a:off x="609905" y="5161788"/>
            <a:ext cx="114300" cy="133502"/>
          </a:xfrm>
          <a:prstGeom prst="rect">
            <a:avLst/>
          </a:prstGeom>
        </p:spPr>
      </p:pic>
      <p:sp>
        <p:nvSpPr>
          <p:cNvPr id="14" name="Text 7"/>
          <p:cNvSpPr txBox="1"/>
          <p:nvPr/>
        </p:nvSpPr>
        <p:spPr>
          <a:xfrm>
            <a:off x="838505" y="5481828"/>
            <a:ext cx="3086100" cy="286207"/>
          </a:xfrm>
          <a:prstGeom prst="rect">
            <a:avLst/>
          </a:prstGeom>
          <a:noFill/>
          <a:ln/>
        </p:spPr>
        <p:txBody>
          <a:bodyPr wrap="square" lIns="0" tIns="0" rIns="0" bIns="0" rtlCol="0" anchor="ctr"/>
          <a:lstStyle/>
          <a:p>
            <a:pPr marL="0" indent="0" algn="l">
              <a:buNone/>
            </a:pPr>
            <a:r>
              <a:rPr lang="en-US" sz="1300" dirty="0">
                <a:solidFill>
                  <a:srgbClr val="4B5563"/>
                </a:solidFill>
                <a:latin typeface="Open Sans" pitchFamily="34" charset="0"/>
                <a:ea typeface="Open Sans" pitchFamily="34" charset="-122"/>
                <a:cs typeface="Open Sans" pitchFamily="34" charset="-120"/>
              </a:rPr>
              <a:t>Clarifies next steps</a:t>
            </a:r>
            <a:endParaRPr lang="en-US" sz="1300" dirty="0"/>
          </a:p>
        </p:txBody>
      </p:sp>
      <p:pic>
        <p:nvPicPr>
          <p:cNvPr id="15" name="Image 5" descr="preencoded.png"/>
          <p:cNvPicPr>
            <a:picLocks noChangeAspect="1"/>
          </p:cNvPicPr>
          <p:nvPr/>
        </p:nvPicPr>
        <p:blipFill>
          <a:blip r:embed="rId6"/>
          <a:srcRect t="-1100" b="-1100"/>
          <a:stretch/>
        </p:blipFill>
        <p:spPr>
          <a:xfrm>
            <a:off x="609905" y="5554066"/>
            <a:ext cx="114300" cy="133502"/>
          </a:xfrm>
          <a:prstGeom prst="rect">
            <a:avLst/>
          </a:prstGeom>
        </p:spPr>
      </p:pic>
      <p:pic>
        <p:nvPicPr>
          <p:cNvPr id="16" name="Image 6" descr="preencoded.png"/>
          <p:cNvPicPr>
            <a:picLocks noChangeAspect="1"/>
          </p:cNvPicPr>
          <p:nvPr/>
        </p:nvPicPr>
        <p:blipFill>
          <a:blip r:embed="rId7"/>
          <a:srcRect l="-5" r="-5"/>
          <a:stretch/>
        </p:blipFill>
        <p:spPr>
          <a:xfrm>
            <a:off x="4267505" y="981151"/>
            <a:ext cx="7315200" cy="1466698"/>
          </a:xfrm>
          <a:prstGeom prst="rect">
            <a:avLst/>
          </a:prstGeom>
        </p:spPr>
      </p:pic>
      <p:sp>
        <p:nvSpPr>
          <p:cNvPr id="17" name="Shape 8"/>
          <p:cNvSpPr/>
          <p:nvPr/>
        </p:nvSpPr>
        <p:spPr>
          <a:xfrm>
            <a:off x="4572000" y="1209751"/>
            <a:ext cx="609905" cy="609905"/>
          </a:xfrm>
          <a:prstGeom prst="ellipse">
            <a:avLst/>
          </a:prstGeom>
          <a:solidFill>
            <a:srgbClr val="EFF6FF"/>
          </a:solidFill>
          <a:ln w="12700">
            <a:solidFill>
              <a:srgbClr val="FFFFFF">
                <a:alpha val="0"/>
              </a:srgbClr>
            </a:solidFill>
            <a:prstDash val="solid"/>
          </a:ln>
        </p:spPr>
        <p:txBody>
          <a:bodyPr/>
          <a:lstStyle/>
          <a:p>
            <a:endParaRPr lang="en-US"/>
          </a:p>
        </p:txBody>
      </p:sp>
      <p:sp>
        <p:nvSpPr>
          <p:cNvPr id="18" name="Text 9"/>
          <p:cNvSpPr txBox="1"/>
          <p:nvPr/>
        </p:nvSpPr>
        <p:spPr>
          <a:xfrm>
            <a:off x="4782312" y="1343254"/>
            <a:ext cx="267005" cy="342900"/>
          </a:xfrm>
          <a:prstGeom prst="rect">
            <a:avLst/>
          </a:prstGeom>
          <a:noFill/>
          <a:ln/>
        </p:spPr>
        <p:txBody>
          <a:bodyPr wrap="square" lIns="0" tIns="0" rIns="0" bIns="0" rtlCol="0" anchor="ctr"/>
          <a:lstStyle/>
          <a:p>
            <a:pPr marL="0" indent="0" algn="l">
              <a:buNone/>
            </a:pPr>
            <a:r>
              <a:rPr lang="en-US" sz="2200" b="1" dirty="0">
                <a:solidFill>
                  <a:srgbClr val="000000"/>
                </a:solidFill>
                <a:latin typeface="Merriweather" pitchFamily="34" charset="0"/>
                <a:ea typeface="Merriweather" pitchFamily="34" charset="-122"/>
                <a:cs typeface="Merriweather" pitchFamily="34" charset="-120"/>
              </a:rPr>
              <a:t>P</a:t>
            </a:r>
            <a:endParaRPr lang="en-US" sz="2200" dirty="0"/>
          </a:p>
        </p:txBody>
      </p:sp>
      <p:sp>
        <p:nvSpPr>
          <p:cNvPr id="19" name="Text 10"/>
          <p:cNvSpPr txBox="1"/>
          <p:nvPr/>
        </p:nvSpPr>
        <p:spPr>
          <a:xfrm>
            <a:off x="5410505" y="1209751"/>
            <a:ext cx="3934663" cy="267005"/>
          </a:xfrm>
          <a:prstGeom prst="rect">
            <a:avLst/>
          </a:prstGeom>
          <a:noFill/>
          <a:ln/>
        </p:spPr>
        <p:txBody>
          <a:bodyPr wrap="square" lIns="0" tIns="0" rIns="0" bIns="0" rtlCol="0" anchor="ctr"/>
          <a:lstStyle/>
          <a:p>
            <a:pPr marL="0" indent="0" algn="l">
              <a:buNone/>
            </a:pPr>
            <a:r>
              <a:rPr lang="en-US" sz="1500" b="1" dirty="0">
                <a:solidFill>
                  <a:srgbClr val="111827"/>
                </a:solidFill>
                <a:latin typeface="Open Sans" pitchFamily="34" charset="0"/>
                <a:ea typeface="Open Sans" pitchFamily="34" charset="-122"/>
                <a:cs typeface="Open Sans" pitchFamily="34" charset="-120"/>
              </a:rPr>
              <a:t>Point (Topic Sentence)</a:t>
            </a:r>
            <a:endParaRPr lang="en-US" sz="1500" dirty="0"/>
          </a:p>
        </p:txBody>
      </p:sp>
      <p:sp>
        <p:nvSpPr>
          <p:cNvPr id="20" name="Text 11"/>
          <p:cNvSpPr txBox="1"/>
          <p:nvPr/>
        </p:nvSpPr>
        <p:spPr>
          <a:xfrm>
            <a:off x="5410505" y="1552651"/>
            <a:ext cx="4137660" cy="228600"/>
          </a:xfrm>
          <a:prstGeom prst="rect">
            <a:avLst/>
          </a:prstGeom>
          <a:noFill/>
          <a:ln/>
        </p:spPr>
        <p:txBody>
          <a:bodyPr wrap="square" lIns="0" tIns="0" rIns="0" bIns="0" rtlCol="0" anchor="ctr"/>
          <a:lstStyle/>
          <a:p>
            <a:pPr marL="0" indent="0" algn="l">
              <a:buNone/>
            </a:pPr>
            <a:r>
              <a:rPr lang="en-US" sz="1200" dirty="0">
                <a:solidFill>
                  <a:srgbClr val="4B5563"/>
                </a:solidFill>
                <a:latin typeface="Open Sans" pitchFamily="34" charset="0"/>
                <a:ea typeface="Open Sans" pitchFamily="34" charset="-122"/>
                <a:cs typeface="Open Sans" pitchFamily="34" charset="-120"/>
              </a:rPr>
              <a:t>State the main idea or takeaway immediately.</a:t>
            </a:r>
            <a:endParaRPr lang="en-US" sz="1200" dirty="0"/>
          </a:p>
        </p:txBody>
      </p:sp>
      <p:pic>
        <p:nvPicPr>
          <p:cNvPr id="21" name="Image 7" descr="preencoded.png"/>
          <p:cNvPicPr>
            <a:picLocks noChangeAspect="1"/>
          </p:cNvPicPr>
          <p:nvPr/>
        </p:nvPicPr>
        <p:blipFill>
          <a:blip r:embed="rId8"/>
          <a:stretch>
            <a:fillRect/>
          </a:stretch>
        </p:blipFill>
        <p:spPr>
          <a:xfrm>
            <a:off x="5410505" y="1857146"/>
            <a:ext cx="3819449" cy="362102"/>
          </a:xfrm>
          <a:prstGeom prst="rect">
            <a:avLst/>
          </a:prstGeom>
        </p:spPr>
      </p:pic>
      <p:sp>
        <p:nvSpPr>
          <p:cNvPr id="22" name="Text 12"/>
          <p:cNvSpPr/>
          <p:nvPr/>
        </p:nvSpPr>
        <p:spPr>
          <a:xfrm>
            <a:off x="5410505" y="1857146"/>
            <a:ext cx="3820363" cy="362102"/>
          </a:xfrm>
          <a:prstGeom prst="rect">
            <a:avLst/>
          </a:prstGeom>
          <a:solidFill>
            <a:srgbClr val="FFFFFF">
              <a:alpha val="0"/>
            </a:srgbClr>
          </a:solidFill>
          <a:ln w="12700">
            <a:solidFill>
              <a:srgbClr val="F3F4F6"/>
            </a:solidFill>
          </a:ln>
        </p:spPr>
        <p:txBody>
          <a:bodyPr wrap="square" lIns="0" tIns="0" rIns="0" bIns="0" rtlCol="0" anchor="ctr"/>
          <a:lstStyle/>
          <a:p>
            <a:pPr marL="0" indent="0" algn="ctr">
              <a:buNone/>
            </a:pPr>
            <a:r>
              <a:rPr lang="en-US" sz="1000" i="1" dirty="0">
                <a:solidFill>
                  <a:srgbClr val="6B7280"/>
                </a:solidFill>
                <a:latin typeface="Open Sans" pitchFamily="34" charset="0"/>
                <a:ea typeface="Open Sans" pitchFamily="34" charset="-122"/>
                <a:cs typeface="Open Sans" pitchFamily="34" charset="-120"/>
              </a:rPr>
              <a:t>"We recommend switching to Vendor B for cost efficiency."</a:t>
            </a:r>
            <a:endParaRPr lang="en-US" sz="1000" dirty="0"/>
          </a:p>
        </p:txBody>
      </p:sp>
      <p:pic>
        <p:nvPicPr>
          <p:cNvPr id="23" name="Image 8" descr="preencoded.png"/>
          <p:cNvPicPr>
            <a:picLocks noChangeAspect="1"/>
          </p:cNvPicPr>
          <p:nvPr/>
        </p:nvPicPr>
        <p:blipFill>
          <a:blip r:embed="rId9"/>
          <a:srcRect t="-14" b="-14"/>
          <a:stretch/>
        </p:blipFill>
        <p:spPr>
          <a:xfrm>
            <a:off x="4267505" y="2676449"/>
            <a:ext cx="7315200" cy="1657807"/>
          </a:xfrm>
          <a:prstGeom prst="rect">
            <a:avLst/>
          </a:prstGeom>
        </p:spPr>
      </p:pic>
      <p:sp>
        <p:nvSpPr>
          <p:cNvPr id="24" name="Shape 13"/>
          <p:cNvSpPr/>
          <p:nvPr/>
        </p:nvSpPr>
        <p:spPr>
          <a:xfrm>
            <a:off x="4572000" y="2905049"/>
            <a:ext cx="609905" cy="609905"/>
          </a:xfrm>
          <a:prstGeom prst="ellipse">
            <a:avLst/>
          </a:prstGeom>
          <a:solidFill>
            <a:srgbClr val="F3F4F6"/>
          </a:solidFill>
          <a:ln w="12700">
            <a:solidFill>
              <a:srgbClr val="FFFFFF">
                <a:alpha val="0"/>
              </a:srgbClr>
            </a:solidFill>
            <a:prstDash val="solid"/>
          </a:ln>
        </p:spPr>
        <p:txBody>
          <a:bodyPr/>
          <a:lstStyle/>
          <a:p>
            <a:endParaRPr lang="en-US"/>
          </a:p>
        </p:txBody>
      </p:sp>
      <p:sp>
        <p:nvSpPr>
          <p:cNvPr id="25" name="Text 14"/>
          <p:cNvSpPr txBox="1"/>
          <p:nvPr/>
        </p:nvSpPr>
        <p:spPr>
          <a:xfrm>
            <a:off x="4790542" y="3038551"/>
            <a:ext cx="257861" cy="342900"/>
          </a:xfrm>
          <a:prstGeom prst="rect">
            <a:avLst/>
          </a:prstGeom>
          <a:noFill/>
          <a:ln/>
        </p:spPr>
        <p:txBody>
          <a:bodyPr wrap="square" lIns="0" tIns="0" rIns="0" bIns="0" rtlCol="0" anchor="ctr"/>
          <a:lstStyle/>
          <a:p>
            <a:pPr marL="0" indent="0" algn="l">
              <a:buNone/>
            </a:pPr>
            <a:r>
              <a:rPr lang="en-US" sz="2200" b="1" dirty="0">
                <a:solidFill>
                  <a:srgbClr val="4B5563"/>
                </a:solidFill>
                <a:latin typeface="Merriweather" pitchFamily="34" charset="0"/>
                <a:ea typeface="Merriweather" pitchFamily="34" charset="-122"/>
                <a:cs typeface="Merriweather" pitchFamily="34" charset="-120"/>
              </a:rPr>
              <a:t>S</a:t>
            </a:r>
            <a:endParaRPr lang="en-US" sz="2200" dirty="0"/>
          </a:p>
        </p:txBody>
      </p:sp>
      <p:sp>
        <p:nvSpPr>
          <p:cNvPr id="26" name="Text 15"/>
          <p:cNvSpPr txBox="1"/>
          <p:nvPr/>
        </p:nvSpPr>
        <p:spPr>
          <a:xfrm>
            <a:off x="5410505" y="2905049"/>
            <a:ext cx="6057900" cy="267005"/>
          </a:xfrm>
          <a:prstGeom prst="rect">
            <a:avLst/>
          </a:prstGeom>
          <a:noFill/>
          <a:ln/>
        </p:spPr>
        <p:txBody>
          <a:bodyPr wrap="square" lIns="0" tIns="0" rIns="0" bIns="0" rtlCol="0" anchor="ctr"/>
          <a:lstStyle/>
          <a:p>
            <a:pPr marL="0" indent="0" algn="l">
              <a:buNone/>
            </a:pPr>
            <a:r>
              <a:rPr lang="en-US" sz="1500" b="1" dirty="0">
                <a:solidFill>
                  <a:srgbClr val="111827"/>
                </a:solidFill>
                <a:latin typeface="Open Sans" pitchFamily="34" charset="0"/>
                <a:ea typeface="Open Sans" pitchFamily="34" charset="-122"/>
                <a:cs typeface="Open Sans" pitchFamily="34" charset="-120"/>
              </a:rPr>
              <a:t>Support (Evidence)</a:t>
            </a:r>
            <a:endParaRPr lang="en-US" sz="1500" dirty="0"/>
          </a:p>
        </p:txBody>
      </p:sp>
      <p:sp>
        <p:nvSpPr>
          <p:cNvPr id="27" name="Text 16"/>
          <p:cNvSpPr txBox="1"/>
          <p:nvPr/>
        </p:nvSpPr>
        <p:spPr>
          <a:xfrm>
            <a:off x="5410505" y="3247949"/>
            <a:ext cx="6057900" cy="228600"/>
          </a:xfrm>
          <a:prstGeom prst="rect">
            <a:avLst/>
          </a:prstGeom>
          <a:noFill/>
          <a:ln/>
        </p:spPr>
        <p:txBody>
          <a:bodyPr wrap="square" lIns="0" tIns="0" rIns="0" bIns="0" rtlCol="0" anchor="ctr"/>
          <a:lstStyle/>
          <a:p>
            <a:pPr marL="0" indent="0" algn="l">
              <a:buNone/>
            </a:pPr>
            <a:r>
              <a:rPr lang="en-US" sz="1200" dirty="0">
                <a:solidFill>
                  <a:srgbClr val="4B5563"/>
                </a:solidFill>
                <a:latin typeface="Open Sans" pitchFamily="34" charset="0"/>
                <a:ea typeface="Open Sans" pitchFamily="34" charset="-122"/>
                <a:cs typeface="Open Sans" pitchFamily="34" charset="-120"/>
              </a:rPr>
              <a:t>Provide 2-3 sentences of key details, data, or context.</a:t>
            </a:r>
            <a:endParaRPr lang="en-US" sz="1200" dirty="0"/>
          </a:p>
        </p:txBody>
      </p:sp>
      <p:pic>
        <p:nvPicPr>
          <p:cNvPr id="28" name="Image 9" descr="preencoded.png"/>
          <p:cNvPicPr>
            <a:picLocks noChangeAspect="1"/>
          </p:cNvPicPr>
          <p:nvPr/>
        </p:nvPicPr>
        <p:blipFill>
          <a:blip r:embed="rId10"/>
          <a:stretch>
            <a:fillRect/>
          </a:stretch>
        </p:blipFill>
        <p:spPr>
          <a:xfrm>
            <a:off x="5410505" y="3552444"/>
            <a:ext cx="5943600" cy="552298"/>
          </a:xfrm>
          <a:prstGeom prst="rect">
            <a:avLst/>
          </a:prstGeom>
        </p:spPr>
      </p:pic>
      <p:sp>
        <p:nvSpPr>
          <p:cNvPr id="29" name="Text 17"/>
          <p:cNvSpPr/>
          <p:nvPr/>
        </p:nvSpPr>
        <p:spPr>
          <a:xfrm>
            <a:off x="5410505" y="3552444"/>
            <a:ext cx="5943600" cy="553212"/>
          </a:xfrm>
          <a:prstGeom prst="rect">
            <a:avLst/>
          </a:prstGeom>
          <a:solidFill>
            <a:srgbClr val="FFFFFF">
              <a:alpha val="0"/>
            </a:srgbClr>
          </a:solidFill>
          <a:ln w="12700">
            <a:solidFill>
              <a:srgbClr val="F3F4F6"/>
            </a:solidFill>
          </a:ln>
        </p:spPr>
        <p:txBody>
          <a:bodyPr wrap="square" lIns="0" tIns="0" rIns="0" bIns="0" rtlCol="0" anchor="ctr"/>
          <a:lstStyle/>
          <a:p>
            <a:pPr marL="0" indent="0" algn="ctr">
              <a:buNone/>
            </a:pPr>
            <a:r>
              <a:rPr lang="en-US" sz="1000" i="1" dirty="0">
                <a:solidFill>
                  <a:srgbClr val="6B7280"/>
                </a:solidFill>
                <a:latin typeface="Open Sans" pitchFamily="34" charset="0"/>
                <a:ea typeface="Open Sans" pitchFamily="34" charset="-122"/>
                <a:cs typeface="Open Sans" pitchFamily="34" charset="-120"/>
              </a:rPr>
              <a:t>"Vendor B offers a 15% discount on bulk orders and guarantees 24-hour delivery, unlike our current provider."</a:t>
            </a:r>
            <a:endParaRPr lang="en-US" sz="1000" dirty="0"/>
          </a:p>
        </p:txBody>
      </p:sp>
      <p:pic>
        <p:nvPicPr>
          <p:cNvPr id="30" name="Image 10" descr="preencoded.png"/>
          <p:cNvPicPr>
            <a:picLocks noChangeAspect="1"/>
          </p:cNvPicPr>
          <p:nvPr/>
        </p:nvPicPr>
        <p:blipFill>
          <a:blip r:embed="rId7"/>
          <a:srcRect l="-5" r="-5"/>
          <a:stretch/>
        </p:blipFill>
        <p:spPr>
          <a:xfrm>
            <a:off x="4267505" y="4562856"/>
            <a:ext cx="7315200" cy="1466698"/>
          </a:xfrm>
          <a:prstGeom prst="rect">
            <a:avLst/>
          </a:prstGeom>
        </p:spPr>
      </p:pic>
      <p:sp>
        <p:nvSpPr>
          <p:cNvPr id="31" name="Shape 18"/>
          <p:cNvSpPr/>
          <p:nvPr/>
        </p:nvSpPr>
        <p:spPr>
          <a:xfrm>
            <a:off x="4572000" y="4791456"/>
            <a:ext cx="609905" cy="609905"/>
          </a:xfrm>
          <a:prstGeom prst="ellipse">
            <a:avLst/>
          </a:prstGeom>
          <a:solidFill>
            <a:srgbClr val="FEF2F2"/>
          </a:solidFill>
          <a:ln w="12700">
            <a:solidFill>
              <a:srgbClr val="FFFFFF">
                <a:alpha val="0"/>
              </a:srgbClr>
            </a:solidFill>
            <a:prstDash val="solid"/>
          </a:ln>
        </p:spPr>
        <p:txBody>
          <a:bodyPr/>
          <a:lstStyle/>
          <a:p>
            <a:endParaRPr lang="en-US"/>
          </a:p>
        </p:txBody>
      </p:sp>
      <p:sp>
        <p:nvSpPr>
          <p:cNvPr id="32" name="Text 19"/>
          <p:cNvSpPr txBox="1"/>
          <p:nvPr/>
        </p:nvSpPr>
        <p:spPr>
          <a:xfrm>
            <a:off x="4775911" y="4924044"/>
            <a:ext cx="286207" cy="342900"/>
          </a:xfrm>
          <a:prstGeom prst="rect">
            <a:avLst/>
          </a:prstGeom>
          <a:noFill/>
          <a:ln/>
        </p:spPr>
        <p:txBody>
          <a:bodyPr wrap="square" lIns="0" tIns="0" rIns="0" bIns="0" rtlCol="0" anchor="ctr"/>
          <a:lstStyle/>
          <a:p>
            <a:pPr marL="0" indent="0" algn="l">
              <a:buNone/>
            </a:pPr>
            <a:r>
              <a:rPr lang="en-US" sz="2200" b="1" dirty="0">
                <a:solidFill>
                  <a:srgbClr val="000000"/>
                </a:solidFill>
                <a:latin typeface="Merriweather" pitchFamily="34" charset="0"/>
                <a:ea typeface="Merriweather" pitchFamily="34" charset="-122"/>
                <a:cs typeface="Merriweather" pitchFamily="34" charset="-120"/>
              </a:rPr>
              <a:t>A</a:t>
            </a:r>
            <a:endParaRPr lang="en-US" sz="2200" dirty="0"/>
          </a:p>
        </p:txBody>
      </p:sp>
      <p:sp>
        <p:nvSpPr>
          <p:cNvPr id="33" name="Text 20"/>
          <p:cNvSpPr txBox="1"/>
          <p:nvPr/>
        </p:nvSpPr>
        <p:spPr>
          <a:xfrm>
            <a:off x="5410505" y="4791456"/>
            <a:ext cx="5143500" cy="267005"/>
          </a:xfrm>
          <a:prstGeom prst="rect">
            <a:avLst/>
          </a:prstGeom>
          <a:noFill/>
          <a:ln/>
        </p:spPr>
        <p:txBody>
          <a:bodyPr wrap="square" lIns="0" tIns="0" rIns="0" bIns="0" rtlCol="0" anchor="ctr"/>
          <a:lstStyle/>
          <a:p>
            <a:pPr marL="0" indent="0" algn="l">
              <a:buNone/>
            </a:pPr>
            <a:r>
              <a:rPr lang="en-US" sz="1500" b="1" dirty="0">
                <a:solidFill>
                  <a:srgbClr val="111827"/>
                </a:solidFill>
                <a:latin typeface="Open Sans" pitchFamily="34" charset="0"/>
                <a:ea typeface="Open Sans" pitchFamily="34" charset="-122"/>
                <a:cs typeface="Open Sans" pitchFamily="34" charset="-120"/>
              </a:rPr>
              <a:t>Action (Next Step)</a:t>
            </a:r>
            <a:endParaRPr lang="en-US" sz="1500" dirty="0"/>
          </a:p>
        </p:txBody>
      </p:sp>
      <p:sp>
        <p:nvSpPr>
          <p:cNvPr id="34" name="Text 21"/>
          <p:cNvSpPr txBox="1"/>
          <p:nvPr/>
        </p:nvSpPr>
        <p:spPr>
          <a:xfrm>
            <a:off x="5410505" y="5134356"/>
            <a:ext cx="5715000" cy="228600"/>
          </a:xfrm>
          <a:prstGeom prst="rect">
            <a:avLst/>
          </a:prstGeom>
          <a:noFill/>
          <a:ln/>
        </p:spPr>
        <p:txBody>
          <a:bodyPr wrap="square" lIns="0" tIns="0" rIns="0" bIns="0" rtlCol="0" anchor="ctr"/>
          <a:lstStyle/>
          <a:p>
            <a:pPr marL="0" indent="0" algn="l">
              <a:buNone/>
            </a:pPr>
            <a:r>
              <a:rPr lang="en-US" sz="1200" dirty="0">
                <a:solidFill>
                  <a:srgbClr val="4B5563"/>
                </a:solidFill>
                <a:latin typeface="Open Sans" pitchFamily="34" charset="0"/>
                <a:ea typeface="Open Sans" pitchFamily="34" charset="-122"/>
                <a:cs typeface="Open Sans" pitchFamily="34" charset="-120"/>
              </a:rPr>
              <a:t>Tell the reader exactly what happens next or what they need to decide.</a:t>
            </a:r>
            <a:endParaRPr lang="en-US" sz="1200" dirty="0"/>
          </a:p>
        </p:txBody>
      </p:sp>
      <p:pic>
        <p:nvPicPr>
          <p:cNvPr id="35" name="Image 11" descr="preencoded.png"/>
          <p:cNvPicPr>
            <a:picLocks noChangeAspect="1"/>
          </p:cNvPicPr>
          <p:nvPr/>
        </p:nvPicPr>
        <p:blipFill>
          <a:blip r:embed="rId11"/>
          <a:stretch>
            <a:fillRect/>
          </a:stretch>
        </p:blipFill>
        <p:spPr>
          <a:xfrm>
            <a:off x="5410505" y="5438851"/>
            <a:ext cx="5029200" cy="362102"/>
          </a:xfrm>
          <a:prstGeom prst="rect">
            <a:avLst/>
          </a:prstGeom>
        </p:spPr>
      </p:pic>
      <p:sp>
        <p:nvSpPr>
          <p:cNvPr id="36" name="Text 22"/>
          <p:cNvSpPr/>
          <p:nvPr/>
        </p:nvSpPr>
        <p:spPr>
          <a:xfrm>
            <a:off x="5410505" y="5438851"/>
            <a:ext cx="5029200" cy="362102"/>
          </a:xfrm>
          <a:prstGeom prst="rect">
            <a:avLst/>
          </a:prstGeom>
          <a:solidFill>
            <a:srgbClr val="FFFFFF">
              <a:alpha val="0"/>
            </a:srgbClr>
          </a:solidFill>
          <a:ln w="12700">
            <a:solidFill>
              <a:srgbClr val="F3F4F6"/>
            </a:solidFill>
          </a:ln>
        </p:spPr>
        <p:txBody>
          <a:bodyPr wrap="square" lIns="0" tIns="0" rIns="0" bIns="0" rtlCol="0" anchor="ctr"/>
          <a:lstStyle/>
          <a:p>
            <a:pPr marL="0" indent="0" algn="ctr">
              <a:buNone/>
            </a:pPr>
            <a:r>
              <a:rPr lang="en-US" sz="1000" i="1" dirty="0">
                <a:solidFill>
                  <a:srgbClr val="6B7280"/>
                </a:solidFill>
                <a:latin typeface="Open Sans" pitchFamily="34" charset="0"/>
                <a:ea typeface="Open Sans" pitchFamily="34" charset="-122"/>
                <a:cs typeface="Open Sans" pitchFamily="34" charset="-120"/>
              </a:rPr>
              <a:t>"Please approve this change by Friday so we can lock in the Q3 rates."</a:t>
            </a:r>
            <a:endParaRPr lang="en-US" sz="1000" dirty="0"/>
          </a:p>
        </p:txBody>
      </p:sp>
      <p:pic>
        <p:nvPicPr>
          <p:cNvPr id="37" name="Image 12" descr="preencoded.png"/>
          <p:cNvPicPr>
            <a:picLocks noChangeAspect="1"/>
          </p:cNvPicPr>
          <p:nvPr/>
        </p:nvPicPr>
        <p:blipFill>
          <a:blip r:embed="rId12"/>
          <a:srcRect l="-200" r="-200"/>
          <a:stretch/>
        </p:blipFill>
        <p:spPr>
          <a:xfrm>
            <a:off x="0" y="0"/>
            <a:ext cx="12191695" cy="7589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5F5"/>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t="-1" b="-1"/>
          <a:stretch/>
        </p:blipFill>
        <p:spPr>
          <a:xfrm>
            <a:off x="0" y="0"/>
            <a:ext cx="12191695" cy="6858000"/>
          </a:xfrm>
          <a:prstGeom prst="rect">
            <a:avLst/>
          </a:prstGeom>
        </p:spPr>
      </p:pic>
      <p:pic>
        <p:nvPicPr>
          <p:cNvPr id="4" name="Image 1" descr="preencoded.png"/>
          <p:cNvPicPr>
            <a:picLocks noChangeAspect="1"/>
          </p:cNvPicPr>
          <p:nvPr/>
        </p:nvPicPr>
        <p:blipFill>
          <a:blip r:embed="rId4"/>
          <a:stretch>
            <a:fillRect/>
          </a:stretch>
        </p:blipFill>
        <p:spPr>
          <a:xfrm>
            <a:off x="609905" y="1533449"/>
            <a:ext cx="1742846" cy="247802"/>
          </a:xfrm>
          <a:prstGeom prst="rect">
            <a:avLst/>
          </a:prstGeom>
        </p:spPr>
      </p:pic>
      <p:sp>
        <p:nvSpPr>
          <p:cNvPr id="5" name="Text 1"/>
          <p:cNvSpPr/>
          <p:nvPr/>
        </p:nvSpPr>
        <p:spPr>
          <a:xfrm>
            <a:off x="924458" y="1533449"/>
            <a:ext cx="1429207" cy="247802"/>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45" dirty="0">
                <a:solidFill>
                  <a:srgbClr val="991B1B"/>
                </a:solidFill>
                <a:latin typeface="Open Sans" pitchFamily="34" charset="0"/>
                <a:ea typeface="Open Sans" pitchFamily="34" charset="-122"/>
                <a:cs typeface="Open Sans" pitchFamily="34" charset="-120"/>
              </a:rPr>
              <a:t>Weak: Buried Point</a:t>
            </a:r>
            <a:endParaRPr lang="en-US" sz="900" dirty="0"/>
          </a:p>
        </p:txBody>
      </p:sp>
      <p:pic>
        <p:nvPicPr>
          <p:cNvPr id="6" name="Image 2" descr="preencoded.png"/>
          <p:cNvPicPr>
            <a:picLocks noChangeAspect="1"/>
          </p:cNvPicPr>
          <p:nvPr/>
        </p:nvPicPr>
        <p:blipFill>
          <a:blip r:embed="rId5"/>
          <a:srcRect l="-4000" r="-4000"/>
          <a:stretch/>
        </p:blipFill>
        <p:spPr>
          <a:xfrm>
            <a:off x="724205" y="1595628"/>
            <a:ext cx="123444" cy="114300"/>
          </a:xfrm>
          <a:prstGeom prst="rect">
            <a:avLst/>
          </a:prstGeom>
        </p:spPr>
      </p:pic>
      <p:sp>
        <p:nvSpPr>
          <p:cNvPr id="7" name="Shape 2"/>
          <p:cNvSpPr/>
          <p:nvPr/>
        </p:nvSpPr>
        <p:spPr>
          <a:xfrm>
            <a:off x="609905" y="1971446"/>
            <a:ext cx="5333695" cy="4000500"/>
          </a:xfrm>
          <a:prstGeom prst="roundRect">
            <a:avLst>
              <a:gd name="adj" fmla="val 435"/>
            </a:avLst>
          </a:prstGeom>
          <a:solidFill>
            <a:srgbClr val="FFFFFF"/>
          </a:solidFill>
          <a:ln w="12700">
            <a:solidFill>
              <a:srgbClr val="E5E7EB"/>
            </a:solidFill>
            <a:prstDash val="solid"/>
          </a:ln>
          <a:effectLst>
            <a:outerShdw blurRad="63500" dist="38100" dir="16200000" algn="bl" rotWithShape="0">
              <a:srgbClr val="000000">
                <a:alpha val="10000"/>
              </a:srgbClr>
            </a:outerShdw>
          </a:effectLst>
        </p:spPr>
        <p:txBody>
          <a:bodyPr/>
          <a:lstStyle/>
          <a:p>
            <a:endParaRPr lang="en-US"/>
          </a:p>
        </p:txBody>
      </p:sp>
      <p:sp>
        <p:nvSpPr>
          <p:cNvPr id="8" name="Text 3"/>
          <p:cNvSpPr txBox="1"/>
          <p:nvPr/>
        </p:nvSpPr>
        <p:spPr>
          <a:xfrm>
            <a:off x="809244" y="2171700"/>
            <a:ext cx="5010912" cy="1714500"/>
          </a:xfrm>
          <a:prstGeom prst="rect">
            <a:avLst/>
          </a:prstGeom>
          <a:noFill/>
          <a:ln/>
        </p:spPr>
        <p:txBody>
          <a:bodyPr wrap="square" lIns="0" tIns="0" rIns="0" bIns="0" rtlCol="0" anchor="t"/>
          <a:lstStyle/>
          <a:p>
            <a:pPr marL="0" indent="0" algn="just">
              <a:buNone/>
            </a:pPr>
            <a:r>
              <a:rPr lang="en-US" sz="1200" dirty="0">
                <a:solidFill>
                  <a:srgbClr val="374151"/>
                </a:solidFill>
                <a:latin typeface="Merriweather" pitchFamily="34" charset="0"/>
                <a:ea typeface="Merriweather" pitchFamily="34" charset="-122"/>
                <a:cs typeface="Merriweather" pitchFamily="34" charset="-120"/>
              </a:rPr>
              <a:t>We looked at several vendors for the new project, and Vendor A had good service but high prices. Vendor C was cheap but had bad reviews. Vendor B seems like a good middle ground because their prices are reasonable and they have good reliability scores, although we need to check their references. Anyway, we should probably go with them if everyone agrees, but we need to decide soon because their offer expires on Friday.</a:t>
            </a:r>
            <a:endParaRPr lang="en-US" sz="1200" dirty="0"/>
          </a:p>
        </p:txBody>
      </p:sp>
      <p:pic>
        <p:nvPicPr>
          <p:cNvPr id="9" name="Image 3" descr="preencoded.png"/>
          <p:cNvPicPr>
            <a:picLocks noChangeAspect="1"/>
          </p:cNvPicPr>
          <p:nvPr/>
        </p:nvPicPr>
        <p:blipFill>
          <a:blip r:embed="rId6"/>
          <a:srcRect l="-7" r="-7"/>
          <a:stretch/>
        </p:blipFill>
        <p:spPr>
          <a:xfrm>
            <a:off x="619049" y="4657954"/>
            <a:ext cx="5315407" cy="1304849"/>
          </a:xfrm>
          <a:prstGeom prst="rect">
            <a:avLst/>
          </a:prstGeom>
        </p:spPr>
      </p:pic>
      <p:sp>
        <p:nvSpPr>
          <p:cNvPr id="10" name="Text 4"/>
          <p:cNvSpPr txBox="1"/>
          <p:nvPr/>
        </p:nvSpPr>
        <p:spPr>
          <a:xfrm>
            <a:off x="981151" y="4819802"/>
            <a:ext cx="4915814" cy="191110"/>
          </a:xfrm>
          <a:prstGeom prst="rect">
            <a:avLst/>
          </a:prstGeom>
          <a:noFill/>
          <a:ln/>
        </p:spPr>
        <p:txBody>
          <a:bodyPr wrap="square" lIns="0" tIns="0" rIns="0" bIns="0" rtlCol="0" anchor="ctr"/>
          <a:lstStyle/>
          <a:p>
            <a:pPr marL="0" indent="0" algn="l">
              <a:buNone/>
            </a:pPr>
            <a:r>
              <a:rPr lang="en-US" sz="1000" b="1" dirty="0">
                <a:solidFill>
                  <a:srgbClr val="991B1B"/>
                </a:solidFill>
                <a:latin typeface="Open Sans" pitchFamily="34" charset="0"/>
                <a:ea typeface="Open Sans" pitchFamily="34" charset="-122"/>
                <a:cs typeface="Open Sans" pitchFamily="34" charset="-120"/>
              </a:rPr>
              <a:t>Analysis: Why it fails</a:t>
            </a:r>
            <a:endParaRPr lang="en-US" sz="1000" dirty="0"/>
          </a:p>
        </p:txBody>
      </p:sp>
      <p:pic>
        <p:nvPicPr>
          <p:cNvPr id="11" name="Image 4" descr="preencoded.png"/>
          <p:cNvPicPr>
            <a:picLocks noChangeAspect="1"/>
          </p:cNvPicPr>
          <p:nvPr/>
        </p:nvPicPr>
        <p:blipFill>
          <a:blip r:embed="rId7"/>
          <a:srcRect/>
          <a:stretch/>
        </p:blipFill>
        <p:spPr>
          <a:xfrm>
            <a:off x="771754" y="4845406"/>
            <a:ext cx="133502" cy="133502"/>
          </a:xfrm>
          <a:prstGeom prst="rect">
            <a:avLst/>
          </a:prstGeom>
        </p:spPr>
      </p:pic>
      <p:sp>
        <p:nvSpPr>
          <p:cNvPr id="12" name="Text 5"/>
          <p:cNvSpPr txBox="1"/>
          <p:nvPr/>
        </p:nvSpPr>
        <p:spPr>
          <a:xfrm>
            <a:off x="923544" y="5086807"/>
            <a:ext cx="4972507" cy="152705"/>
          </a:xfrm>
          <a:prstGeom prst="rect">
            <a:avLst/>
          </a:prstGeom>
          <a:noFill/>
          <a:ln/>
        </p:spPr>
        <p:txBody>
          <a:bodyPr wrap="square" lIns="0" tIns="0" rIns="0" bIns="0" rtlCol="0" anchor="ctr"/>
          <a:lstStyle/>
          <a:p>
            <a:pPr marL="0" indent="0" algn="l">
              <a:buNone/>
            </a:pPr>
            <a:r>
              <a:rPr lang="en-US" sz="900" dirty="0">
                <a:solidFill>
                  <a:srgbClr val="B91C1C"/>
                </a:solidFill>
                <a:latin typeface="Open Sans" pitchFamily="34" charset="0"/>
                <a:ea typeface="Open Sans" pitchFamily="34" charset="-122"/>
                <a:cs typeface="Open Sans" pitchFamily="34" charset="-120"/>
              </a:rPr>
              <a:t>Main point is buried in the middle ("Vendor B seems like...")</a:t>
            </a:r>
            <a:endParaRPr lang="en-US" sz="900" dirty="0"/>
          </a:p>
        </p:txBody>
      </p:sp>
      <p:sp>
        <p:nvSpPr>
          <p:cNvPr id="13" name="Text 6"/>
          <p:cNvSpPr txBox="1"/>
          <p:nvPr/>
        </p:nvSpPr>
        <p:spPr>
          <a:xfrm>
            <a:off x="923544" y="5277002"/>
            <a:ext cx="4972507" cy="152705"/>
          </a:xfrm>
          <a:prstGeom prst="rect">
            <a:avLst/>
          </a:prstGeom>
          <a:noFill/>
          <a:ln/>
        </p:spPr>
        <p:txBody>
          <a:bodyPr wrap="square" lIns="0" tIns="0" rIns="0" bIns="0" rtlCol="0" anchor="ctr"/>
          <a:lstStyle/>
          <a:p>
            <a:pPr marL="0" indent="0" algn="l">
              <a:buNone/>
            </a:pPr>
            <a:r>
              <a:rPr lang="en-US" sz="900" dirty="0">
                <a:solidFill>
                  <a:srgbClr val="B91C1C"/>
                </a:solidFill>
                <a:latin typeface="Open Sans" pitchFamily="34" charset="0"/>
                <a:ea typeface="Open Sans" pitchFamily="34" charset="-122"/>
                <a:cs typeface="Open Sans" pitchFamily="34" charset="-120"/>
              </a:rPr>
              <a:t>Wandering structure mixes facts and opinions</a:t>
            </a:r>
            <a:endParaRPr lang="en-US" sz="900" dirty="0"/>
          </a:p>
        </p:txBody>
      </p:sp>
      <p:sp>
        <p:nvSpPr>
          <p:cNvPr id="14" name="Text 7"/>
          <p:cNvSpPr txBox="1"/>
          <p:nvPr/>
        </p:nvSpPr>
        <p:spPr>
          <a:xfrm>
            <a:off x="923544" y="5467198"/>
            <a:ext cx="4972507" cy="152705"/>
          </a:xfrm>
          <a:prstGeom prst="rect">
            <a:avLst/>
          </a:prstGeom>
          <a:noFill/>
          <a:ln/>
        </p:spPr>
        <p:txBody>
          <a:bodyPr wrap="square" lIns="0" tIns="0" rIns="0" bIns="0" rtlCol="0" anchor="ctr"/>
          <a:lstStyle/>
          <a:p>
            <a:pPr marL="0" indent="0" algn="l">
              <a:buNone/>
            </a:pPr>
            <a:r>
              <a:rPr lang="en-US" sz="900" dirty="0">
                <a:solidFill>
                  <a:srgbClr val="B91C1C"/>
                </a:solidFill>
                <a:latin typeface="Open Sans" pitchFamily="34" charset="0"/>
                <a:ea typeface="Open Sans" pitchFamily="34" charset="-122"/>
                <a:cs typeface="Open Sans" pitchFamily="34" charset="-120"/>
              </a:rPr>
              <a:t>Weak action ("probably go with them")</a:t>
            </a:r>
            <a:endParaRPr lang="en-US" sz="900" dirty="0"/>
          </a:p>
        </p:txBody>
      </p:sp>
      <p:sp>
        <p:nvSpPr>
          <p:cNvPr id="15" name="Text 8"/>
          <p:cNvSpPr txBox="1"/>
          <p:nvPr/>
        </p:nvSpPr>
        <p:spPr>
          <a:xfrm>
            <a:off x="923544" y="5658307"/>
            <a:ext cx="4972507" cy="152705"/>
          </a:xfrm>
          <a:prstGeom prst="rect">
            <a:avLst/>
          </a:prstGeom>
          <a:noFill/>
          <a:ln/>
        </p:spPr>
        <p:txBody>
          <a:bodyPr wrap="square" lIns="0" tIns="0" rIns="0" bIns="0" rtlCol="0" anchor="ctr"/>
          <a:lstStyle/>
          <a:p>
            <a:pPr marL="0" indent="0" algn="l">
              <a:buNone/>
            </a:pPr>
            <a:r>
              <a:rPr lang="en-US" sz="900" dirty="0">
                <a:solidFill>
                  <a:srgbClr val="B91C1C"/>
                </a:solidFill>
                <a:latin typeface="Open Sans" pitchFamily="34" charset="0"/>
                <a:ea typeface="Open Sans" pitchFamily="34" charset="-122"/>
                <a:cs typeface="Open Sans" pitchFamily="34" charset="-120"/>
              </a:rPr>
              <a:t>Key deadline is hidden at the very end</a:t>
            </a:r>
            <a:endParaRPr lang="en-US" sz="900" dirty="0"/>
          </a:p>
        </p:txBody>
      </p:sp>
      <p:pic>
        <p:nvPicPr>
          <p:cNvPr id="16" name="Image 5" descr="preencoded.png"/>
          <p:cNvPicPr>
            <a:picLocks noChangeAspect="1"/>
          </p:cNvPicPr>
          <p:nvPr/>
        </p:nvPicPr>
        <p:blipFill>
          <a:blip r:embed="rId8"/>
          <a:stretch>
            <a:fillRect/>
          </a:stretch>
        </p:blipFill>
        <p:spPr>
          <a:xfrm>
            <a:off x="6248095" y="1533449"/>
            <a:ext cx="1990649" cy="247802"/>
          </a:xfrm>
          <a:prstGeom prst="rect">
            <a:avLst/>
          </a:prstGeom>
        </p:spPr>
      </p:pic>
      <p:sp>
        <p:nvSpPr>
          <p:cNvPr id="17" name="Text 9"/>
          <p:cNvSpPr/>
          <p:nvPr/>
        </p:nvSpPr>
        <p:spPr>
          <a:xfrm>
            <a:off x="6562649" y="1533449"/>
            <a:ext cx="1677010" cy="247802"/>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45" dirty="0">
                <a:solidFill>
                  <a:srgbClr val="065F46"/>
                </a:solidFill>
                <a:latin typeface="Open Sans" pitchFamily="34" charset="0"/>
                <a:ea typeface="Open Sans" pitchFamily="34" charset="-122"/>
                <a:cs typeface="Open Sans" pitchFamily="34" charset="-120"/>
              </a:rPr>
              <a:t>Strong: PSA Structure</a:t>
            </a:r>
            <a:endParaRPr lang="en-US" sz="900" dirty="0"/>
          </a:p>
        </p:txBody>
      </p:sp>
      <p:pic>
        <p:nvPicPr>
          <p:cNvPr id="18" name="Image 6" descr="preencoded.png"/>
          <p:cNvPicPr>
            <a:picLocks noChangeAspect="1"/>
          </p:cNvPicPr>
          <p:nvPr/>
        </p:nvPicPr>
        <p:blipFill>
          <a:blip r:embed="rId9"/>
          <a:srcRect l="-4000" r="-4000"/>
          <a:stretch/>
        </p:blipFill>
        <p:spPr>
          <a:xfrm>
            <a:off x="6362395" y="1595628"/>
            <a:ext cx="123444" cy="114300"/>
          </a:xfrm>
          <a:prstGeom prst="rect">
            <a:avLst/>
          </a:prstGeom>
        </p:spPr>
      </p:pic>
      <p:sp>
        <p:nvSpPr>
          <p:cNvPr id="19" name="Shape 10"/>
          <p:cNvSpPr/>
          <p:nvPr/>
        </p:nvSpPr>
        <p:spPr>
          <a:xfrm>
            <a:off x="609905" y="6429146"/>
            <a:ext cx="10972800" cy="9144"/>
          </a:xfrm>
          <a:prstGeom prst="rect">
            <a:avLst/>
          </a:prstGeom>
          <a:solidFill>
            <a:srgbClr val="E5E7EB"/>
          </a:solidFill>
          <a:ln w="12700">
            <a:solidFill>
              <a:srgbClr val="E5E7EB">
                <a:alpha val="0"/>
              </a:srgbClr>
            </a:solidFill>
            <a:prstDash val="solid"/>
          </a:ln>
        </p:spPr>
        <p:txBody>
          <a:bodyPr/>
          <a:lstStyle/>
          <a:p>
            <a:endParaRPr lang="en-US"/>
          </a:p>
        </p:txBody>
      </p:sp>
      <p:sp>
        <p:nvSpPr>
          <p:cNvPr id="20" name="Text 11"/>
          <p:cNvSpPr txBox="1"/>
          <p:nvPr/>
        </p:nvSpPr>
        <p:spPr>
          <a:xfrm>
            <a:off x="609905" y="655350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21" name="Image 7" descr="preencoded.png"/>
          <p:cNvPicPr>
            <a:picLocks noChangeAspect="1"/>
          </p:cNvPicPr>
          <p:nvPr/>
        </p:nvPicPr>
        <p:blipFill>
          <a:blip r:embed="rId10"/>
          <a:srcRect l="-1911" r="-1911"/>
          <a:stretch/>
        </p:blipFill>
        <p:spPr>
          <a:xfrm>
            <a:off x="9837115" y="6572707"/>
            <a:ext cx="133502" cy="114300"/>
          </a:xfrm>
          <a:prstGeom prst="rect">
            <a:avLst/>
          </a:prstGeom>
        </p:spPr>
      </p:pic>
      <p:sp>
        <p:nvSpPr>
          <p:cNvPr id="22" name="Text 12"/>
          <p:cNvSpPr txBox="1"/>
          <p:nvPr/>
        </p:nvSpPr>
        <p:spPr>
          <a:xfrm>
            <a:off x="10046513" y="6553505"/>
            <a:ext cx="1837030" cy="152705"/>
          </a:xfrm>
          <a:prstGeom prst="rect">
            <a:avLst/>
          </a:prstGeom>
          <a:noFill/>
          <a:ln/>
        </p:spPr>
        <p:txBody>
          <a:bodyPr wrap="square" lIns="0" tIns="0" rIns="0" bIns="0" rtlCol="0" anchor="ctr"/>
          <a:lstStyle/>
          <a:p>
            <a:pPr marL="0" indent="0" algn="l">
              <a:buNone/>
            </a:pPr>
            <a:r>
              <a:rPr lang="en-US" sz="900" dirty="0">
                <a:solidFill>
                  <a:srgbClr val="9CA3AF"/>
                </a:solidFill>
                <a:latin typeface="Open Sans" pitchFamily="34" charset="0"/>
                <a:ea typeface="Open Sans" pitchFamily="34" charset="-122"/>
                <a:cs typeface="Open Sans" pitchFamily="34" charset="-120"/>
              </a:rPr>
              <a:t>Structure dictates readability</a:t>
            </a:r>
            <a:endParaRPr lang="en-US" sz="900" dirty="0"/>
          </a:p>
        </p:txBody>
      </p:sp>
      <p:sp>
        <p:nvSpPr>
          <p:cNvPr id="23" name="Text 13"/>
          <p:cNvSpPr txBox="1"/>
          <p:nvPr/>
        </p:nvSpPr>
        <p:spPr>
          <a:xfrm>
            <a:off x="609905" y="381305"/>
            <a:ext cx="4849063"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Paragraph Structure Comparison</a:t>
            </a:r>
            <a:endParaRPr lang="en-US" sz="900" dirty="0"/>
          </a:p>
        </p:txBody>
      </p:sp>
      <p:pic>
        <p:nvPicPr>
          <p:cNvPr id="24" name="Image 8" descr="preencoded.png"/>
          <p:cNvPicPr>
            <a:picLocks noChangeAspect="1"/>
          </p:cNvPicPr>
          <p:nvPr/>
        </p:nvPicPr>
        <p:blipFill>
          <a:blip r:embed="rId11"/>
          <a:srcRect t="-400" b="-400"/>
          <a:stretch/>
        </p:blipFill>
        <p:spPr>
          <a:xfrm>
            <a:off x="609905" y="609905"/>
            <a:ext cx="457200" cy="38405"/>
          </a:xfrm>
          <a:prstGeom prst="rect">
            <a:avLst/>
          </a:prstGeom>
        </p:spPr>
      </p:pic>
      <p:sp>
        <p:nvSpPr>
          <p:cNvPr id="25" name="Text 14"/>
          <p:cNvSpPr txBox="1"/>
          <p:nvPr/>
        </p:nvSpPr>
        <p:spPr>
          <a:xfrm>
            <a:off x="609905" y="800100"/>
            <a:ext cx="5718658"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erriweather" pitchFamily="34" charset="0"/>
                <a:ea typeface="Merriweather" pitchFamily="34" charset="-122"/>
                <a:cs typeface="Merriweather" pitchFamily="34" charset="-120"/>
              </a:rPr>
              <a:t> Strong vs. Weak </a:t>
            </a:r>
            <a:r>
              <a:rPr lang="en-US" sz="2700" b="1" dirty="0">
                <a:solidFill>
                  <a:srgbClr val="002F6C"/>
                </a:solidFill>
                <a:latin typeface="Merriweather" pitchFamily="34" charset="0"/>
                <a:ea typeface="Merriweather" pitchFamily="34" charset="-122"/>
                <a:cs typeface="Merriweather" pitchFamily="34" charset="-120"/>
              </a:rPr>
              <a:t>Paragraphs</a:t>
            </a:r>
            <a:endParaRPr lang="en-US" sz="2700" dirty="0"/>
          </a:p>
        </p:txBody>
      </p:sp>
      <p:sp>
        <p:nvSpPr>
          <p:cNvPr id="26" name="Text 15"/>
          <p:cNvSpPr txBox="1"/>
          <p:nvPr/>
        </p:nvSpPr>
        <p:spPr>
          <a:xfrm>
            <a:off x="6629400" y="847649"/>
            <a:ext cx="4953305" cy="381305"/>
          </a:xfrm>
          <a:prstGeom prst="rect">
            <a:avLst/>
          </a:prstGeom>
          <a:noFill/>
          <a:ln/>
        </p:spPr>
        <p:txBody>
          <a:bodyPr wrap="square" lIns="0" tIns="0" rIns="0" bIns="0" rtlCol="0" anchor="t"/>
          <a:lstStyle/>
          <a:p>
            <a:pPr marL="0" indent="0" algn="r">
              <a:buNone/>
            </a:pPr>
            <a:r>
              <a:rPr lang="en-US" sz="1000" b="1" dirty="0">
                <a:solidFill>
                  <a:srgbClr val="4B5563"/>
                </a:solidFill>
                <a:latin typeface="Open Sans" pitchFamily="34" charset="0"/>
                <a:ea typeface="Open Sans" pitchFamily="34" charset="-122"/>
                <a:cs typeface="Open Sans" pitchFamily="34" charset="-120"/>
              </a:rPr>
              <a:t>Principle:</a:t>
            </a:r>
            <a:r>
              <a:rPr lang="en-US" sz="1000" dirty="0">
                <a:solidFill>
                  <a:srgbClr val="4B5563"/>
                </a:solidFill>
                <a:latin typeface="Open Sans" pitchFamily="34" charset="0"/>
                <a:ea typeface="Open Sans" pitchFamily="34" charset="-122"/>
                <a:cs typeface="Open Sans" pitchFamily="34" charset="-120"/>
              </a:rPr>
              <a:t> Effective paragraphs guide the reader with structure. Weak paragraphs bury the main point and lack a clear call to action. </a:t>
            </a:r>
            <a:endParaRPr lang="en-US" sz="1000" dirty="0"/>
          </a:p>
        </p:txBody>
      </p:sp>
      <p:sp>
        <p:nvSpPr>
          <p:cNvPr id="27" name="Shape 16"/>
          <p:cNvSpPr/>
          <p:nvPr/>
        </p:nvSpPr>
        <p:spPr>
          <a:xfrm>
            <a:off x="6248095" y="2072030"/>
            <a:ext cx="5333695" cy="4000500"/>
          </a:xfrm>
          <a:prstGeom prst="roundRect">
            <a:avLst>
              <a:gd name="adj" fmla="val 435"/>
            </a:avLst>
          </a:prstGeom>
          <a:solidFill>
            <a:srgbClr val="FFFFFF"/>
          </a:solidFill>
          <a:ln w="12700">
            <a:solidFill>
              <a:srgbClr val="E5E7EB"/>
            </a:solidFill>
            <a:prstDash val="solid"/>
          </a:ln>
          <a:effectLst>
            <a:outerShdw blurRad="63500" dist="38100" dir="16200000" algn="bl" rotWithShape="0">
              <a:srgbClr val="000000">
                <a:alpha val="10000"/>
              </a:srgbClr>
            </a:outerShdw>
          </a:effectLst>
        </p:spPr>
        <p:txBody>
          <a:bodyPr/>
          <a:lstStyle/>
          <a:p>
            <a:endParaRPr lang="en-US"/>
          </a:p>
        </p:txBody>
      </p:sp>
      <p:pic>
        <p:nvPicPr>
          <p:cNvPr id="28" name="Image 9" descr="preencoded.png"/>
          <p:cNvPicPr>
            <a:picLocks noChangeAspect="1"/>
          </p:cNvPicPr>
          <p:nvPr/>
        </p:nvPicPr>
        <p:blipFill>
          <a:blip r:embed="rId12"/>
          <a:srcRect t="-6" b="-6"/>
          <a:stretch/>
        </p:blipFill>
        <p:spPr>
          <a:xfrm>
            <a:off x="6324905" y="2181758"/>
            <a:ext cx="5180990" cy="672084"/>
          </a:xfrm>
          <a:prstGeom prst="rect">
            <a:avLst/>
          </a:prstGeom>
        </p:spPr>
      </p:pic>
      <p:sp>
        <p:nvSpPr>
          <p:cNvPr id="29" name="Shape 17"/>
          <p:cNvSpPr/>
          <p:nvPr/>
        </p:nvSpPr>
        <p:spPr>
          <a:xfrm>
            <a:off x="6324905" y="2973629"/>
            <a:ext cx="38405" cy="933602"/>
          </a:xfrm>
          <a:prstGeom prst="rect">
            <a:avLst/>
          </a:prstGeom>
          <a:solidFill>
            <a:srgbClr val="9CA3AF"/>
          </a:solidFill>
          <a:ln w="12700">
            <a:solidFill>
              <a:srgbClr val="9CA3AF">
                <a:alpha val="0"/>
              </a:srgbClr>
            </a:solidFill>
            <a:prstDash val="solid"/>
          </a:ln>
        </p:spPr>
        <p:txBody>
          <a:bodyPr/>
          <a:lstStyle/>
          <a:p>
            <a:endParaRPr lang="en-US"/>
          </a:p>
        </p:txBody>
      </p:sp>
      <p:pic>
        <p:nvPicPr>
          <p:cNvPr id="30" name="Image 10" descr="preencoded.png"/>
          <p:cNvPicPr>
            <a:picLocks noChangeAspect="1"/>
          </p:cNvPicPr>
          <p:nvPr/>
        </p:nvPicPr>
        <p:blipFill>
          <a:blip r:embed="rId13"/>
          <a:srcRect t="-6" b="-6"/>
          <a:stretch/>
        </p:blipFill>
        <p:spPr>
          <a:xfrm>
            <a:off x="6324905" y="4021531"/>
            <a:ext cx="5180990" cy="672084"/>
          </a:xfrm>
          <a:prstGeom prst="rect">
            <a:avLst/>
          </a:prstGeom>
        </p:spPr>
      </p:pic>
      <p:pic>
        <p:nvPicPr>
          <p:cNvPr id="31" name="Image 11" descr="preencoded.png"/>
          <p:cNvPicPr>
            <a:picLocks noChangeAspect="1"/>
          </p:cNvPicPr>
          <p:nvPr/>
        </p:nvPicPr>
        <p:blipFill>
          <a:blip r:embed="rId14"/>
          <a:stretch>
            <a:fillRect/>
          </a:stretch>
        </p:blipFill>
        <p:spPr>
          <a:xfrm>
            <a:off x="6484925" y="2301545"/>
            <a:ext cx="437998" cy="200254"/>
          </a:xfrm>
          <a:prstGeom prst="rect">
            <a:avLst/>
          </a:prstGeom>
        </p:spPr>
      </p:pic>
      <p:sp>
        <p:nvSpPr>
          <p:cNvPr id="32" name="Text 18"/>
          <p:cNvSpPr/>
          <p:nvPr/>
        </p:nvSpPr>
        <p:spPr>
          <a:xfrm>
            <a:off x="6484925" y="2301545"/>
            <a:ext cx="438912" cy="2002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800" b="1" dirty="0">
                <a:solidFill>
                  <a:srgbClr val="FFFFFF"/>
                </a:solidFill>
                <a:latin typeface="Open Sans" pitchFamily="34" charset="0"/>
                <a:ea typeface="Open Sans" pitchFamily="34" charset="-122"/>
                <a:cs typeface="Open Sans" pitchFamily="34" charset="-120"/>
              </a:rPr>
              <a:t>POINT</a:t>
            </a:r>
            <a:endParaRPr lang="en-US" sz="800" dirty="0"/>
          </a:p>
        </p:txBody>
      </p:sp>
      <p:sp>
        <p:nvSpPr>
          <p:cNvPr id="33" name="Text 19"/>
          <p:cNvSpPr txBox="1"/>
          <p:nvPr/>
        </p:nvSpPr>
        <p:spPr>
          <a:xfrm>
            <a:off x="6484925" y="2281428"/>
            <a:ext cx="4972507" cy="457200"/>
          </a:xfrm>
          <a:prstGeom prst="rect">
            <a:avLst/>
          </a:prstGeom>
          <a:noFill/>
          <a:ln/>
        </p:spPr>
        <p:txBody>
          <a:bodyPr wrap="square" lIns="0" tIns="0" rIns="0" bIns="0" rtlCol="0" anchor="t"/>
          <a:lstStyle/>
          <a:p>
            <a:pPr marL="0" indent="0" algn="l">
              <a:buNone/>
            </a:pPr>
            <a:r>
              <a:rPr lang="en-US" sz="1200" b="1" dirty="0">
                <a:solidFill>
                  <a:srgbClr val="1F2937"/>
                </a:solidFill>
                <a:latin typeface="Merriweather" pitchFamily="34" charset="0"/>
                <a:ea typeface="Merriweather" pitchFamily="34" charset="-122"/>
                <a:cs typeface="Merriweather" pitchFamily="34" charset="-120"/>
              </a:rPr>
              <a:t>We recommend selecting Vendor B for the project based on cost and reliability.</a:t>
            </a:r>
            <a:endParaRPr lang="en-US" sz="1200" dirty="0"/>
          </a:p>
        </p:txBody>
      </p:sp>
      <p:pic>
        <p:nvPicPr>
          <p:cNvPr id="34" name="Image 12" descr="preencoded.png"/>
          <p:cNvPicPr>
            <a:picLocks noChangeAspect="1"/>
          </p:cNvPicPr>
          <p:nvPr/>
        </p:nvPicPr>
        <p:blipFill>
          <a:blip r:embed="rId15"/>
          <a:stretch>
            <a:fillRect/>
          </a:stretch>
        </p:blipFill>
        <p:spPr>
          <a:xfrm>
            <a:off x="6484925" y="3093415"/>
            <a:ext cx="580644" cy="200254"/>
          </a:xfrm>
          <a:prstGeom prst="rect">
            <a:avLst/>
          </a:prstGeom>
        </p:spPr>
      </p:pic>
      <p:sp>
        <p:nvSpPr>
          <p:cNvPr id="35" name="Text 20"/>
          <p:cNvSpPr/>
          <p:nvPr/>
        </p:nvSpPr>
        <p:spPr>
          <a:xfrm>
            <a:off x="6484925" y="3093415"/>
            <a:ext cx="581558" cy="2002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800" b="1" dirty="0">
                <a:solidFill>
                  <a:srgbClr val="FFFFFF"/>
                </a:solidFill>
                <a:latin typeface="Open Sans" pitchFamily="34" charset="0"/>
                <a:ea typeface="Open Sans" pitchFamily="34" charset="-122"/>
                <a:cs typeface="Open Sans" pitchFamily="34" charset="-120"/>
              </a:rPr>
              <a:t>SUPPORT</a:t>
            </a:r>
            <a:endParaRPr lang="en-US" sz="800" dirty="0"/>
          </a:p>
        </p:txBody>
      </p:sp>
      <p:sp>
        <p:nvSpPr>
          <p:cNvPr id="36" name="Text 21"/>
          <p:cNvSpPr txBox="1"/>
          <p:nvPr/>
        </p:nvSpPr>
        <p:spPr>
          <a:xfrm>
            <a:off x="6484925" y="3093415"/>
            <a:ext cx="4981651" cy="695858"/>
          </a:xfrm>
          <a:prstGeom prst="rect">
            <a:avLst/>
          </a:prstGeom>
          <a:noFill/>
          <a:ln/>
        </p:spPr>
        <p:txBody>
          <a:bodyPr wrap="square" lIns="0" tIns="0" rIns="0" bIns="0" rtlCol="0" anchor="t"/>
          <a:lstStyle/>
          <a:p>
            <a:pPr marL="0" indent="0" algn="l">
              <a:buNone/>
            </a:pPr>
            <a:r>
              <a:rPr lang="en-US" sz="1000" dirty="0">
                <a:solidFill>
                  <a:srgbClr val="374151"/>
                </a:solidFill>
                <a:latin typeface="Merriweather" pitchFamily="34" charset="0"/>
                <a:ea typeface="Merriweather" pitchFamily="34" charset="-122"/>
                <a:cs typeface="Merriweather" pitchFamily="34" charset="-120"/>
              </a:rPr>
              <a:t>Unlike Vendor A (too expensive) and Vendor C (poor reviews), Vendor B offers the best balance of reasonable pricing and high reliability scores confirmed by references.</a:t>
            </a:r>
            <a:endParaRPr lang="en-US" sz="1000" dirty="0"/>
          </a:p>
        </p:txBody>
      </p:sp>
      <p:pic>
        <p:nvPicPr>
          <p:cNvPr id="37" name="Image 13" descr="preencoded.png"/>
          <p:cNvPicPr>
            <a:picLocks noChangeAspect="1"/>
          </p:cNvPicPr>
          <p:nvPr/>
        </p:nvPicPr>
        <p:blipFill>
          <a:blip r:embed="rId16"/>
          <a:stretch>
            <a:fillRect/>
          </a:stretch>
        </p:blipFill>
        <p:spPr>
          <a:xfrm>
            <a:off x="6484925" y="4141318"/>
            <a:ext cx="504749" cy="200254"/>
          </a:xfrm>
          <a:prstGeom prst="rect">
            <a:avLst/>
          </a:prstGeom>
        </p:spPr>
      </p:pic>
      <p:sp>
        <p:nvSpPr>
          <p:cNvPr id="38" name="Text 22"/>
          <p:cNvSpPr/>
          <p:nvPr/>
        </p:nvSpPr>
        <p:spPr>
          <a:xfrm>
            <a:off x="6484925" y="4141318"/>
            <a:ext cx="505663" cy="2002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800" b="1" dirty="0">
                <a:solidFill>
                  <a:srgbClr val="FFFFFF"/>
                </a:solidFill>
                <a:latin typeface="Open Sans" pitchFamily="34" charset="0"/>
                <a:ea typeface="Open Sans" pitchFamily="34" charset="-122"/>
                <a:cs typeface="Open Sans" pitchFamily="34" charset="-120"/>
              </a:rPr>
              <a:t>ACTION</a:t>
            </a:r>
            <a:endParaRPr lang="en-US" sz="800" dirty="0"/>
          </a:p>
        </p:txBody>
      </p:sp>
      <p:sp>
        <p:nvSpPr>
          <p:cNvPr id="39" name="Text 23"/>
          <p:cNvSpPr txBox="1"/>
          <p:nvPr/>
        </p:nvSpPr>
        <p:spPr>
          <a:xfrm>
            <a:off x="6484925" y="4121201"/>
            <a:ext cx="4858207" cy="457200"/>
          </a:xfrm>
          <a:prstGeom prst="rect">
            <a:avLst/>
          </a:prstGeom>
          <a:noFill/>
          <a:ln/>
        </p:spPr>
        <p:txBody>
          <a:bodyPr wrap="square" lIns="0" tIns="0" rIns="0" bIns="0" rtlCol="0" anchor="t"/>
          <a:lstStyle/>
          <a:p>
            <a:pPr marL="0" indent="0" algn="l">
              <a:buNone/>
            </a:pPr>
            <a:r>
              <a:rPr lang="en-US" sz="1200" b="1" dirty="0">
                <a:solidFill>
                  <a:srgbClr val="065F46"/>
                </a:solidFill>
                <a:latin typeface="Merriweather" pitchFamily="34" charset="0"/>
                <a:ea typeface="Merriweather" pitchFamily="34" charset="-122"/>
                <a:cs typeface="Merriweather" pitchFamily="34" charset="-120"/>
              </a:rPr>
              <a:t>Please approve this selection by Friday to secure their current pricing offer.</a:t>
            </a:r>
            <a:endParaRPr lang="en-US" sz="1200" dirty="0"/>
          </a:p>
        </p:txBody>
      </p:sp>
      <p:pic>
        <p:nvPicPr>
          <p:cNvPr id="40" name="Image 14" descr="preencoded.png"/>
          <p:cNvPicPr>
            <a:picLocks noChangeAspect="1"/>
          </p:cNvPicPr>
          <p:nvPr/>
        </p:nvPicPr>
        <p:blipFill>
          <a:blip r:embed="rId17"/>
          <a:srcRect t="-13" b="-13"/>
          <a:stretch/>
        </p:blipFill>
        <p:spPr>
          <a:xfrm>
            <a:off x="6124651" y="4991710"/>
            <a:ext cx="5580583" cy="1170432"/>
          </a:xfrm>
          <a:prstGeom prst="rect">
            <a:avLst/>
          </a:prstGeom>
        </p:spPr>
      </p:pic>
      <p:sp>
        <p:nvSpPr>
          <p:cNvPr id="41" name="Text 24"/>
          <p:cNvSpPr txBox="1"/>
          <p:nvPr/>
        </p:nvSpPr>
        <p:spPr>
          <a:xfrm>
            <a:off x="6534302" y="5161788"/>
            <a:ext cx="5132527" cy="200254"/>
          </a:xfrm>
          <a:prstGeom prst="rect">
            <a:avLst/>
          </a:prstGeom>
          <a:noFill/>
          <a:ln/>
        </p:spPr>
        <p:txBody>
          <a:bodyPr wrap="square" lIns="0" tIns="0" rIns="0" bIns="0" rtlCol="0" anchor="ctr"/>
          <a:lstStyle/>
          <a:p>
            <a:pPr marL="0" indent="0" algn="l">
              <a:buNone/>
            </a:pPr>
            <a:r>
              <a:rPr lang="en-US" sz="1000" b="1" dirty="0">
                <a:solidFill>
                  <a:srgbClr val="065F46"/>
                </a:solidFill>
                <a:latin typeface="Open Sans" pitchFamily="34" charset="0"/>
                <a:ea typeface="Open Sans" pitchFamily="34" charset="-122"/>
                <a:cs typeface="Open Sans" pitchFamily="34" charset="-120"/>
              </a:rPr>
              <a:t>Analysis: Why it works</a:t>
            </a:r>
            <a:endParaRPr lang="en-US" sz="1000" dirty="0"/>
          </a:p>
        </p:txBody>
      </p:sp>
      <p:pic>
        <p:nvPicPr>
          <p:cNvPr id="42" name="Image 15" descr="preencoded.png"/>
          <p:cNvPicPr>
            <a:picLocks noChangeAspect="1"/>
          </p:cNvPicPr>
          <p:nvPr/>
        </p:nvPicPr>
        <p:blipFill>
          <a:blip r:embed="rId18"/>
          <a:srcRect l="-33" r="-33"/>
          <a:stretch/>
        </p:blipFill>
        <p:spPr>
          <a:xfrm>
            <a:off x="6284671" y="5179162"/>
            <a:ext cx="171907" cy="152705"/>
          </a:xfrm>
          <a:prstGeom prst="rect">
            <a:avLst/>
          </a:prstGeom>
        </p:spPr>
      </p:pic>
      <p:sp>
        <p:nvSpPr>
          <p:cNvPr id="43" name="Text 25"/>
          <p:cNvSpPr txBox="1"/>
          <p:nvPr/>
        </p:nvSpPr>
        <p:spPr>
          <a:xfrm>
            <a:off x="6444691" y="5442509"/>
            <a:ext cx="5220310" cy="162763"/>
          </a:xfrm>
          <a:prstGeom prst="rect">
            <a:avLst/>
          </a:prstGeom>
          <a:noFill/>
          <a:ln/>
        </p:spPr>
        <p:txBody>
          <a:bodyPr wrap="square" lIns="0" tIns="0" rIns="0" bIns="0" rtlCol="0" anchor="ctr"/>
          <a:lstStyle/>
          <a:p>
            <a:pPr marL="0" indent="0" algn="l">
              <a:buNone/>
            </a:pPr>
            <a:r>
              <a:rPr lang="en-US" sz="900" b="1" dirty="0">
                <a:solidFill>
                  <a:srgbClr val="047857"/>
                </a:solidFill>
                <a:latin typeface="Open Sans" pitchFamily="34" charset="0"/>
                <a:ea typeface="Open Sans" pitchFamily="34" charset="-122"/>
                <a:cs typeface="Open Sans" pitchFamily="34" charset="-120"/>
              </a:rPr>
              <a:t>Point first:</a:t>
            </a:r>
            <a:r>
              <a:rPr lang="en-US" sz="900" dirty="0">
                <a:solidFill>
                  <a:srgbClr val="047857"/>
                </a:solidFill>
                <a:latin typeface="Open Sans" pitchFamily="34" charset="0"/>
                <a:ea typeface="Open Sans" pitchFamily="34" charset="-122"/>
                <a:cs typeface="Open Sans" pitchFamily="34" charset="-120"/>
              </a:rPr>
              <a:t> Recommendation is immediate and clear</a:t>
            </a:r>
            <a:endParaRPr lang="en-US" sz="900" dirty="0"/>
          </a:p>
        </p:txBody>
      </p:sp>
      <p:sp>
        <p:nvSpPr>
          <p:cNvPr id="44" name="Text 26"/>
          <p:cNvSpPr txBox="1"/>
          <p:nvPr/>
        </p:nvSpPr>
        <p:spPr>
          <a:xfrm>
            <a:off x="6444691" y="5641848"/>
            <a:ext cx="5220310" cy="162763"/>
          </a:xfrm>
          <a:prstGeom prst="rect">
            <a:avLst/>
          </a:prstGeom>
          <a:noFill/>
          <a:ln/>
        </p:spPr>
        <p:txBody>
          <a:bodyPr wrap="square" lIns="0" tIns="0" rIns="0" bIns="0" rtlCol="0" anchor="ctr"/>
          <a:lstStyle/>
          <a:p>
            <a:pPr marL="0" indent="0" algn="l">
              <a:buNone/>
            </a:pPr>
            <a:r>
              <a:rPr lang="en-US" sz="900" b="1" dirty="0">
                <a:solidFill>
                  <a:srgbClr val="047857"/>
                </a:solidFill>
                <a:latin typeface="Open Sans" pitchFamily="34" charset="0"/>
                <a:ea typeface="Open Sans" pitchFamily="34" charset="-122"/>
                <a:cs typeface="Open Sans" pitchFamily="34" charset="-120"/>
              </a:rPr>
              <a:t>Structured support:</a:t>
            </a:r>
            <a:r>
              <a:rPr lang="en-US" sz="900" dirty="0">
                <a:solidFill>
                  <a:srgbClr val="047857"/>
                </a:solidFill>
                <a:latin typeface="Open Sans" pitchFamily="34" charset="0"/>
                <a:ea typeface="Open Sans" pitchFamily="34" charset="-122"/>
                <a:cs typeface="Open Sans" pitchFamily="34" charset="-120"/>
              </a:rPr>
              <a:t> Evidence is grouped logically</a:t>
            </a:r>
            <a:endParaRPr lang="en-US" sz="900" dirty="0"/>
          </a:p>
        </p:txBody>
      </p:sp>
      <p:sp>
        <p:nvSpPr>
          <p:cNvPr id="45" name="Text 27"/>
          <p:cNvSpPr txBox="1"/>
          <p:nvPr/>
        </p:nvSpPr>
        <p:spPr>
          <a:xfrm>
            <a:off x="6444691" y="5842102"/>
            <a:ext cx="5220310" cy="162763"/>
          </a:xfrm>
          <a:prstGeom prst="rect">
            <a:avLst/>
          </a:prstGeom>
          <a:noFill/>
          <a:ln/>
        </p:spPr>
        <p:txBody>
          <a:bodyPr wrap="square" lIns="0" tIns="0" rIns="0" bIns="0" rtlCol="0" anchor="ctr"/>
          <a:lstStyle/>
          <a:p>
            <a:pPr marL="0" indent="0" algn="l">
              <a:buNone/>
            </a:pPr>
            <a:r>
              <a:rPr lang="en-US" sz="900" b="1" dirty="0">
                <a:solidFill>
                  <a:srgbClr val="047857"/>
                </a:solidFill>
                <a:latin typeface="Open Sans" pitchFamily="34" charset="0"/>
                <a:ea typeface="Open Sans" pitchFamily="34" charset="-122"/>
                <a:cs typeface="Open Sans" pitchFamily="34" charset="-120"/>
              </a:rPr>
              <a:t>Clear action:</a:t>
            </a:r>
            <a:r>
              <a:rPr lang="en-US" sz="900" dirty="0">
                <a:solidFill>
                  <a:srgbClr val="047857"/>
                </a:solidFill>
                <a:latin typeface="Open Sans" pitchFamily="34" charset="0"/>
                <a:ea typeface="Open Sans" pitchFamily="34" charset="-122"/>
                <a:cs typeface="Open Sans" pitchFamily="34" charset="-120"/>
              </a:rPr>
              <a:t> "Approve by Friday" tells reader exactly what to do</a:t>
            </a:r>
            <a:endParaRPr lang="en-US" sz="900" dirty="0"/>
          </a:p>
        </p:txBody>
      </p:sp>
      <p:pic>
        <p:nvPicPr>
          <p:cNvPr id="46" name="Image 16" descr="preencoded.png"/>
          <p:cNvPicPr>
            <a:picLocks noChangeAspect="1"/>
          </p:cNvPicPr>
          <p:nvPr/>
        </p:nvPicPr>
        <p:blipFill>
          <a:blip r:embed="rId19"/>
          <a:srcRect l="-200" r="-200"/>
          <a:stretch/>
        </p:blipFill>
        <p:spPr>
          <a:xfrm>
            <a:off x="0" y="0"/>
            <a:ext cx="12191695" cy="7589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5F5"/>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t="-1" b="-1"/>
          <a:stretch/>
        </p:blipFill>
        <p:spPr>
          <a:xfrm>
            <a:off x="0" y="0"/>
            <a:ext cx="12191695" cy="6858000"/>
          </a:xfrm>
          <a:prstGeom prst="rect">
            <a:avLst/>
          </a:prstGeom>
        </p:spPr>
      </p:pic>
      <p:pic>
        <p:nvPicPr>
          <p:cNvPr id="4" name="Image 1" descr="preencoded.png"/>
          <p:cNvPicPr>
            <a:picLocks noChangeAspect="1"/>
          </p:cNvPicPr>
          <p:nvPr/>
        </p:nvPicPr>
        <p:blipFill>
          <a:blip r:embed="rId4"/>
          <a:srcRect/>
          <a:stretch/>
        </p:blipFill>
        <p:spPr>
          <a:xfrm>
            <a:off x="609905" y="1609344"/>
            <a:ext cx="3454603" cy="4791456"/>
          </a:xfrm>
          <a:prstGeom prst="rect">
            <a:avLst/>
          </a:prstGeom>
        </p:spPr>
      </p:pic>
      <p:pic>
        <p:nvPicPr>
          <p:cNvPr id="5" name="Image 2" descr="preencoded.png"/>
          <p:cNvPicPr>
            <a:picLocks noChangeAspect="1"/>
          </p:cNvPicPr>
          <p:nvPr/>
        </p:nvPicPr>
        <p:blipFill>
          <a:blip r:embed="rId5"/>
          <a:stretch>
            <a:fillRect/>
          </a:stretch>
        </p:blipFill>
        <p:spPr>
          <a:xfrm>
            <a:off x="838505" y="1495044"/>
            <a:ext cx="304495" cy="304495"/>
          </a:xfrm>
          <a:prstGeom prst="rect">
            <a:avLst/>
          </a:prstGeom>
        </p:spPr>
      </p:pic>
      <p:sp>
        <p:nvSpPr>
          <p:cNvPr id="6" name="Text 1"/>
          <p:cNvSpPr/>
          <p:nvPr/>
        </p:nvSpPr>
        <p:spPr>
          <a:xfrm>
            <a:off x="838505" y="1495044"/>
            <a:ext cx="305410" cy="30541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FFFFFF"/>
                </a:solidFill>
                <a:latin typeface="Merriweather" pitchFamily="34" charset="0"/>
                <a:ea typeface="Merriweather" pitchFamily="34" charset="-122"/>
                <a:cs typeface="Merriweather" pitchFamily="34" charset="-120"/>
              </a:rPr>
              <a:t>1</a:t>
            </a:r>
            <a:endParaRPr lang="en-US" sz="1200" dirty="0"/>
          </a:p>
        </p:txBody>
      </p:sp>
      <p:pic>
        <p:nvPicPr>
          <p:cNvPr id="7" name="Image 3" descr="preencoded.png"/>
          <p:cNvPicPr>
            <a:picLocks noChangeAspect="1"/>
          </p:cNvPicPr>
          <p:nvPr/>
        </p:nvPicPr>
        <p:blipFill>
          <a:blip r:embed="rId6"/>
          <a:srcRect/>
          <a:stretch/>
        </p:blipFill>
        <p:spPr>
          <a:xfrm>
            <a:off x="838505" y="2085746"/>
            <a:ext cx="152705" cy="152705"/>
          </a:xfrm>
          <a:prstGeom prst="rect">
            <a:avLst/>
          </a:prstGeom>
        </p:spPr>
      </p:pic>
      <p:sp>
        <p:nvSpPr>
          <p:cNvPr id="8" name="Text 2"/>
          <p:cNvSpPr txBox="1"/>
          <p:nvPr/>
        </p:nvSpPr>
        <p:spPr>
          <a:xfrm>
            <a:off x="1067105" y="2029054"/>
            <a:ext cx="1371600" cy="267005"/>
          </a:xfrm>
          <a:prstGeom prst="rect">
            <a:avLst/>
          </a:prstGeom>
          <a:noFill/>
          <a:ln/>
        </p:spPr>
        <p:txBody>
          <a:bodyPr wrap="square" lIns="0" tIns="0" rIns="0" bIns="0" rtlCol="0" anchor="ctr"/>
          <a:lstStyle/>
          <a:p>
            <a:pPr marL="0" indent="0" algn="l">
              <a:buNone/>
            </a:pPr>
            <a:r>
              <a:rPr lang="en-US" sz="1300" b="1" dirty="0">
                <a:solidFill>
                  <a:srgbClr val="000000"/>
                </a:solidFill>
                <a:latin typeface="Merriweather" pitchFamily="34" charset="0"/>
                <a:ea typeface="Merriweather" pitchFamily="34" charset="-122"/>
                <a:cs typeface="Merriweather" pitchFamily="34" charset="-120"/>
              </a:rPr>
              <a:t>De-cluttering</a:t>
            </a:r>
            <a:endParaRPr lang="en-US" sz="1300" dirty="0"/>
          </a:p>
        </p:txBody>
      </p:sp>
      <p:sp>
        <p:nvSpPr>
          <p:cNvPr id="9" name="Text 3"/>
          <p:cNvSpPr txBox="1"/>
          <p:nvPr/>
        </p:nvSpPr>
        <p:spPr>
          <a:xfrm>
            <a:off x="838505" y="2371954"/>
            <a:ext cx="3076956" cy="381305"/>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Shorten this sentence to </a:t>
            </a:r>
            <a:r>
              <a:rPr lang="en-US" sz="1000" b="1" dirty="0">
                <a:solidFill>
                  <a:srgbClr val="4B5563"/>
                </a:solidFill>
                <a:latin typeface="Open Sans" pitchFamily="34" charset="0"/>
                <a:ea typeface="Open Sans" pitchFamily="34" charset="-122"/>
                <a:cs typeface="Open Sans" pitchFamily="34" charset="-120"/>
              </a:rPr>
              <a:t>fewer than 10 words</a:t>
            </a:r>
            <a:r>
              <a:rPr lang="en-US" sz="1000" dirty="0">
                <a:solidFill>
                  <a:srgbClr val="4B5563"/>
                </a:solidFill>
                <a:latin typeface="Open Sans" pitchFamily="34" charset="0"/>
                <a:ea typeface="Open Sans" pitchFamily="34" charset="-122"/>
                <a:cs typeface="Open Sans" pitchFamily="34" charset="-120"/>
              </a:rPr>
              <a:t> without losing meaning.</a:t>
            </a:r>
            <a:endParaRPr lang="en-US" sz="1000" dirty="0"/>
          </a:p>
        </p:txBody>
      </p:sp>
      <p:sp>
        <p:nvSpPr>
          <p:cNvPr id="10" name="Shape 4"/>
          <p:cNvSpPr/>
          <p:nvPr/>
        </p:nvSpPr>
        <p:spPr>
          <a:xfrm>
            <a:off x="838505" y="2905049"/>
            <a:ext cx="3000146" cy="761695"/>
          </a:xfrm>
          <a:prstGeom prst="roundRect">
            <a:avLst>
              <a:gd name="adj" fmla="val 6002"/>
            </a:avLst>
          </a:prstGeom>
          <a:solidFill>
            <a:srgbClr val="FEF2F2"/>
          </a:solidFill>
          <a:ln/>
        </p:spPr>
        <p:txBody>
          <a:bodyPr/>
          <a:lstStyle/>
          <a:p>
            <a:endParaRPr lang="en-US"/>
          </a:p>
        </p:txBody>
      </p:sp>
      <p:sp>
        <p:nvSpPr>
          <p:cNvPr id="11" name="Shape 5"/>
          <p:cNvSpPr/>
          <p:nvPr/>
        </p:nvSpPr>
        <p:spPr>
          <a:xfrm>
            <a:off x="838505" y="2905049"/>
            <a:ext cx="38405" cy="761695"/>
          </a:xfrm>
          <a:prstGeom prst="roundRect">
            <a:avLst>
              <a:gd name="adj" fmla="val 119047"/>
            </a:avLst>
          </a:prstGeom>
          <a:solidFill>
            <a:srgbClr val="FECACA"/>
          </a:solidFill>
          <a:ln w="12700">
            <a:solidFill>
              <a:srgbClr val="FECACA">
                <a:alpha val="0"/>
              </a:srgbClr>
            </a:solidFill>
            <a:prstDash val="solid"/>
          </a:ln>
        </p:spPr>
        <p:txBody>
          <a:bodyPr/>
          <a:lstStyle/>
          <a:p>
            <a:endParaRPr lang="en-US"/>
          </a:p>
        </p:txBody>
      </p:sp>
      <p:sp>
        <p:nvSpPr>
          <p:cNvPr id="12" name="Text 6"/>
          <p:cNvSpPr txBox="1"/>
          <p:nvPr/>
        </p:nvSpPr>
        <p:spPr>
          <a:xfrm>
            <a:off x="1028700" y="3057754"/>
            <a:ext cx="2734056" cy="457200"/>
          </a:xfrm>
          <a:prstGeom prst="rect">
            <a:avLst/>
          </a:prstGeom>
          <a:noFill/>
          <a:ln/>
        </p:spPr>
        <p:txBody>
          <a:bodyPr wrap="square" lIns="0" tIns="0" rIns="0" bIns="0" rtlCol="0" anchor="t"/>
          <a:lstStyle/>
          <a:p>
            <a:pPr marL="0" indent="0" algn="l">
              <a:buNone/>
            </a:pPr>
            <a:r>
              <a:rPr lang="en-US" sz="900" i="1" dirty="0">
                <a:solidFill>
                  <a:srgbClr val="991B1B"/>
                </a:solidFill>
                <a:latin typeface="Open Sans" pitchFamily="34" charset="0"/>
                <a:ea typeface="Open Sans" pitchFamily="34" charset="-122"/>
                <a:cs typeface="Open Sans" pitchFamily="34" charset="-120"/>
              </a:rPr>
              <a:t>"At this point in time, we are of the opinion that the meeting should be cancelled due to the fact that the data is not ready." (26 words)</a:t>
            </a:r>
            <a:endParaRPr lang="en-US" sz="900" dirty="0"/>
          </a:p>
        </p:txBody>
      </p:sp>
      <p:sp>
        <p:nvSpPr>
          <p:cNvPr id="13" name="Shape 7"/>
          <p:cNvSpPr/>
          <p:nvPr/>
        </p:nvSpPr>
        <p:spPr>
          <a:xfrm>
            <a:off x="838505" y="3819449"/>
            <a:ext cx="3000146" cy="2352751"/>
          </a:xfrm>
          <a:prstGeom prst="roundRect">
            <a:avLst>
              <a:gd name="adj" fmla="val 944"/>
            </a:avLst>
          </a:prstGeom>
          <a:solidFill>
            <a:srgbClr val="F8FAFC"/>
          </a:solidFill>
          <a:ln w="25400">
            <a:solidFill>
              <a:srgbClr val="CBD5E1"/>
            </a:solidFill>
            <a:prstDash val="solid"/>
          </a:ln>
        </p:spPr>
        <p:txBody>
          <a:bodyPr/>
          <a:lstStyle/>
          <a:p>
            <a:endParaRPr lang="en-US"/>
          </a:p>
        </p:txBody>
      </p:sp>
      <p:pic>
        <p:nvPicPr>
          <p:cNvPr id="14" name="Image 4" descr="preencoded.png"/>
          <p:cNvPicPr>
            <a:picLocks noChangeAspect="1"/>
          </p:cNvPicPr>
          <p:nvPr/>
        </p:nvPicPr>
        <p:blipFill>
          <a:blip r:embed="rId7"/>
          <a:srcRect/>
          <a:stretch/>
        </p:blipFill>
        <p:spPr>
          <a:xfrm>
            <a:off x="2260397" y="4643323"/>
            <a:ext cx="152705" cy="152705"/>
          </a:xfrm>
          <a:prstGeom prst="rect">
            <a:avLst/>
          </a:prstGeom>
        </p:spPr>
      </p:pic>
      <p:sp>
        <p:nvSpPr>
          <p:cNvPr id="15" name="Text 8"/>
          <p:cNvSpPr txBox="1"/>
          <p:nvPr/>
        </p:nvSpPr>
        <p:spPr>
          <a:xfrm>
            <a:off x="1250899" y="4871923"/>
            <a:ext cx="2176272" cy="152705"/>
          </a:xfrm>
          <a:prstGeom prst="rect">
            <a:avLst/>
          </a:prstGeom>
          <a:noFill/>
          <a:ln/>
        </p:spPr>
        <p:txBody>
          <a:bodyPr wrap="square" lIns="0" tIns="0" rIns="0" bIns="0" rtlCol="0" anchor="ctr"/>
          <a:lstStyle/>
          <a:p>
            <a:pPr marL="0" indent="0" algn="ctr">
              <a:buNone/>
            </a:pPr>
            <a:r>
              <a:rPr lang="en-US" sz="900" dirty="0">
                <a:solidFill>
                  <a:srgbClr val="6B7280"/>
                </a:solidFill>
                <a:latin typeface="Open Sans" pitchFamily="34" charset="0"/>
                <a:ea typeface="Open Sans" pitchFamily="34" charset="-122"/>
                <a:cs typeface="Open Sans" pitchFamily="34" charset="-120"/>
              </a:rPr>
              <a:t>Write your improved version here:</a:t>
            </a:r>
            <a:endParaRPr lang="en-US" sz="900" dirty="0"/>
          </a:p>
        </p:txBody>
      </p:sp>
      <p:pic>
        <p:nvPicPr>
          <p:cNvPr id="16" name="Image 5" descr="preencoded.png"/>
          <p:cNvPicPr>
            <a:picLocks noChangeAspect="1"/>
          </p:cNvPicPr>
          <p:nvPr/>
        </p:nvPicPr>
        <p:blipFill>
          <a:blip r:embed="rId8"/>
          <a:srcRect l="-2089" r="-2089"/>
          <a:stretch/>
        </p:blipFill>
        <p:spPr>
          <a:xfrm>
            <a:off x="1009498" y="5253228"/>
            <a:ext cx="2654503" cy="9144"/>
          </a:xfrm>
          <a:prstGeom prst="rect">
            <a:avLst/>
          </a:prstGeom>
        </p:spPr>
      </p:pic>
      <p:pic>
        <p:nvPicPr>
          <p:cNvPr id="17" name="Image 6" descr="preencoded.png"/>
          <p:cNvPicPr>
            <a:picLocks noChangeAspect="1"/>
          </p:cNvPicPr>
          <p:nvPr/>
        </p:nvPicPr>
        <p:blipFill>
          <a:blip r:embed="rId8"/>
          <a:srcRect l="-2089" r="-2089"/>
          <a:stretch/>
        </p:blipFill>
        <p:spPr>
          <a:xfrm>
            <a:off x="1009498" y="5339182"/>
            <a:ext cx="2654503" cy="9144"/>
          </a:xfrm>
          <a:prstGeom prst="rect">
            <a:avLst/>
          </a:prstGeom>
        </p:spPr>
      </p:pic>
      <p:pic>
        <p:nvPicPr>
          <p:cNvPr id="18" name="Image 7" descr="preencoded.png"/>
          <p:cNvPicPr>
            <a:picLocks noChangeAspect="1"/>
          </p:cNvPicPr>
          <p:nvPr/>
        </p:nvPicPr>
        <p:blipFill>
          <a:blip r:embed="rId9"/>
          <a:srcRect t="-2" b="-2"/>
          <a:stretch/>
        </p:blipFill>
        <p:spPr>
          <a:xfrm>
            <a:off x="4369003" y="1609344"/>
            <a:ext cx="3454603" cy="4791456"/>
          </a:xfrm>
          <a:prstGeom prst="rect">
            <a:avLst/>
          </a:prstGeom>
        </p:spPr>
      </p:pic>
      <p:pic>
        <p:nvPicPr>
          <p:cNvPr id="19" name="Image 8" descr="preencoded.png"/>
          <p:cNvPicPr>
            <a:picLocks noChangeAspect="1"/>
          </p:cNvPicPr>
          <p:nvPr/>
        </p:nvPicPr>
        <p:blipFill>
          <a:blip r:embed="rId5"/>
          <a:stretch>
            <a:fillRect/>
          </a:stretch>
        </p:blipFill>
        <p:spPr>
          <a:xfrm>
            <a:off x="4597603" y="1495044"/>
            <a:ext cx="304495" cy="304495"/>
          </a:xfrm>
          <a:prstGeom prst="rect">
            <a:avLst/>
          </a:prstGeom>
        </p:spPr>
      </p:pic>
      <p:sp>
        <p:nvSpPr>
          <p:cNvPr id="20" name="Text 9"/>
          <p:cNvSpPr/>
          <p:nvPr/>
        </p:nvSpPr>
        <p:spPr>
          <a:xfrm>
            <a:off x="4597603" y="1495044"/>
            <a:ext cx="305410" cy="30541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FFFFFF"/>
                </a:solidFill>
                <a:latin typeface="Merriweather" pitchFamily="34" charset="0"/>
                <a:ea typeface="Merriweather" pitchFamily="34" charset="-122"/>
                <a:cs typeface="Merriweather" pitchFamily="34" charset="-120"/>
              </a:rPr>
              <a:t>2</a:t>
            </a:r>
            <a:endParaRPr lang="en-US" sz="1200" dirty="0"/>
          </a:p>
        </p:txBody>
      </p:sp>
      <p:pic>
        <p:nvPicPr>
          <p:cNvPr id="21" name="Image 9" descr="preencoded.png"/>
          <p:cNvPicPr>
            <a:picLocks noChangeAspect="1"/>
          </p:cNvPicPr>
          <p:nvPr/>
        </p:nvPicPr>
        <p:blipFill>
          <a:blip r:embed="rId10"/>
          <a:srcRect/>
          <a:stretch/>
        </p:blipFill>
        <p:spPr>
          <a:xfrm>
            <a:off x="4597603" y="2085746"/>
            <a:ext cx="152705" cy="152705"/>
          </a:xfrm>
          <a:prstGeom prst="rect">
            <a:avLst/>
          </a:prstGeom>
        </p:spPr>
      </p:pic>
      <p:sp>
        <p:nvSpPr>
          <p:cNvPr id="22" name="Text 10"/>
          <p:cNvSpPr txBox="1"/>
          <p:nvPr/>
        </p:nvSpPr>
        <p:spPr>
          <a:xfrm>
            <a:off x="4826203" y="2029054"/>
            <a:ext cx="1837030" cy="267005"/>
          </a:xfrm>
          <a:prstGeom prst="rect">
            <a:avLst/>
          </a:prstGeom>
          <a:noFill/>
          <a:ln/>
        </p:spPr>
        <p:txBody>
          <a:bodyPr wrap="square" lIns="0" tIns="0" rIns="0" bIns="0" rtlCol="0" anchor="ctr"/>
          <a:lstStyle/>
          <a:p>
            <a:pPr marL="0" indent="0" algn="l">
              <a:buNone/>
            </a:pPr>
            <a:r>
              <a:rPr lang="en-US" sz="1300" b="1" dirty="0">
                <a:solidFill>
                  <a:srgbClr val="000000"/>
                </a:solidFill>
                <a:latin typeface="Merriweather" pitchFamily="34" charset="0"/>
                <a:ea typeface="Merriweather" pitchFamily="34" charset="-122"/>
                <a:cs typeface="Merriweather" pitchFamily="34" charset="-120"/>
              </a:rPr>
              <a:t>Visual Formatting</a:t>
            </a:r>
            <a:endParaRPr lang="en-US" sz="1300" dirty="0"/>
          </a:p>
        </p:txBody>
      </p:sp>
      <p:sp>
        <p:nvSpPr>
          <p:cNvPr id="23" name="Text 11"/>
          <p:cNvSpPr txBox="1"/>
          <p:nvPr/>
        </p:nvSpPr>
        <p:spPr>
          <a:xfrm>
            <a:off x="4597603" y="2371954"/>
            <a:ext cx="3076956" cy="381305"/>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Sketch how you would format a </a:t>
            </a:r>
            <a:r>
              <a:rPr lang="en-US" sz="1000" b="1" dirty="0">
                <a:solidFill>
                  <a:srgbClr val="4B5563"/>
                </a:solidFill>
                <a:latin typeface="Open Sans" pitchFamily="34" charset="0"/>
                <a:ea typeface="Open Sans" pitchFamily="34" charset="-122"/>
                <a:cs typeface="Open Sans" pitchFamily="34" charset="-120"/>
              </a:rPr>
              <a:t>grocery list of 15 items</a:t>
            </a:r>
            <a:r>
              <a:rPr lang="en-US" sz="1000" dirty="0">
                <a:solidFill>
                  <a:srgbClr val="4B5563"/>
                </a:solidFill>
                <a:latin typeface="Open Sans" pitchFamily="34" charset="0"/>
                <a:ea typeface="Open Sans" pitchFamily="34" charset="-122"/>
                <a:cs typeface="Open Sans" pitchFamily="34" charset="-120"/>
              </a:rPr>
              <a:t> to make it skimmable.</a:t>
            </a:r>
            <a:endParaRPr lang="en-US" sz="1000" dirty="0"/>
          </a:p>
        </p:txBody>
      </p:sp>
      <p:sp>
        <p:nvSpPr>
          <p:cNvPr id="24" name="Shape 12"/>
          <p:cNvSpPr/>
          <p:nvPr/>
        </p:nvSpPr>
        <p:spPr>
          <a:xfrm>
            <a:off x="4597603" y="2905049"/>
            <a:ext cx="3000146" cy="533095"/>
          </a:xfrm>
          <a:prstGeom prst="roundRect">
            <a:avLst>
              <a:gd name="adj" fmla="val 12252"/>
            </a:avLst>
          </a:prstGeom>
          <a:solidFill>
            <a:srgbClr val="EFF6FF"/>
          </a:solidFill>
          <a:ln/>
        </p:spPr>
        <p:txBody>
          <a:bodyPr/>
          <a:lstStyle/>
          <a:p>
            <a:endParaRPr lang="en-US"/>
          </a:p>
        </p:txBody>
      </p:sp>
      <p:sp>
        <p:nvSpPr>
          <p:cNvPr id="25" name="Shape 13"/>
          <p:cNvSpPr/>
          <p:nvPr/>
        </p:nvSpPr>
        <p:spPr>
          <a:xfrm>
            <a:off x="4597603" y="2905049"/>
            <a:ext cx="38405" cy="533095"/>
          </a:xfrm>
          <a:prstGeom prst="roundRect">
            <a:avLst>
              <a:gd name="adj" fmla="val 170067"/>
            </a:avLst>
          </a:prstGeom>
          <a:solidFill>
            <a:srgbClr val="BFDBFE"/>
          </a:solidFill>
          <a:ln w="12700">
            <a:solidFill>
              <a:srgbClr val="BFDBFE">
                <a:alpha val="0"/>
              </a:srgbClr>
            </a:solidFill>
            <a:prstDash val="solid"/>
          </a:ln>
        </p:spPr>
        <p:txBody>
          <a:bodyPr/>
          <a:lstStyle/>
          <a:p>
            <a:endParaRPr lang="en-US"/>
          </a:p>
        </p:txBody>
      </p:sp>
      <p:sp>
        <p:nvSpPr>
          <p:cNvPr id="26" name="Text 14"/>
          <p:cNvSpPr txBox="1"/>
          <p:nvPr/>
        </p:nvSpPr>
        <p:spPr>
          <a:xfrm>
            <a:off x="4749394" y="3019349"/>
            <a:ext cx="2809951" cy="305410"/>
          </a:xfrm>
          <a:prstGeom prst="rect">
            <a:avLst/>
          </a:prstGeom>
          <a:noFill/>
          <a:ln/>
        </p:spPr>
        <p:txBody>
          <a:bodyPr wrap="square" lIns="0" tIns="0" rIns="0" bIns="0" rtlCol="0" anchor="t"/>
          <a:lstStyle/>
          <a:p>
            <a:pPr marL="0" indent="0" algn="l">
              <a:buNone/>
            </a:pPr>
            <a:r>
              <a:rPr lang="en-US" sz="900" dirty="0">
                <a:solidFill>
                  <a:srgbClr val="1E40AF"/>
                </a:solidFill>
                <a:latin typeface="Open Sans" pitchFamily="34" charset="0"/>
                <a:ea typeface="Open Sans" pitchFamily="34" charset="-122"/>
                <a:cs typeface="Open Sans" pitchFamily="34" charset="-120"/>
              </a:rPr>
              <a:t>Hint: Use categories (Produce, Dairy, Dry Goods) and bullets.</a:t>
            </a:r>
            <a:endParaRPr lang="en-US" sz="900" dirty="0"/>
          </a:p>
        </p:txBody>
      </p:sp>
      <p:sp>
        <p:nvSpPr>
          <p:cNvPr id="27" name="Shape 15"/>
          <p:cNvSpPr/>
          <p:nvPr/>
        </p:nvSpPr>
        <p:spPr>
          <a:xfrm>
            <a:off x="4597603" y="3590849"/>
            <a:ext cx="3000146" cy="2581351"/>
          </a:xfrm>
          <a:prstGeom prst="roundRect">
            <a:avLst>
              <a:gd name="adj" fmla="val 784"/>
            </a:avLst>
          </a:prstGeom>
          <a:solidFill>
            <a:srgbClr val="F8FAFC"/>
          </a:solidFill>
          <a:ln w="25400">
            <a:solidFill>
              <a:srgbClr val="CBD5E1"/>
            </a:solidFill>
            <a:prstDash val="solid"/>
          </a:ln>
        </p:spPr>
        <p:txBody>
          <a:bodyPr/>
          <a:lstStyle/>
          <a:p>
            <a:endParaRPr lang="en-US"/>
          </a:p>
        </p:txBody>
      </p:sp>
      <p:sp>
        <p:nvSpPr>
          <p:cNvPr id="28" name="Text 16"/>
          <p:cNvSpPr txBox="1"/>
          <p:nvPr/>
        </p:nvSpPr>
        <p:spPr>
          <a:xfrm>
            <a:off x="4692701" y="3685946"/>
            <a:ext cx="838505" cy="152705"/>
          </a:xfrm>
          <a:prstGeom prst="rect">
            <a:avLst/>
          </a:prstGeom>
          <a:noFill/>
          <a:ln/>
        </p:spPr>
        <p:txBody>
          <a:bodyPr wrap="square" lIns="0" tIns="0" rIns="0" bIns="0" rtlCol="0" anchor="ctr"/>
          <a:lstStyle/>
          <a:p>
            <a:pPr marL="0" indent="0" algn="l">
              <a:buNone/>
            </a:pPr>
            <a:r>
              <a:rPr lang="en-US" sz="900" b="1" dirty="0">
                <a:solidFill>
                  <a:srgbClr val="9CA3AF"/>
                </a:solidFill>
                <a:latin typeface="Open Sans" pitchFamily="34" charset="0"/>
                <a:ea typeface="Open Sans" pitchFamily="34" charset="-122"/>
                <a:cs typeface="Open Sans" pitchFamily="34" charset="-120"/>
              </a:rPr>
              <a:t>SKETCH AREA</a:t>
            </a:r>
            <a:endParaRPr lang="en-US" sz="900" dirty="0"/>
          </a:p>
        </p:txBody>
      </p:sp>
      <p:pic>
        <p:nvPicPr>
          <p:cNvPr id="29" name="Image 10" descr="preencoded.png"/>
          <p:cNvPicPr>
            <a:picLocks noChangeAspect="1"/>
          </p:cNvPicPr>
          <p:nvPr/>
        </p:nvPicPr>
        <p:blipFill>
          <a:blip r:embed="rId11">
            <a:alphaModFix amt="20000"/>
          </a:blip>
          <a:srcRect/>
          <a:stretch/>
        </p:blipFill>
        <p:spPr>
          <a:xfrm>
            <a:off x="5428793" y="4705502"/>
            <a:ext cx="342900" cy="342900"/>
          </a:xfrm>
          <a:prstGeom prst="rect">
            <a:avLst/>
          </a:prstGeom>
        </p:spPr>
      </p:pic>
      <p:pic>
        <p:nvPicPr>
          <p:cNvPr id="30" name="Image 11" descr="preencoded.png"/>
          <p:cNvPicPr>
            <a:picLocks noChangeAspect="1"/>
          </p:cNvPicPr>
          <p:nvPr/>
        </p:nvPicPr>
        <p:blipFill>
          <a:blip r:embed="rId12">
            <a:alphaModFix amt="20000"/>
          </a:blip>
          <a:srcRect/>
          <a:stretch/>
        </p:blipFill>
        <p:spPr>
          <a:xfrm>
            <a:off x="5924398" y="4705502"/>
            <a:ext cx="342900" cy="342900"/>
          </a:xfrm>
          <a:prstGeom prst="rect">
            <a:avLst/>
          </a:prstGeom>
        </p:spPr>
      </p:pic>
      <p:pic>
        <p:nvPicPr>
          <p:cNvPr id="31" name="Image 12" descr="preencoded.png"/>
          <p:cNvPicPr>
            <a:picLocks noChangeAspect="1"/>
          </p:cNvPicPr>
          <p:nvPr/>
        </p:nvPicPr>
        <p:blipFill>
          <a:blip r:embed="rId13">
            <a:alphaModFix amt="20000"/>
          </a:blip>
          <a:srcRect/>
          <a:stretch/>
        </p:blipFill>
        <p:spPr>
          <a:xfrm>
            <a:off x="6420002" y="4705502"/>
            <a:ext cx="342900" cy="342900"/>
          </a:xfrm>
          <a:prstGeom prst="rect">
            <a:avLst/>
          </a:prstGeom>
        </p:spPr>
      </p:pic>
      <p:pic>
        <p:nvPicPr>
          <p:cNvPr id="32" name="Image 13" descr="preencoded.png"/>
          <p:cNvPicPr>
            <a:picLocks noChangeAspect="1"/>
          </p:cNvPicPr>
          <p:nvPr/>
        </p:nvPicPr>
        <p:blipFill>
          <a:blip r:embed="rId4"/>
          <a:srcRect/>
          <a:stretch/>
        </p:blipFill>
        <p:spPr>
          <a:xfrm>
            <a:off x="8128102" y="1609344"/>
            <a:ext cx="3454603" cy="4791456"/>
          </a:xfrm>
          <a:prstGeom prst="rect">
            <a:avLst/>
          </a:prstGeom>
        </p:spPr>
      </p:pic>
      <p:pic>
        <p:nvPicPr>
          <p:cNvPr id="33" name="Image 14" descr="preencoded.png"/>
          <p:cNvPicPr>
            <a:picLocks noChangeAspect="1"/>
          </p:cNvPicPr>
          <p:nvPr/>
        </p:nvPicPr>
        <p:blipFill>
          <a:blip r:embed="rId5"/>
          <a:stretch>
            <a:fillRect/>
          </a:stretch>
        </p:blipFill>
        <p:spPr>
          <a:xfrm>
            <a:off x="8356702" y="1495044"/>
            <a:ext cx="304495" cy="304495"/>
          </a:xfrm>
          <a:prstGeom prst="rect">
            <a:avLst/>
          </a:prstGeom>
        </p:spPr>
      </p:pic>
      <p:sp>
        <p:nvSpPr>
          <p:cNvPr id="34" name="Text 17"/>
          <p:cNvSpPr/>
          <p:nvPr/>
        </p:nvSpPr>
        <p:spPr>
          <a:xfrm>
            <a:off x="8356702" y="1495044"/>
            <a:ext cx="305410" cy="30541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200" b="1" dirty="0">
                <a:solidFill>
                  <a:srgbClr val="FFFFFF"/>
                </a:solidFill>
                <a:latin typeface="Merriweather" pitchFamily="34" charset="0"/>
                <a:ea typeface="Merriweather" pitchFamily="34" charset="-122"/>
                <a:cs typeface="Merriweather" pitchFamily="34" charset="-120"/>
              </a:rPr>
              <a:t>3</a:t>
            </a:r>
            <a:endParaRPr lang="en-US" sz="1200" dirty="0"/>
          </a:p>
        </p:txBody>
      </p:sp>
      <p:pic>
        <p:nvPicPr>
          <p:cNvPr id="35" name="Image 15" descr="preencoded.png"/>
          <p:cNvPicPr>
            <a:picLocks noChangeAspect="1"/>
          </p:cNvPicPr>
          <p:nvPr/>
        </p:nvPicPr>
        <p:blipFill>
          <a:blip r:embed="rId14"/>
          <a:srcRect t="-180" b="-180"/>
          <a:stretch/>
        </p:blipFill>
        <p:spPr>
          <a:xfrm>
            <a:off x="8356702" y="2085746"/>
            <a:ext cx="190195" cy="152705"/>
          </a:xfrm>
          <a:prstGeom prst="rect">
            <a:avLst/>
          </a:prstGeom>
        </p:spPr>
      </p:pic>
      <p:sp>
        <p:nvSpPr>
          <p:cNvPr id="36" name="Text 18"/>
          <p:cNvSpPr txBox="1"/>
          <p:nvPr/>
        </p:nvSpPr>
        <p:spPr>
          <a:xfrm>
            <a:off x="8623706" y="2029054"/>
            <a:ext cx="1610258" cy="267005"/>
          </a:xfrm>
          <a:prstGeom prst="rect">
            <a:avLst/>
          </a:prstGeom>
          <a:noFill/>
          <a:ln/>
        </p:spPr>
        <p:txBody>
          <a:bodyPr wrap="square" lIns="0" tIns="0" rIns="0" bIns="0" rtlCol="0" anchor="ctr"/>
          <a:lstStyle/>
          <a:p>
            <a:pPr marL="0" indent="0" algn="l">
              <a:buNone/>
            </a:pPr>
            <a:r>
              <a:rPr lang="en-US" sz="1300" b="1" dirty="0">
                <a:solidFill>
                  <a:srgbClr val="000000"/>
                </a:solidFill>
                <a:latin typeface="Merriweather" pitchFamily="34" charset="0"/>
                <a:ea typeface="Merriweather" pitchFamily="34" charset="-122"/>
                <a:cs typeface="Merriweather" pitchFamily="34" charset="-120"/>
              </a:rPr>
              <a:t>Ethics Redesign</a:t>
            </a:r>
            <a:endParaRPr lang="en-US" sz="1300" dirty="0"/>
          </a:p>
        </p:txBody>
      </p:sp>
      <p:sp>
        <p:nvSpPr>
          <p:cNvPr id="37" name="Text 19"/>
          <p:cNvSpPr txBox="1"/>
          <p:nvPr/>
        </p:nvSpPr>
        <p:spPr>
          <a:xfrm>
            <a:off x="8356702" y="2371954"/>
            <a:ext cx="3076956" cy="381305"/>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Redraw a misleading chart (y-axis starting at 95) with an honest axis.</a:t>
            </a:r>
            <a:endParaRPr lang="en-US" sz="1000" dirty="0"/>
          </a:p>
        </p:txBody>
      </p:sp>
      <p:sp>
        <p:nvSpPr>
          <p:cNvPr id="38" name="Shape 20"/>
          <p:cNvSpPr/>
          <p:nvPr/>
        </p:nvSpPr>
        <p:spPr>
          <a:xfrm>
            <a:off x="8356702" y="2905049"/>
            <a:ext cx="3000146" cy="533095"/>
          </a:xfrm>
          <a:prstGeom prst="roundRect">
            <a:avLst>
              <a:gd name="adj" fmla="val 12252"/>
            </a:avLst>
          </a:prstGeom>
          <a:solidFill>
            <a:srgbClr val="ECFDF5"/>
          </a:solidFill>
          <a:ln/>
        </p:spPr>
        <p:txBody>
          <a:bodyPr/>
          <a:lstStyle/>
          <a:p>
            <a:endParaRPr lang="en-US"/>
          </a:p>
        </p:txBody>
      </p:sp>
      <p:sp>
        <p:nvSpPr>
          <p:cNvPr id="39" name="Shape 21"/>
          <p:cNvSpPr/>
          <p:nvPr/>
        </p:nvSpPr>
        <p:spPr>
          <a:xfrm>
            <a:off x="8356702" y="2905049"/>
            <a:ext cx="38405" cy="533095"/>
          </a:xfrm>
          <a:prstGeom prst="roundRect">
            <a:avLst>
              <a:gd name="adj" fmla="val 170067"/>
            </a:avLst>
          </a:prstGeom>
          <a:solidFill>
            <a:srgbClr val="A7F3D0"/>
          </a:solidFill>
          <a:ln w="12700">
            <a:solidFill>
              <a:srgbClr val="A7F3D0">
                <a:alpha val="0"/>
              </a:srgbClr>
            </a:solidFill>
            <a:prstDash val="solid"/>
          </a:ln>
        </p:spPr>
        <p:txBody>
          <a:bodyPr/>
          <a:lstStyle/>
          <a:p>
            <a:endParaRPr lang="en-US"/>
          </a:p>
        </p:txBody>
      </p:sp>
      <p:sp>
        <p:nvSpPr>
          <p:cNvPr id="40" name="Text 22"/>
          <p:cNvSpPr txBox="1"/>
          <p:nvPr/>
        </p:nvSpPr>
        <p:spPr>
          <a:xfrm>
            <a:off x="8509406" y="3019349"/>
            <a:ext cx="2809951" cy="305410"/>
          </a:xfrm>
          <a:prstGeom prst="rect">
            <a:avLst/>
          </a:prstGeom>
          <a:noFill/>
          <a:ln/>
        </p:spPr>
        <p:txBody>
          <a:bodyPr wrap="square" lIns="0" tIns="0" rIns="0" bIns="0" rtlCol="0" anchor="t"/>
          <a:lstStyle/>
          <a:p>
            <a:pPr marL="0" indent="0" algn="l">
              <a:buNone/>
            </a:pPr>
            <a:r>
              <a:rPr lang="en-US" sz="900" dirty="0">
                <a:solidFill>
                  <a:srgbClr val="065F46"/>
                </a:solidFill>
                <a:latin typeface="Open Sans" pitchFamily="34" charset="0"/>
                <a:ea typeface="Open Sans" pitchFamily="34" charset="-122"/>
                <a:cs typeface="Open Sans" pitchFamily="34" charset="-120"/>
              </a:rPr>
              <a:t>Task: Start axis at 0 and add a one-sentence takeaway.</a:t>
            </a:r>
            <a:endParaRPr lang="en-US" sz="900" dirty="0"/>
          </a:p>
        </p:txBody>
      </p:sp>
      <p:sp>
        <p:nvSpPr>
          <p:cNvPr id="41" name="Shape 23"/>
          <p:cNvSpPr/>
          <p:nvPr/>
        </p:nvSpPr>
        <p:spPr>
          <a:xfrm>
            <a:off x="8356702" y="3590849"/>
            <a:ext cx="3000146" cy="2581351"/>
          </a:xfrm>
          <a:prstGeom prst="roundRect">
            <a:avLst>
              <a:gd name="adj" fmla="val 784"/>
            </a:avLst>
          </a:prstGeom>
          <a:solidFill>
            <a:srgbClr val="F8FAFC"/>
          </a:solidFill>
          <a:ln w="25400">
            <a:solidFill>
              <a:srgbClr val="CBD5E1"/>
            </a:solidFill>
            <a:prstDash val="solid"/>
          </a:ln>
        </p:spPr>
        <p:txBody>
          <a:bodyPr/>
          <a:lstStyle/>
          <a:p>
            <a:endParaRPr lang="en-US"/>
          </a:p>
        </p:txBody>
      </p:sp>
      <p:sp>
        <p:nvSpPr>
          <p:cNvPr id="42" name="Shape 24"/>
          <p:cNvSpPr/>
          <p:nvPr/>
        </p:nvSpPr>
        <p:spPr>
          <a:xfrm>
            <a:off x="8604504" y="5725058"/>
            <a:ext cx="2505456" cy="9144"/>
          </a:xfrm>
          <a:prstGeom prst="rect">
            <a:avLst/>
          </a:prstGeom>
          <a:solidFill>
            <a:srgbClr val="D1D5DB"/>
          </a:solidFill>
          <a:ln w="12700">
            <a:solidFill>
              <a:srgbClr val="D1D5DB">
                <a:alpha val="0"/>
              </a:srgbClr>
            </a:solidFill>
            <a:prstDash val="solid"/>
          </a:ln>
        </p:spPr>
        <p:txBody>
          <a:bodyPr/>
          <a:lstStyle/>
          <a:p>
            <a:endParaRPr lang="en-US"/>
          </a:p>
        </p:txBody>
      </p:sp>
      <p:sp>
        <p:nvSpPr>
          <p:cNvPr id="43" name="Shape 25"/>
          <p:cNvSpPr/>
          <p:nvPr/>
        </p:nvSpPr>
        <p:spPr>
          <a:xfrm>
            <a:off x="8604504" y="3838651"/>
            <a:ext cx="9144" cy="1895551"/>
          </a:xfrm>
          <a:prstGeom prst="rect">
            <a:avLst/>
          </a:prstGeom>
          <a:solidFill>
            <a:srgbClr val="D1D5DB"/>
          </a:solidFill>
          <a:ln w="12700">
            <a:solidFill>
              <a:srgbClr val="D1D5DB">
                <a:alpha val="0"/>
              </a:srgbClr>
            </a:solidFill>
            <a:prstDash val="solid"/>
          </a:ln>
        </p:spPr>
        <p:txBody>
          <a:bodyPr/>
          <a:lstStyle/>
          <a:p>
            <a:endParaRPr lang="en-US"/>
          </a:p>
        </p:txBody>
      </p:sp>
      <p:sp>
        <p:nvSpPr>
          <p:cNvPr id="44" name="Text 26"/>
          <p:cNvSpPr txBox="1"/>
          <p:nvPr/>
        </p:nvSpPr>
        <p:spPr>
          <a:xfrm>
            <a:off x="8460943" y="5419649"/>
            <a:ext cx="143561" cy="152705"/>
          </a:xfrm>
          <a:prstGeom prst="rect">
            <a:avLst/>
          </a:prstGeom>
          <a:noFill/>
          <a:ln/>
        </p:spPr>
        <p:txBody>
          <a:bodyPr wrap="square" lIns="0" tIns="0" rIns="0" bIns="0" rtlCol="0" anchor="ctr"/>
          <a:lstStyle/>
          <a:p>
            <a:pPr marL="0" indent="0" algn="l">
              <a:buNone/>
            </a:pPr>
            <a:r>
              <a:rPr lang="en-US" sz="900" dirty="0">
                <a:solidFill>
                  <a:srgbClr val="9CA3AF"/>
                </a:solidFill>
                <a:latin typeface="Open Sans" pitchFamily="34" charset="0"/>
                <a:ea typeface="Open Sans" pitchFamily="34" charset="-122"/>
                <a:cs typeface="Open Sans" pitchFamily="34" charset="-120"/>
              </a:rPr>
              <a:t>0</a:t>
            </a:r>
            <a:endParaRPr lang="en-US" sz="900" dirty="0"/>
          </a:p>
        </p:txBody>
      </p:sp>
      <p:sp>
        <p:nvSpPr>
          <p:cNvPr id="45" name="Text 27"/>
          <p:cNvSpPr txBox="1"/>
          <p:nvPr/>
        </p:nvSpPr>
        <p:spPr>
          <a:xfrm>
            <a:off x="8385048" y="3838651"/>
            <a:ext cx="257861" cy="1886407"/>
          </a:xfrm>
          <a:prstGeom prst="rect">
            <a:avLst/>
          </a:prstGeom>
          <a:noFill/>
          <a:ln/>
        </p:spPr>
        <p:txBody>
          <a:bodyPr wrap="square" lIns="0" tIns="0" rIns="0" bIns="0" rtlCol="0" anchor="t"/>
          <a:lstStyle/>
          <a:p>
            <a:pPr marL="0" indent="0" algn="l">
              <a:buNone/>
            </a:pPr>
            <a:r>
              <a:rPr lang="en-US" sz="900" dirty="0">
                <a:solidFill>
                  <a:srgbClr val="9CA3AF"/>
                </a:solidFill>
                <a:latin typeface="Open Sans" pitchFamily="34" charset="0"/>
                <a:ea typeface="Open Sans" pitchFamily="34" charset="-122"/>
                <a:cs typeface="Open Sans" pitchFamily="34" charset="-120"/>
              </a:rPr>
              <a:t>100</a:t>
            </a:r>
            <a:endParaRPr lang="en-US" sz="900" dirty="0"/>
          </a:p>
        </p:txBody>
      </p:sp>
      <p:sp>
        <p:nvSpPr>
          <p:cNvPr id="46" name="Text 28"/>
          <p:cNvSpPr txBox="1"/>
          <p:nvPr/>
        </p:nvSpPr>
        <p:spPr>
          <a:xfrm>
            <a:off x="8474659" y="5848502"/>
            <a:ext cx="2764231" cy="152705"/>
          </a:xfrm>
          <a:prstGeom prst="rect">
            <a:avLst/>
          </a:prstGeom>
          <a:noFill/>
          <a:ln/>
        </p:spPr>
        <p:txBody>
          <a:bodyPr wrap="square" lIns="0" tIns="0" rIns="0" bIns="0" rtlCol="0" anchor="ctr"/>
          <a:lstStyle/>
          <a:p>
            <a:pPr marL="0" indent="0" algn="ctr">
              <a:buNone/>
            </a:pPr>
            <a:r>
              <a:rPr lang="en-US" sz="900" dirty="0">
                <a:solidFill>
                  <a:srgbClr val="9CA3AF"/>
                </a:solidFill>
                <a:latin typeface="Open Sans" pitchFamily="34" charset="0"/>
                <a:ea typeface="Open Sans" pitchFamily="34" charset="-122"/>
                <a:cs typeface="Open Sans" pitchFamily="34" charset="-120"/>
              </a:rPr>
              <a:t>Draw bars here</a:t>
            </a:r>
            <a:endParaRPr lang="en-US" sz="900" dirty="0"/>
          </a:p>
        </p:txBody>
      </p:sp>
      <p:sp>
        <p:nvSpPr>
          <p:cNvPr id="47" name="Shape 29"/>
          <p:cNvSpPr/>
          <p:nvPr/>
        </p:nvSpPr>
        <p:spPr>
          <a:xfrm>
            <a:off x="609905" y="6429146"/>
            <a:ext cx="10972800" cy="9144"/>
          </a:xfrm>
          <a:prstGeom prst="rect">
            <a:avLst/>
          </a:prstGeom>
          <a:solidFill>
            <a:srgbClr val="E5E7EB"/>
          </a:solidFill>
          <a:ln w="12700">
            <a:solidFill>
              <a:srgbClr val="E5E7EB">
                <a:alpha val="0"/>
              </a:srgbClr>
            </a:solidFill>
            <a:prstDash val="solid"/>
          </a:ln>
        </p:spPr>
        <p:txBody>
          <a:bodyPr/>
          <a:lstStyle/>
          <a:p>
            <a:endParaRPr lang="en-US"/>
          </a:p>
        </p:txBody>
      </p:sp>
      <p:sp>
        <p:nvSpPr>
          <p:cNvPr id="48" name="Text 30"/>
          <p:cNvSpPr txBox="1"/>
          <p:nvPr/>
        </p:nvSpPr>
        <p:spPr>
          <a:xfrm>
            <a:off x="609905" y="655350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49" name="Image 16" descr="preencoded.png"/>
          <p:cNvPicPr>
            <a:picLocks noChangeAspect="1"/>
          </p:cNvPicPr>
          <p:nvPr/>
        </p:nvPicPr>
        <p:blipFill>
          <a:blip r:embed="rId15"/>
          <a:srcRect/>
          <a:stretch/>
        </p:blipFill>
        <p:spPr>
          <a:xfrm>
            <a:off x="10352837" y="6572707"/>
            <a:ext cx="114300" cy="114300"/>
          </a:xfrm>
          <a:prstGeom prst="rect">
            <a:avLst/>
          </a:prstGeom>
        </p:spPr>
      </p:pic>
      <p:sp>
        <p:nvSpPr>
          <p:cNvPr id="50" name="Text 31"/>
          <p:cNvSpPr txBox="1"/>
          <p:nvPr/>
        </p:nvSpPr>
        <p:spPr>
          <a:xfrm>
            <a:off x="10543946" y="6553505"/>
            <a:ext cx="1247242" cy="152705"/>
          </a:xfrm>
          <a:prstGeom prst="rect">
            <a:avLst/>
          </a:prstGeom>
          <a:noFill/>
          <a:ln/>
        </p:spPr>
        <p:txBody>
          <a:bodyPr wrap="square" lIns="0" tIns="0" rIns="0" bIns="0" rtlCol="0" anchor="ctr"/>
          <a:lstStyle/>
          <a:p>
            <a:pPr marL="0" indent="0" algn="l">
              <a:buNone/>
            </a:pPr>
            <a:r>
              <a:rPr lang="en-US" sz="900" dirty="0">
                <a:solidFill>
                  <a:srgbClr val="9CA3AF"/>
                </a:solidFill>
                <a:latin typeface="Open Sans" pitchFamily="34" charset="0"/>
                <a:ea typeface="Open Sans" pitchFamily="34" charset="-122"/>
                <a:cs typeface="Open Sans" pitchFamily="34" charset="-120"/>
              </a:rPr>
              <a:t>Hands-on Exercises</a:t>
            </a:r>
            <a:endParaRPr lang="en-US" sz="900" dirty="0"/>
          </a:p>
        </p:txBody>
      </p:sp>
      <p:sp>
        <p:nvSpPr>
          <p:cNvPr id="51" name="Text 32"/>
          <p:cNvSpPr txBox="1"/>
          <p:nvPr/>
        </p:nvSpPr>
        <p:spPr>
          <a:xfrm>
            <a:off x="609905" y="381305"/>
            <a:ext cx="3562502"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Practice &amp; Application</a:t>
            </a:r>
            <a:endParaRPr lang="en-US" sz="900" dirty="0"/>
          </a:p>
        </p:txBody>
      </p:sp>
      <p:pic>
        <p:nvPicPr>
          <p:cNvPr id="52" name="Image 17" descr="preencoded.png"/>
          <p:cNvPicPr>
            <a:picLocks noChangeAspect="1"/>
          </p:cNvPicPr>
          <p:nvPr/>
        </p:nvPicPr>
        <p:blipFill>
          <a:blip r:embed="rId16"/>
          <a:srcRect t="-400" b="-400"/>
          <a:stretch/>
        </p:blipFill>
        <p:spPr>
          <a:xfrm>
            <a:off x="609905" y="609905"/>
            <a:ext cx="457200" cy="38405"/>
          </a:xfrm>
          <a:prstGeom prst="rect">
            <a:avLst/>
          </a:prstGeom>
        </p:spPr>
      </p:pic>
      <p:sp>
        <p:nvSpPr>
          <p:cNvPr id="53" name="Text 33"/>
          <p:cNvSpPr txBox="1"/>
          <p:nvPr/>
        </p:nvSpPr>
        <p:spPr>
          <a:xfrm>
            <a:off x="609905" y="800100"/>
            <a:ext cx="4230014"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erriweather" pitchFamily="34" charset="0"/>
                <a:ea typeface="Merriweather" pitchFamily="34" charset="-122"/>
                <a:cs typeface="Merriweather" pitchFamily="34" charset="-120"/>
              </a:rPr>
              <a:t> Workbook </a:t>
            </a:r>
            <a:r>
              <a:rPr lang="en-US" sz="2700" b="1" dirty="0">
                <a:solidFill>
                  <a:srgbClr val="002F6C"/>
                </a:solidFill>
                <a:latin typeface="Merriweather" pitchFamily="34" charset="0"/>
                <a:ea typeface="Merriweather" pitchFamily="34" charset="-122"/>
                <a:cs typeface="Merriweather" pitchFamily="34" charset="-120"/>
              </a:rPr>
              <a:t>Activities</a:t>
            </a:r>
            <a:endParaRPr lang="en-US" sz="2700" dirty="0"/>
          </a:p>
        </p:txBody>
      </p:sp>
      <p:sp>
        <p:nvSpPr>
          <p:cNvPr id="54" name="Shape 34"/>
          <p:cNvSpPr/>
          <p:nvPr/>
        </p:nvSpPr>
        <p:spPr>
          <a:xfrm>
            <a:off x="8354873" y="961949"/>
            <a:ext cx="38405" cy="267005"/>
          </a:xfrm>
          <a:prstGeom prst="rect">
            <a:avLst/>
          </a:prstGeom>
          <a:solidFill>
            <a:srgbClr val="E5E7EB"/>
          </a:solidFill>
          <a:ln w="12700">
            <a:solidFill>
              <a:srgbClr val="E5E7EB">
                <a:alpha val="0"/>
              </a:srgbClr>
            </a:solidFill>
            <a:prstDash val="solid"/>
          </a:ln>
        </p:spPr>
        <p:txBody>
          <a:bodyPr/>
          <a:lstStyle/>
          <a:p>
            <a:endParaRPr lang="en-US"/>
          </a:p>
        </p:txBody>
      </p:sp>
      <p:sp>
        <p:nvSpPr>
          <p:cNvPr id="55" name="Text 35"/>
          <p:cNvSpPr txBox="1"/>
          <p:nvPr/>
        </p:nvSpPr>
        <p:spPr>
          <a:xfrm>
            <a:off x="8470087" y="961949"/>
            <a:ext cx="3114446" cy="267005"/>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r">
              <a:buNone/>
            </a:pPr>
            <a:r>
              <a:rPr lang="en-US" sz="1000" i="1" dirty="0">
                <a:solidFill>
                  <a:srgbClr val="4B5563"/>
                </a:solidFill>
                <a:latin typeface="Open Sans" pitchFamily="34" charset="0"/>
                <a:ea typeface="Open Sans" pitchFamily="34" charset="-122"/>
                <a:cs typeface="Open Sans" pitchFamily="34" charset="-120"/>
              </a:rPr>
              <a:t>"Apply the principles of clarity and visual design."</a:t>
            </a:r>
            <a:endParaRPr lang="en-US" sz="1000" dirty="0"/>
          </a:p>
        </p:txBody>
      </p:sp>
      <p:pic>
        <p:nvPicPr>
          <p:cNvPr id="56" name="Image 18" descr="preencoded.png"/>
          <p:cNvPicPr>
            <a:picLocks noChangeAspect="1"/>
          </p:cNvPicPr>
          <p:nvPr/>
        </p:nvPicPr>
        <p:blipFill>
          <a:blip r:embed="rId17"/>
          <a:srcRect l="-200" r="-200"/>
          <a:stretch/>
        </p:blipFill>
        <p:spPr>
          <a:xfrm>
            <a:off x="0" y="0"/>
            <a:ext cx="12191695" cy="7589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5F5"/>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t="-1" b="-1"/>
          <a:stretch/>
        </p:blipFill>
        <p:spPr>
          <a:xfrm>
            <a:off x="0" y="0"/>
            <a:ext cx="12191695" cy="6858000"/>
          </a:xfrm>
          <a:prstGeom prst="rect">
            <a:avLst/>
          </a:prstGeom>
        </p:spPr>
      </p:pic>
      <p:pic>
        <p:nvPicPr>
          <p:cNvPr id="4" name="Image 1" descr="preencoded.png"/>
          <p:cNvPicPr>
            <a:picLocks noChangeAspect="1"/>
          </p:cNvPicPr>
          <p:nvPr/>
        </p:nvPicPr>
        <p:blipFill>
          <a:blip r:embed="rId4"/>
          <a:srcRect l="-1" r="-1"/>
          <a:stretch/>
        </p:blipFill>
        <p:spPr>
          <a:xfrm>
            <a:off x="609905" y="1609344"/>
            <a:ext cx="3390595" cy="2389327"/>
          </a:xfrm>
          <a:prstGeom prst="rect">
            <a:avLst/>
          </a:prstGeom>
        </p:spPr>
      </p:pic>
      <p:sp>
        <p:nvSpPr>
          <p:cNvPr id="5" name="Shape 1"/>
          <p:cNvSpPr/>
          <p:nvPr/>
        </p:nvSpPr>
        <p:spPr>
          <a:xfrm>
            <a:off x="838505" y="1800454"/>
            <a:ext cx="457200" cy="457200"/>
          </a:xfrm>
          <a:prstGeom prst="roundRect">
            <a:avLst>
              <a:gd name="adj" fmla="val 33333"/>
            </a:avLst>
          </a:prstGeom>
          <a:solidFill>
            <a:srgbClr val="002F6C"/>
          </a:solidFill>
          <a:ln w="12700">
            <a:solidFill>
              <a:srgbClr val="FFFFFF">
                <a:alpha val="0"/>
              </a:srgbClr>
            </a:solidFill>
            <a:prstDash val="solid"/>
          </a:ln>
        </p:spPr>
        <p:txBody>
          <a:bodyPr/>
          <a:lstStyle/>
          <a:p>
            <a:endParaRPr lang="en-US"/>
          </a:p>
        </p:txBody>
      </p:sp>
      <p:pic>
        <p:nvPicPr>
          <p:cNvPr id="6" name="Image 2" descr="preencoded.png"/>
          <p:cNvPicPr>
            <a:picLocks noChangeAspect="1"/>
          </p:cNvPicPr>
          <p:nvPr/>
        </p:nvPicPr>
        <p:blipFill>
          <a:blip r:embed="rId5"/>
          <a:srcRect l="-1282" r="-1282"/>
          <a:stretch/>
        </p:blipFill>
        <p:spPr>
          <a:xfrm>
            <a:off x="957377" y="1933956"/>
            <a:ext cx="219456" cy="190195"/>
          </a:xfrm>
          <a:prstGeom prst="rect">
            <a:avLst/>
          </a:prstGeom>
        </p:spPr>
      </p:pic>
      <p:sp>
        <p:nvSpPr>
          <p:cNvPr id="7" name="Text 2"/>
          <p:cNvSpPr txBox="1"/>
          <p:nvPr/>
        </p:nvSpPr>
        <p:spPr>
          <a:xfrm>
            <a:off x="1447495" y="1800454"/>
            <a:ext cx="2456993" cy="267005"/>
          </a:xfrm>
          <a:prstGeom prst="rect">
            <a:avLst/>
          </a:prstGeom>
          <a:noFill/>
          <a:ln/>
        </p:spPr>
        <p:txBody>
          <a:bodyPr wrap="square" lIns="0" tIns="0" rIns="0" bIns="0" rtlCol="0" anchor="ctr"/>
          <a:lstStyle/>
          <a:p>
            <a:pPr marL="0" indent="0" algn="l">
              <a:buNone/>
            </a:pPr>
            <a:r>
              <a:rPr lang="en-US" sz="1300" b="1" dirty="0">
                <a:solidFill>
                  <a:srgbClr val="111827"/>
                </a:solidFill>
                <a:latin typeface="Merriweather" pitchFamily="34" charset="0"/>
                <a:ea typeface="Merriweather" pitchFamily="34" charset="-122"/>
                <a:cs typeface="Merriweather" pitchFamily="34" charset="-120"/>
              </a:rPr>
              <a:t>Design for Scanning</a:t>
            </a:r>
            <a:endParaRPr lang="en-US" sz="1300" dirty="0"/>
          </a:p>
        </p:txBody>
      </p:sp>
      <p:sp>
        <p:nvSpPr>
          <p:cNvPr id="8" name="Text 3"/>
          <p:cNvSpPr txBox="1"/>
          <p:nvPr/>
        </p:nvSpPr>
        <p:spPr>
          <a:xfrm>
            <a:off x="1447495" y="2104949"/>
            <a:ext cx="2438705" cy="866851"/>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Readers skim before they read. Use headings, bullets, and bold text to guide the eye and highlight key information.</a:t>
            </a:r>
            <a:endParaRPr lang="en-US" sz="1000" dirty="0"/>
          </a:p>
        </p:txBody>
      </p:sp>
      <p:pic>
        <p:nvPicPr>
          <p:cNvPr id="9" name="Image 3" descr="preencoded.png"/>
          <p:cNvPicPr>
            <a:picLocks noChangeAspect="1"/>
          </p:cNvPicPr>
          <p:nvPr/>
        </p:nvPicPr>
        <p:blipFill>
          <a:blip r:embed="rId4"/>
          <a:srcRect l="-1" r="-1"/>
          <a:stretch/>
        </p:blipFill>
        <p:spPr>
          <a:xfrm>
            <a:off x="4229100" y="1609344"/>
            <a:ext cx="3390595" cy="2389327"/>
          </a:xfrm>
          <a:prstGeom prst="rect">
            <a:avLst/>
          </a:prstGeom>
        </p:spPr>
      </p:pic>
      <p:sp>
        <p:nvSpPr>
          <p:cNvPr id="10" name="Shape 4"/>
          <p:cNvSpPr/>
          <p:nvPr/>
        </p:nvSpPr>
        <p:spPr>
          <a:xfrm>
            <a:off x="4457700" y="1800454"/>
            <a:ext cx="457200" cy="457200"/>
          </a:xfrm>
          <a:prstGeom prst="roundRect">
            <a:avLst>
              <a:gd name="adj" fmla="val 33333"/>
            </a:avLst>
          </a:prstGeom>
          <a:solidFill>
            <a:srgbClr val="002F6C"/>
          </a:solidFill>
          <a:ln w="12700">
            <a:solidFill>
              <a:srgbClr val="FFFFFF">
                <a:alpha val="0"/>
              </a:srgbClr>
            </a:solidFill>
            <a:prstDash val="solid"/>
          </a:ln>
        </p:spPr>
        <p:txBody>
          <a:bodyPr/>
          <a:lstStyle/>
          <a:p>
            <a:endParaRPr lang="en-US"/>
          </a:p>
        </p:txBody>
      </p:sp>
      <p:pic>
        <p:nvPicPr>
          <p:cNvPr id="11" name="Image 4" descr="preencoded.png"/>
          <p:cNvPicPr>
            <a:picLocks noChangeAspect="1"/>
          </p:cNvPicPr>
          <p:nvPr/>
        </p:nvPicPr>
        <p:blipFill>
          <a:blip r:embed="rId6"/>
          <a:srcRect/>
          <a:stretch/>
        </p:blipFill>
        <p:spPr>
          <a:xfrm>
            <a:off x="4591202" y="1933956"/>
            <a:ext cx="190195" cy="190195"/>
          </a:xfrm>
          <a:prstGeom prst="rect">
            <a:avLst/>
          </a:prstGeom>
        </p:spPr>
      </p:pic>
      <p:sp>
        <p:nvSpPr>
          <p:cNvPr id="12" name="Text 5"/>
          <p:cNvSpPr txBox="1"/>
          <p:nvPr/>
        </p:nvSpPr>
        <p:spPr>
          <a:xfrm>
            <a:off x="5067605" y="1800454"/>
            <a:ext cx="2540203" cy="267005"/>
          </a:xfrm>
          <a:prstGeom prst="rect">
            <a:avLst/>
          </a:prstGeom>
          <a:noFill/>
          <a:ln/>
        </p:spPr>
        <p:txBody>
          <a:bodyPr wrap="square" lIns="0" tIns="0" rIns="0" bIns="0" rtlCol="0" anchor="ctr"/>
          <a:lstStyle/>
          <a:p>
            <a:pPr marL="0" indent="0" algn="l">
              <a:buNone/>
            </a:pPr>
            <a:r>
              <a:rPr lang="en-US" sz="1300" b="1" dirty="0">
                <a:solidFill>
                  <a:srgbClr val="111827"/>
                </a:solidFill>
                <a:latin typeface="Merriweather" pitchFamily="34" charset="0"/>
                <a:ea typeface="Merriweather" pitchFamily="34" charset="-122"/>
                <a:cs typeface="Merriweather" pitchFamily="34" charset="-120"/>
              </a:rPr>
              <a:t>Match Chart to Question</a:t>
            </a:r>
            <a:endParaRPr lang="en-US" sz="1300" dirty="0"/>
          </a:p>
        </p:txBody>
      </p:sp>
      <p:sp>
        <p:nvSpPr>
          <p:cNvPr id="13" name="Text 6"/>
          <p:cNvSpPr txBox="1"/>
          <p:nvPr/>
        </p:nvSpPr>
        <p:spPr>
          <a:xfrm>
            <a:off x="5067605" y="2104949"/>
            <a:ext cx="2438705" cy="866851"/>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Choose the right visual tool: Lines for trends, Bars for comparison, Tables for exact values. Always use honest scales.</a:t>
            </a:r>
            <a:endParaRPr lang="en-US" sz="1000" dirty="0"/>
          </a:p>
        </p:txBody>
      </p:sp>
      <p:pic>
        <p:nvPicPr>
          <p:cNvPr id="14" name="Image 5" descr="preencoded.png"/>
          <p:cNvPicPr>
            <a:picLocks noChangeAspect="1"/>
          </p:cNvPicPr>
          <p:nvPr/>
        </p:nvPicPr>
        <p:blipFill>
          <a:blip r:embed="rId7"/>
          <a:srcRect l="-2" r="-2"/>
          <a:stretch/>
        </p:blipFill>
        <p:spPr>
          <a:xfrm>
            <a:off x="609905" y="4228186"/>
            <a:ext cx="3390595" cy="2172614"/>
          </a:xfrm>
          <a:prstGeom prst="rect">
            <a:avLst/>
          </a:prstGeom>
        </p:spPr>
      </p:pic>
      <p:sp>
        <p:nvSpPr>
          <p:cNvPr id="15" name="Shape 7"/>
          <p:cNvSpPr/>
          <p:nvPr/>
        </p:nvSpPr>
        <p:spPr>
          <a:xfrm>
            <a:off x="838505" y="4418381"/>
            <a:ext cx="457200" cy="457200"/>
          </a:xfrm>
          <a:prstGeom prst="roundRect">
            <a:avLst>
              <a:gd name="adj" fmla="val 33333"/>
            </a:avLst>
          </a:prstGeom>
          <a:solidFill>
            <a:srgbClr val="002F6C"/>
          </a:solidFill>
          <a:ln w="12700">
            <a:solidFill>
              <a:srgbClr val="FFFFFF">
                <a:alpha val="0"/>
              </a:srgbClr>
            </a:solidFill>
            <a:prstDash val="solid"/>
          </a:ln>
        </p:spPr>
        <p:txBody>
          <a:bodyPr/>
          <a:lstStyle/>
          <a:p>
            <a:endParaRPr lang="en-US"/>
          </a:p>
        </p:txBody>
      </p:sp>
      <p:pic>
        <p:nvPicPr>
          <p:cNvPr id="16" name="Image 6" descr="preencoded.png"/>
          <p:cNvPicPr>
            <a:picLocks noChangeAspect="1"/>
          </p:cNvPicPr>
          <p:nvPr/>
        </p:nvPicPr>
        <p:blipFill>
          <a:blip r:embed="rId8"/>
          <a:srcRect/>
          <a:stretch/>
        </p:blipFill>
        <p:spPr>
          <a:xfrm>
            <a:off x="972007" y="4551883"/>
            <a:ext cx="190195" cy="190195"/>
          </a:xfrm>
          <a:prstGeom prst="rect">
            <a:avLst/>
          </a:prstGeom>
        </p:spPr>
      </p:pic>
      <p:sp>
        <p:nvSpPr>
          <p:cNvPr id="17" name="Text 8"/>
          <p:cNvSpPr txBox="1"/>
          <p:nvPr/>
        </p:nvSpPr>
        <p:spPr>
          <a:xfrm>
            <a:off x="1447495" y="4418381"/>
            <a:ext cx="2456993" cy="267005"/>
          </a:xfrm>
          <a:prstGeom prst="rect">
            <a:avLst/>
          </a:prstGeom>
          <a:noFill/>
          <a:ln/>
        </p:spPr>
        <p:txBody>
          <a:bodyPr wrap="square" lIns="0" tIns="0" rIns="0" bIns="0" rtlCol="0" anchor="ctr"/>
          <a:lstStyle/>
          <a:p>
            <a:pPr marL="0" indent="0" algn="l">
              <a:buNone/>
            </a:pPr>
            <a:r>
              <a:rPr lang="en-US" sz="1300" b="1" dirty="0">
                <a:solidFill>
                  <a:srgbClr val="111827"/>
                </a:solidFill>
                <a:latin typeface="Merriweather" pitchFamily="34" charset="0"/>
                <a:ea typeface="Merriweather" pitchFamily="34" charset="-122"/>
                <a:cs typeface="Merriweather" pitchFamily="34" charset="-120"/>
              </a:rPr>
              <a:t>Write Clear Sentences</a:t>
            </a:r>
            <a:endParaRPr lang="en-US" sz="1300" dirty="0"/>
          </a:p>
        </p:txBody>
      </p:sp>
      <p:sp>
        <p:nvSpPr>
          <p:cNvPr id="18" name="Text 9"/>
          <p:cNvSpPr txBox="1"/>
          <p:nvPr/>
        </p:nvSpPr>
        <p:spPr>
          <a:xfrm>
            <a:off x="1447495" y="4722876"/>
            <a:ext cx="2438705" cy="657454"/>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Cut filler words. Put the main point first. Use active voice to clarify responsibility (Who does What).</a:t>
            </a:r>
            <a:endParaRPr lang="en-US" sz="1000" dirty="0"/>
          </a:p>
        </p:txBody>
      </p:sp>
      <p:pic>
        <p:nvPicPr>
          <p:cNvPr id="19" name="Image 7" descr="preencoded.png"/>
          <p:cNvPicPr>
            <a:picLocks noChangeAspect="1"/>
          </p:cNvPicPr>
          <p:nvPr/>
        </p:nvPicPr>
        <p:blipFill>
          <a:blip r:embed="rId7"/>
          <a:srcRect l="-2" r="-2"/>
          <a:stretch/>
        </p:blipFill>
        <p:spPr>
          <a:xfrm>
            <a:off x="4229100" y="4228186"/>
            <a:ext cx="3390595" cy="2172614"/>
          </a:xfrm>
          <a:prstGeom prst="rect">
            <a:avLst/>
          </a:prstGeom>
        </p:spPr>
      </p:pic>
      <p:sp>
        <p:nvSpPr>
          <p:cNvPr id="20" name="Shape 10"/>
          <p:cNvSpPr/>
          <p:nvPr/>
        </p:nvSpPr>
        <p:spPr>
          <a:xfrm>
            <a:off x="4457700" y="4418381"/>
            <a:ext cx="457200" cy="457200"/>
          </a:xfrm>
          <a:prstGeom prst="roundRect">
            <a:avLst>
              <a:gd name="adj" fmla="val 33333"/>
            </a:avLst>
          </a:prstGeom>
          <a:solidFill>
            <a:srgbClr val="002F6C"/>
          </a:solidFill>
          <a:ln w="12700">
            <a:solidFill>
              <a:srgbClr val="FFFFFF">
                <a:alpha val="0"/>
              </a:srgbClr>
            </a:solidFill>
            <a:prstDash val="solid"/>
          </a:ln>
        </p:spPr>
        <p:txBody>
          <a:bodyPr/>
          <a:lstStyle/>
          <a:p>
            <a:endParaRPr lang="en-US"/>
          </a:p>
        </p:txBody>
      </p:sp>
      <p:pic>
        <p:nvPicPr>
          <p:cNvPr id="21" name="Image 8" descr="preencoded.png"/>
          <p:cNvPicPr>
            <a:picLocks noChangeAspect="1"/>
          </p:cNvPicPr>
          <p:nvPr/>
        </p:nvPicPr>
        <p:blipFill>
          <a:blip r:embed="rId9"/>
          <a:srcRect l="-1648" r="-1648"/>
          <a:stretch/>
        </p:blipFill>
        <p:spPr>
          <a:xfrm>
            <a:off x="4600346" y="4551883"/>
            <a:ext cx="171907" cy="190195"/>
          </a:xfrm>
          <a:prstGeom prst="rect">
            <a:avLst/>
          </a:prstGeom>
        </p:spPr>
      </p:pic>
      <p:sp>
        <p:nvSpPr>
          <p:cNvPr id="25" name="Shape 13"/>
          <p:cNvSpPr/>
          <p:nvPr/>
        </p:nvSpPr>
        <p:spPr>
          <a:xfrm>
            <a:off x="10820095" y="1457554"/>
            <a:ext cx="914400" cy="914400"/>
          </a:xfrm>
          <a:prstGeom prst="ellipse">
            <a:avLst/>
          </a:prstGeom>
          <a:solidFill>
            <a:srgbClr val="D50032">
              <a:alpha val="20000"/>
            </a:srgbClr>
          </a:solidFill>
          <a:ln w="12700">
            <a:solidFill>
              <a:srgbClr val="FFFFFF">
                <a:alpha val="0"/>
              </a:srgbClr>
            </a:solidFill>
            <a:prstDash val="solid"/>
          </a:ln>
        </p:spPr>
        <p:txBody>
          <a:bodyPr/>
          <a:lstStyle/>
          <a:p>
            <a:endParaRPr lang="en-US"/>
          </a:p>
        </p:txBody>
      </p:sp>
      <p:sp>
        <p:nvSpPr>
          <p:cNvPr id="22" name="Text 11"/>
          <p:cNvSpPr txBox="1"/>
          <p:nvPr/>
        </p:nvSpPr>
        <p:spPr>
          <a:xfrm>
            <a:off x="5067605" y="4418381"/>
            <a:ext cx="2456993" cy="267005"/>
          </a:xfrm>
          <a:prstGeom prst="rect">
            <a:avLst/>
          </a:prstGeom>
          <a:noFill/>
          <a:ln/>
        </p:spPr>
        <p:txBody>
          <a:bodyPr wrap="square" lIns="0" tIns="0" rIns="0" bIns="0" rtlCol="0" anchor="ctr"/>
          <a:lstStyle/>
          <a:p>
            <a:pPr marL="0" indent="0" algn="l">
              <a:buNone/>
            </a:pPr>
            <a:r>
              <a:rPr lang="en-US" sz="1300" b="1" dirty="0">
                <a:solidFill>
                  <a:srgbClr val="111827"/>
                </a:solidFill>
                <a:latin typeface="Merriweather" pitchFamily="34" charset="0"/>
                <a:ea typeface="Merriweather" pitchFamily="34" charset="-122"/>
                <a:cs typeface="Merriweather" pitchFamily="34" charset="-120"/>
              </a:rPr>
              <a:t>Build PSA Paragraphs</a:t>
            </a:r>
            <a:endParaRPr lang="en-US" sz="1300" dirty="0"/>
          </a:p>
        </p:txBody>
      </p:sp>
      <p:sp>
        <p:nvSpPr>
          <p:cNvPr id="23" name="Text 12"/>
          <p:cNvSpPr txBox="1"/>
          <p:nvPr/>
        </p:nvSpPr>
        <p:spPr>
          <a:xfrm>
            <a:off x="5067605" y="4722876"/>
            <a:ext cx="2438705" cy="657454"/>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Structure paragraphs logically: </a:t>
            </a:r>
            <a:r>
              <a:rPr lang="en-US" sz="1000" b="1" dirty="0">
                <a:solidFill>
                  <a:srgbClr val="4B5563"/>
                </a:solidFill>
                <a:latin typeface="Open Sans" pitchFamily="34" charset="0"/>
                <a:ea typeface="Open Sans" pitchFamily="34" charset="-122"/>
                <a:cs typeface="Open Sans" pitchFamily="34" charset="-120"/>
              </a:rPr>
              <a:t>P</a:t>
            </a:r>
            <a:r>
              <a:rPr lang="en-US" sz="1000" dirty="0">
                <a:solidFill>
                  <a:srgbClr val="4B5563"/>
                </a:solidFill>
                <a:latin typeface="Open Sans" pitchFamily="34" charset="0"/>
                <a:ea typeface="Open Sans" pitchFamily="34" charset="-122"/>
                <a:cs typeface="Open Sans" pitchFamily="34" charset="-120"/>
              </a:rPr>
              <a:t>oint (Topic), </a:t>
            </a:r>
            <a:r>
              <a:rPr lang="en-US" sz="1000" b="1" dirty="0">
                <a:solidFill>
                  <a:srgbClr val="4B5563"/>
                </a:solidFill>
                <a:latin typeface="Open Sans" pitchFamily="34" charset="0"/>
                <a:ea typeface="Open Sans" pitchFamily="34" charset="-122"/>
                <a:cs typeface="Open Sans" pitchFamily="34" charset="-120"/>
              </a:rPr>
              <a:t>S</a:t>
            </a:r>
            <a:r>
              <a:rPr lang="en-US" sz="1000" dirty="0">
                <a:solidFill>
                  <a:srgbClr val="4B5563"/>
                </a:solidFill>
                <a:latin typeface="Open Sans" pitchFamily="34" charset="0"/>
                <a:ea typeface="Open Sans" pitchFamily="34" charset="-122"/>
                <a:cs typeface="Open Sans" pitchFamily="34" charset="-120"/>
              </a:rPr>
              <a:t>upport (Evidence), </a:t>
            </a:r>
            <a:r>
              <a:rPr lang="en-US" sz="1000" b="1" dirty="0">
                <a:solidFill>
                  <a:srgbClr val="4B5563"/>
                </a:solidFill>
                <a:latin typeface="Open Sans" pitchFamily="34" charset="0"/>
                <a:ea typeface="Open Sans" pitchFamily="34" charset="-122"/>
                <a:cs typeface="Open Sans" pitchFamily="34" charset="-120"/>
              </a:rPr>
              <a:t>A</a:t>
            </a:r>
            <a:r>
              <a:rPr lang="en-US" sz="1000" dirty="0">
                <a:solidFill>
                  <a:srgbClr val="4B5563"/>
                </a:solidFill>
                <a:latin typeface="Open Sans" pitchFamily="34" charset="0"/>
                <a:ea typeface="Open Sans" pitchFamily="34" charset="-122"/>
                <a:cs typeface="Open Sans" pitchFamily="34" charset="-120"/>
              </a:rPr>
              <a:t>ction (Next steps/Conclusion).</a:t>
            </a:r>
            <a:endParaRPr lang="en-US" sz="1000" dirty="0"/>
          </a:p>
        </p:txBody>
      </p:sp>
      <p:pic>
        <p:nvPicPr>
          <p:cNvPr id="24" name="Image 9" descr="preencoded.png"/>
          <p:cNvPicPr>
            <a:picLocks noChangeAspect="1"/>
          </p:cNvPicPr>
          <p:nvPr/>
        </p:nvPicPr>
        <p:blipFill>
          <a:blip r:embed="rId10"/>
          <a:srcRect l="-5" r="-5"/>
          <a:stretch/>
        </p:blipFill>
        <p:spPr>
          <a:xfrm>
            <a:off x="8076895" y="1609344"/>
            <a:ext cx="3504895" cy="1676095"/>
          </a:xfrm>
          <a:prstGeom prst="rect">
            <a:avLst/>
          </a:prstGeom>
        </p:spPr>
      </p:pic>
      <p:pic>
        <p:nvPicPr>
          <p:cNvPr id="26" name="Image 10" descr="preencoded.png"/>
          <p:cNvPicPr>
            <a:picLocks noChangeAspect="1"/>
          </p:cNvPicPr>
          <p:nvPr/>
        </p:nvPicPr>
        <p:blipFill>
          <a:blip r:embed="rId11"/>
          <a:srcRect/>
          <a:stretch/>
        </p:blipFill>
        <p:spPr>
          <a:xfrm>
            <a:off x="8076895" y="3514954"/>
            <a:ext cx="3504895" cy="2885846"/>
          </a:xfrm>
          <a:prstGeom prst="rect">
            <a:avLst/>
          </a:prstGeom>
        </p:spPr>
      </p:pic>
      <p:pic>
        <p:nvPicPr>
          <p:cNvPr id="27" name="Image 11" descr="preencoded.png"/>
          <p:cNvPicPr>
            <a:picLocks noChangeAspect="1"/>
          </p:cNvPicPr>
          <p:nvPr/>
        </p:nvPicPr>
        <p:blipFill>
          <a:blip r:embed="rId12"/>
          <a:srcRect l="-554838" r="-554838"/>
          <a:stretch/>
        </p:blipFill>
        <p:spPr>
          <a:xfrm>
            <a:off x="8315554" y="4225442"/>
            <a:ext cx="3029407" cy="286207"/>
          </a:xfrm>
          <a:prstGeom prst="rect">
            <a:avLst/>
          </a:prstGeom>
        </p:spPr>
      </p:pic>
      <p:sp>
        <p:nvSpPr>
          <p:cNvPr id="28" name="Text 14"/>
          <p:cNvSpPr txBox="1"/>
          <p:nvPr/>
        </p:nvSpPr>
        <p:spPr>
          <a:xfrm>
            <a:off x="8315554" y="4663440"/>
            <a:ext cx="3105302" cy="838505"/>
          </a:xfrm>
          <a:prstGeom prst="rect">
            <a:avLst/>
          </a:prstGeom>
          <a:noFill/>
          <a:ln/>
        </p:spPr>
        <p:txBody>
          <a:bodyPr wrap="square" lIns="0" tIns="0" rIns="0" bIns="0" rtlCol="0" anchor="t"/>
          <a:lstStyle/>
          <a:p>
            <a:pPr marL="0" indent="0" algn="l">
              <a:buNone/>
            </a:pPr>
            <a:r>
              <a:rPr lang="en-US" sz="1300" i="1" dirty="0">
                <a:solidFill>
                  <a:srgbClr val="1F2937"/>
                </a:solidFill>
                <a:latin typeface="ui-serif" pitchFamily="34" charset="0"/>
                <a:ea typeface="ui-serif" pitchFamily="34" charset="-122"/>
                <a:cs typeface="ui-serif" pitchFamily="34" charset="-120"/>
              </a:rPr>
              <a:t>"The goal of business communication isn't just to be understood—it's to make it impossible to be misunderstood."</a:t>
            </a:r>
            <a:endParaRPr lang="en-US" sz="1300" dirty="0"/>
          </a:p>
        </p:txBody>
      </p:sp>
      <p:pic>
        <p:nvPicPr>
          <p:cNvPr id="29" name="Image 12" descr="preencoded.png"/>
          <p:cNvPicPr>
            <a:picLocks noChangeAspect="1"/>
          </p:cNvPicPr>
          <p:nvPr/>
        </p:nvPicPr>
        <p:blipFill>
          <a:blip r:embed="rId13">
            <a:alphaModFix amt="20000"/>
          </a:blip>
          <a:srcRect t="-392" b="-392"/>
          <a:stretch/>
        </p:blipFill>
        <p:spPr>
          <a:xfrm>
            <a:off x="8315554" y="5651906"/>
            <a:ext cx="3029407" cy="38405"/>
          </a:xfrm>
          <a:prstGeom prst="rect">
            <a:avLst/>
          </a:prstGeom>
        </p:spPr>
      </p:pic>
      <p:sp>
        <p:nvSpPr>
          <p:cNvPr id="30" name="Shape 15"/>
          <p:cNvSpPr/>
          <p:nvPr/>
        </p:nvSpPr>
        <p:spPr>
          <a:xfrm>
            <a:off x="609905" y="6429146"/>
            <a:ext cx="10972800" cy="9144"/>
          </a:xfrm>
          <a:prstGeom prst="rect">
            <a:avLst/>
          </a:prstGeom>
          <a:solidFill>
            <a:srgbClr val="E5E7EB"/>
          </a:solidFill>
          <a:ln w="12700">
            <a:solidFill>
              <a:srgbClr val="E5E7EB">
                <a:alpha val="0"/>
              </a:srgbClr>
            </a:solidFill>
            <a:prstDash val="solid"/>
          </a:ln>
        </p:spPr>
        <p:txBody>
          <a:bodyPr/>
          <a:lstStyle/>
          <a:p>
            <a:endParaRPr lang="en-US"/>
          </a:p>
        </p:txBody>
      </p:sp>
      <p:sp>
        <p:nvSpPr>
          <p:cNvPr id="31" name="Text 16"/>
          <p:cNvSpPr txBox="1"/>
          <p:nvPr/>
        </p:nvSpPr>
        <p:spPr>
          <a:xfrm>
            <a:off x="609905" y="655350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32" name="Image 13" descr="preencoded.png"/>
          <p:cNvPicPr>
            <a:picLocks noChangeAspect="1"/>
          </p:cNvPicPr>
          <p:nvPr/>
        </p:nvPicPr>
        <p:blipFill>
          <a:blip r:embed="rId14"/>
          <a:srcRect l="-2571" r="-2571"/>
          <a:stretch/>
        </p:blipFill>
        <p:spPr>
          <a:xfrm>
            <a:off x="10452506" y="6572707"/>
            <a:ext cx="105156" cy="114300"/>
          </a:xfrm>
          <a:prstGeom prst="rect">
            <a:avLst/>
          </a:prstGeom>
        </p:spPr>
      </p:pic>
      <p:sp>
        <p:nvSpPr>
          <p:cNvPr id="33" name="Text 17"/>
          <p:cNvSpPr txBox="1"/>
          <p:nvPr/>
        </p:nvSpPr>
        <p:spPr>
          <a:xfrm>
            <a:off x="10633558" y="6553505"/>
            <a:ext cx="1067105" cy="152705"/>
          </a:xfrm>
          <a:prstGeom prst="rect">
            <a:avLst/>
          </a:prstGeom>
          <a:noFill/>
          <a:ln/>
        </p:spPr>
        <p:txBody>
          <a:bodyPr wrap="square" lIns="0" tIns="0" rIns="0" bIns="0" rtlCol="0" anchor="ctr"/>
          <a:lstStyle/>
          <a:p>
            <a:pPr marL="0" indent="0" algn="l">
              <a:buNone/>
            </a:pPr>
            <a:r>
              <a:rPr lang="en-US" sz="900" dirty="0">
                <a:solidFill>
                  <a:srgbClr val="9CA3AF"/>
                </a:solidFill>
                <a:latin typeface="Open Sans" pitchFamily="34" charset="0"/>
                <a:ea typeface="Open Sans" pitchFamily="34" charset="-122"/>
                <a:cs typeface="Open Sans" pitchFamily="34" charset="-120"/>
              </a:rPr>
              <a:t>Module Complete</a:t>
            </a:r>
            <a:endParaRPr lang="en-US" sz="900" dirty="0"/>
          </a:p>
        </p:txBody>
      </p:sp>
      <p:sp>
        <p:nvSpPr>
          <p:cNvPr id="34" name="Text 18"/>
          <p:cNvSpPr txBox="1"/>
          <p:nvPr/>
        </p:nvSpPr>
        <p:spPr>
          <a:xfrm>
            <a:off x="609905" y="381305"/>
            <a:ext cx="4810658"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Module Wrap-Up</a:t>
            </a:r>
            <a:endParaRPr lang="en-US" sz="900" dirty="0"/>
          </a:p>
        </p:txBody>
      </p:sp>
      <p:pic>
        <p:nvPicPr>
          <p:cNvPr id="35" name="Image 14" descr="preencoded.png"/>
          <p:cNvPicPr>
            <a:picLocks noChangeAspect="1"/>
          </p:cNvPicPr>
          <p:nvPr/>
        </p:nvPicPr>
        <p:blipFill>
          <a:blip r:embed="rId15"/>
          <a:srcRect t="-400" b="-400"/>
          <a:stretch/>
        </p:blipFill>
        <p:spPr>
          <a:xfrm>
            <a:off x="609905" y="609905"/>
            <a:ext cx="457200" cy="38405"/>
          </a:xfrm>
          <a:prstGeom prst="rect">
            <a:avLst/>
          </a:prstGeom>
        </p:spPr>
      </p:pic>
      <p:sp>
        <p:nvSpPr>
          <p:cNvPr id="36" name="Text 19"/>
          <p:cNvSpPr txBox="1"/>
          <p:nvPr/>
        </p:nvSpPr>
        <p:spPr>
          <a:xfrm>
            <a:off x="609905" y="800100"/>
            <a:ext cx="5080406"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erriweather" pitchFamily="34" charset="0"/>
                <a:ea typeface="Merriweather" pitchFamily="34" charset="-122"/>
                <a:cs typeface="Merriweather" pitchFamily="34" charset="-120"/>
              </a:rPr>
              <a:t> Summary &amp; </a:t>
            </a:r>
            <a:r>
              <a:rPr lang="en-US" sz="2700" b="1" dirty="0">
                <a:solidFill>
                  <a:srgbClr val="002F6C"/>
                </a:solidFill>
                <a:latin typeface="Merriweather" pitchFamily="34" charset="0"/>
                <a:ea typeface="Merriweather" pitchFamily="34" charset="-122"/>
                <a:cs typeface="Merriweather" pitchFamily="34" charset="-120"/>
              </a:rPr>
              <a:t>Key Takeaways</a:t>
            </a:r>
            <a:endParaRPr lang="en-US" sz="2700" dirty="0"/>
          </a:p>
        </p:txBody>
      </p:sp>
      <p:sp>
        <p:nvSpPr>
          <p:cNvPr id="37" name="Shape 20"/>
          <p:cNvSpPr/>
          <p:nvPr/>
        </p:nvSpPr>
        <p:spPr>
          <a:xfrm>
            <a:off x="8162849" y="961949"/>
            <a:ext cx="38405" cy="267005"/>
          </a:xfrm>
          <a:prstGeom prst="rect">
            <a:avLst/>
          </a:prstGeom>
          <a:solidFill>
            <a:srgbClr val="E5E7EB"/>
          </a:solidFill>
          <a:ln w="12700">
            <a:solidFill>
              <a:srgbClr val="E5E7EB">
                <a:alpha val="0"/>
              </a:srgbClr>
            </a:solidFill>
            <a:prstDash val="solid"/>
          </a:ln>
        </p:spPr>
        <p:txBody>
          <a:bodyPr/>
          <a:lstStyle/>
          <a:p>
            <a:endParaRPr lang="en-US"/>
          </a:p>
        </p:txBody>
      </p:sp>
      <p:sp>
        <p:nvSpPr>
          <p:cNvPr id="38" name="Text 21"/>
          <p:cNvSpPr txBox="1"/>
          <p:nvPr/>
        </p:nvSpPr>
        <p:spPr>
          <a:xfrm>
            <a:off x="8277149" y="961949"/>
            <a:ext cx="3314700" cy="267005"/>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r">
              <a:buNone/>
            </a:pPr>
            <a:r>
              <a:rPr lang="en-US" sz="1000" i="1" dirty="0">
                <a:solidFill>
                  <a:srgbClr val="4B5563"/>
                </a:solidFill>
                <a:latin typeface="Open Sans" pitchFamily="34" charset="0"/>
                <a:ea typeface="Open Sans" pitchFamily="34" charset="-122"/>
                <a:cs typeface="Open Sans" pitchFamily="34" charset="-120"/>
              </a:rPr>
              <a:t>"Clarity is the foundation of professional credibility."</a:t>
            </a:r>
            <a:endParaRPr lang="en-US" sz="1000" dirty="0"/>
          </a:p>
        </p:txBody>
      </p:sp>
      <p:sp>
        <p:nvSpPr>
          <p:cNvPr id="39" name="Text 22"/>
          <p:cNvSpPr txBox="1"/>
          <p:nvPr/>
        </p:nvSpPr>
        <p:spPr>
          <a:xfrm>
            <a:off x="8305495" y="1837944"/>
            <a:ext cx="3162910" cy="267005"/>
          </a:xfrm>
          <a:prstGeom prst="rect">
            <a:avLst/>
          </a:prstGeom>
          <a:noFill/>
          <a:ln/>
        </p:spPr>
        <p:txBody>
          <a:bodyPr wrap="square" lIns="0" tIns="0" rIns="0" bIns="0" rtlCol="0" anchor="ctr"/>
          <a:lstStyle/>
          <a:p>
            <a:pPr marL="0" indent="0" algn="l">
              <a:buNone/>
            </a:pPr>
            <a:r>
              <a:rPr lang="en-US" sz="1500" b="1" dirty="0">
                <a:solidFill>
                  <a:srgbClr val="FFFFFF"/>
                </a:solidFill>
                <a:latin typeface="Merriweather" pitchFamily="34" charset="0"/>
                <a:ea typeface="Merriweather" pitchFamily="34" charset="-122"/>
                <a:cs typeface="Merriweather" pitchFamily="34" charset="-120"/>
              </a:rPr>
              <a:t>Next Steps</a:t>
            </a:r>
            <a:endParaRPr lang="en-US" sz="1500" dirty="0"/>
          </a:p>
        </p:txBody>
      </p:sp>
      <p:sp>
        <p:nvSpPr>
          <p:cNvPr id="40" name="Text 23"/>
          <p:cNvSpPr txBox="1"/>
          <p:nvPr/>
        </p:nvSpPr>
        <p:spPr>
          <a:xfrm>
            <a:off x="8553298" y="2257654"/>
            <a:ext cx="2915107" cy="191110"/>
          </a:xfrm>
          <a:prstGeom prst="rect">
            <a:avLst/>
          </a:prstGeom>
          <a:noFill/>
          <a:ln/>
        </p:spPr>
        <p:txBody>
          <a:bodyPr wrap="square" lIns="0" tIns="0" rIns="0" bIns="0" rtlCol="0" anchor="ctr"/>
          <a:lstStyle/>
          <a:p>
            <a:pPr marL="0" indent="0" algn="l">
              <a:buNone/>
            </a:pPr>
            <a:r>
              <a:rPr lang="en-US" sz="1000" dirty="0">
                <a:solidFill>
                  <a:srgbClr val="FFFFFF"/>
                </a:solidFill>
                <a:latin typeface="Open Sans" pitchFamily="34" charset="0"/>
                <a:ea typeface="Open Sans" pitchFamily="34" charset="-122"/>
                <a:cs typeface="Open Sans" pitchFamily="34" charset="-120"/>
              </a:rPr>
              <a:t>Complete Workbook Activities</a:t>
            </a:r>
            <a:endParaRPr lang="en-US" sz="1000" dirty="0"/>
          </a:p>
        </p:txBody>
      </p:sp>
      <p:pic>
        <p:nvPicPr>
          <p:cNvPr id="41" name="Image 15" descr="preencoded.png"/>
          <p:cNvPicPr>
            <a:picLocks noChangeAspect="1"/>
          </p:cNvPicPr>
          <p:nvPr/>
        </p:nvPicPr>
        <p:blipFill>
          <a:blip r:embed="rId16"/>
          <a:srcRect/>
          <a:stretch/>
        </p:blipFill>
        <p:spPr>
          <a:xfrm>
            <a:off x="8305495" y="2286000"/>
            <a:ext cx="133502" cy="133502"/>
          </a:xfrm>
          <a:prstGeom prst="rect">
            <a:avLst/>
          </a:prstGeom>
        </p:spPr>
      </p:pic>
      <p:sp>
        <p:nvSpPr>
          <p:cNvPr id="42" name="Text 24"/>
          <p:cNvSpPr txBox="1"/>
          <p:nvPr/>
        </p:nvSpPr>
        <p:spPr>
          <a:xfrm>
            <a:off x="8553298" y="2562149"/>
            <a:ext cx="2915107" cy="191110"/>
          </a:xfrm>
          <a:prstGeom prst="rect">
            <a:avLst/>
          </a:prstGeom>
          <a:noFill/>
          <a:ln/>
        </p:spPr>
        <p:txBody>
          <a:bodyPr wrap="square" lIns="0" tIns="0" rIns="0" bIns="0" rtlCol="0" anchor="ctr"/>
          <a:lstStyle/>
          <a:p>
            <a:pPr marL="0" indent="0" algn="l">
              <a:buNone/>
            </a:pPr>
            <a:r>
              <a:rPr lang="en-US" sz="1000" dirty="0">
                <a:solidFill>
                  <a:srgbClr val="FFFFFF"/>
                </a:solidFill>
                <a:latin typeface="Open Sans" pitchFamily="34" charset="0"/>
                <a:ea typeface="Open Sans" pitchFamily="34" charset="-122"/>
                <a:cs typeface="Open Sans" pitchFamily="34" charset="-120"/>
              </a:rPr>
              <a:t>Review your recent emails</a:t>
            </a:r>
            <a:endParaRPr lang="en-US" sz="1000" dirty="0"/>
          </a:p>
        </p:txBody>
      </p:sp>
      <p:pic>
        <p:nvPicPr>
          <p:cNvPr id="43" name="Image 16" descr="preencoded.png"/>
          <p:cNvPicPr>
            <a:picLocks noChangeAspect="1"/>
          </p:cNvPicPr>
          <p:nvPr/>
        </p:nvPicPr>
        <p:blipFill>
          <a:blip r:embed="rId16"/>
          <a:srcRect/>
          <a:stretch/>
        </p:blipFill>
        <p:spPr>
          <a:xfrm>
            <a:off x="8305495" y="2590495"/>
            <a:ext cx="133502" cy="133502"/>
          </a:xfrm>
          <a:prstGeom prst="rect">
            <a:avLst/>
          </a:prstGeom>
        </p:spPr>
      </p:pic>
      <p:sp>
        <p:nvSpPr>
          <p:cNvPr id="44" name="Text 25"/>
          <p:cNvSpPr txBox="1"/>
          <p:nvPr/>
        </p:nvSpPr>
        <p:spPr>
          <a:xfrm>
            <a:off x="8553298" y="2866644"/>
            <a:ext cx="2915107" cy="191110"/>
          </a:xfrm>
          <a:prstGeom prst="rect">
            <a:avLst/>
          </a:prstGeom>
          <a:noFill/>
          <a:ln/>
        </p:spPr>
        <p:txBody>
          <a:bodyPr wrap="square" lIns="0" tIns="0" rIns="0" bIns="0" rtlCol="0" anchor="ctr"/>
          <a:lstStyle/>
          <a:p>
            <a:pPr marL="0" indent="0" algn="l">
              <a:buNone/>
            </a:pPr>
            <a:r>
              <a:rPr lang="en-US" sz="1000" dirty="0">
                <a:solidFill>
                  <a:srgbClr val="FFFFFF"/>
                </a:solidFill>
                <a:latin typeface="Open Sans" pitchFamily="34" charset="0"/>
                <a:ea typeface="Open Sans" pitchFamily="34" charset="-122"/>
                <a:cs typeface="Open Sans" pitchFamily="34" charset="-120"/>
              </a:rPr>
              <a:t>Practice ethical charting</a:t>
            </a:r>
            <a:endParaRPr lang="en-US" sz="1000" dirty="0"/>
          </a:p>
        </p:txBody>
      </p:sp>
      <p:pic>
        <p:nvPicPr>
          <p:cNvPr id="45" name="Image 17" descr="preencoded.png"/>
          <p:cNvPicPr>
            <a:picLocks noChangeAspect="1"/>
          </p:cNvPicPr>
          <p:nvPr/>
        </p:nvPicPr>
        <p:blipFill>
          <a:blip r:embed="rId16"/>
          <a:srcRect/>
          <a:stretch/>
        </p:blipFill>
        <p:spPr>
          <a:xfrm>
            <a:off x="8305495" y="2895905"/>
            <a:ext cx="133502" cy="133502"/>
          </a:xfrm>
          <a:prstGeom prst="rect">
            <a:avLst/>
          </a:prstGeom>
        </p:spPr>
      </p:pic>
      <p:pic>
        <p:nvPicPr>
          <p:cNvPr id="46" name="Image 18" descr="preencoded.png"/>
          <p:cNvPicPr>
            <a:picLocks noChangeAspect="1"/>
          </p:cNvPicPr>
          <p:nvPr/>
        </p:nvPicPr>
        <p:blipFill>
          <a:blip r:embed="rId17"/>
          <a:srcRect l="-200" r="-200"/>
          <a:stretch/>
        </p:blipFill>
        <p:spPr>
          <a:xfrm>
            <a:off x="0" y="0"/>
            <a:ext cx="12191695" cy="758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1" b="-1"/>
          <a:stretch/>
        </p:blipFill>
        <p:spPr>
          <a:xfrm>
            <a:off x="0" y="0"/>
            <a:ext cx="12191695" cy="6858000"/>
          </a:xfrm>
          <a:prstGeom prst="rect">
            <a:avLst/>
          </a:prstGeom>
        </p:spPr>
      </p:pic>
      <p:sp>
        <p:nvSpPr>
          <p:cNvPr id="3" name="Text 0"/>
          <p:cNvSpPr txBox="1"/>
          <p:nvPr/>
        </p:nvSpPr>
        <p:spPr>
          <a:xfrm>
            <a:off x="8828532" y="647669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4" name="Image 1" descr="preencoded.png"/>
          <p:cNvPicPr>
            <a:picLocks noChangeAspect="1"/>
          </p:cNvPicPr>
          <p:nvPr/>
        </p:nvPicPr>
        <p:blipFill>
          <a:blip r:embed="rId4">
            <a:alphaModFix amt="5000"/>
          </a:blip>
          <a:srcRect t="-34308" b="-34308"/>
          <a:stretch/>
        </p:blipFill>
        <p:spPr>
          <a:xfrm>
            <a:off x="8128102" y="0"/>
            <a:ext cx="4067251" cy="6858000"/>
          </a:xfrm>
          <a:prstGeom prst="rect">
            <a:avLst/>
          </a:prstGeom>
        </p:spPr>
      </p:pic>
      <p:sp>
        <p:nvSpPr>
          <p:cNvPr id="5" name="Text 1"/>
          <p:cNvSpPr txBox="1"/>
          <p:nvPr/>
        </p:nvSpPr>
        <p:spPr>
          <a:xfrm>
            <a:off x="609905" y="609905"/>
            <a:ext cx="4229100"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The Business Context</a:t>
            </a:r>
            <a:endParaRPr lang="en-US" sz="900" dirty="0"/>
          </a:p>
        </p:txBody>
      </p:sp>
      <p:pic>
        <p:nvPicPr>
          <p:cNvPr id="6" name="Image 2" descr="preencoded.png"/>
          <p:cNvPicPr>
            <a:picLocks noChangeAspect="1"/>
          </p:cNvPicPr>
          <p:nvPr/>
        </p:nvPicPr>
        <p:blipFill>
          <a:blip r:embed="rId5"/>
          <a:srcRect t="-400" b="-400"/>
          <a:stretch/>
        </p:blipFill>
        <p:spPr>
          <a:xfrm>
            <a:off x="609905" y="838505"/>
            <a:ext cx="457200" cy="38405"/>
          </a:xfrm>
          <a:prstGeom prst="rect">
            <a:avLst/>
          </a:prstGeom>
        </p:spPr>
      </p:pic>
      <p:sp>
        <p:nvSpPr>
          <p:cNvPr id="7" name="Text 2"/>
          <p:cNvSpPr txBox="1"/>
          <p:nvPr/>
        </p:nvSpPr>
        <p:spPr>
          <a:xfrm>
            <a:off x="609905" y="1257300"/>
            <a:ext cx="4279392" cy="1714500"/>
          </a:xfrm>
          <a:prstGeom prst="rect">
            <a:avLst/>
          </a:prstGeom>
          <a:noFill/>
          <a:ln/>
        </p:spPr>
        <p:txBody>
          <a:bodyPr wrap="square" lIns="0" tIns="0" rIns="0" bIns="0" rtlCol="0" anchor="t"/>
          <a:lstStyle/>
          <a:p>
            <a:pPr marL="0" indent="0" algn="l">
              <a:buNone/>
            </a:pPr>
            <a:r>
              <a:rPr lang="en-US" sz="3600" b="1" dirty="0">
                <a:solidFill>
                  <a:srgbClr val="111827"/>
                </a:solidFill>
                <a:latin typeface="Merriweather" pitchFamily="34" charset="0"/>
                <a:ea typeface="Merriweather" pitchFamily="34" charset="-122"/>
                <a:cs typeface="Merriweather" pitchFamily="34" charset="-120"/>
              </a:rPr>
              <a:t> Why Visual</a:t>
            </a:r>
            <a:endParaRPr lang="en-US" sz="3600" dirty="0"/>
          </a:p>
          <a:p>
            <a:pPr marL="0" indent="0" algn="l">
              <a:buNone/>
            </a:pPr>
            <a:r>
              <a:rPr lang="en-US" sz="3600" b="1" dirty="0">
                <a:solidFill>
                  <a:srgbClr val="002F6C"/>
                </a:solidFill>
                <a:latin typeface="Merriweather" pitchFamily="34" charset="0"/>
                <a:ea typeface="Merriweather" pitchFamily="34" charset="-122"/>
                <a:cs typeface="Merriweather" pitchFamily="34" charset="-120"/>
              </a:rPr>
              <a:t>Communication</a:t>
            </a:r>
            <a:endParaRPr lang="en-US" sz="3600" dirty="0"/>
          </a:p>
          <a:p>
            <a:pPr marL="0" indent="0" algn="l">
              <a:buNone/>
            </a:pPr>
            <a:r>
              <a:rPr lang="en-US" sz="3600" b="1" dirty="0">
                <a:solidFill>
                  <a:srgbClr val="111827"/>
                </a:solidFill>
                <a:latin typeface="Merriweather" pitchFamily="34" charset="0"/>
                <a:ea typeface="Merriweather" pitchFamily="34" charset="-122"/>
                <a:cs typeface="Merriweather" pitchFamily="34" charset="-120"/>
              </a:rPr>
              <a:t>Matters </a:t>
            </a:r>
            <a:endParaRPr lang="en-US" sz="3600" dirty="0"/>
          </a:p>
        </p:txBody>
      </p:sp>
      <p:sp>
        <p:nvSpPr>
          <p:cNvPr id="8" name="Text 3"/>
          <p:cNvSpPr txBox="1"/>
          <p:nvPr/>
        </p:nvSpPr>
        <p:spPr>
          <a:xfrm>
            <a:off x="609905" y="3200400"/>
            <a:ext cx="4191610" cy="838505"/>
          </a:xfrm>
          <a:prstGeom prst="rect">
            <a:avLst/>
          </a:prstGeom>
          <a:noFill/>
          <a:ln/>
        </p:spPr>
        <p:txBody>
          <a:bodyPr wrap="square" lIns="0" tIns="0" rIns="0" bIns="0" rtlCol="0" anchor="t"/>
          <a:lstStyle/>
          <a:p>
            <a:pPr marL="0" indent="0" algn="l">
              <a:buNone/>
            </a:pPr>
            <a:r>
              <a:rPr lang="en-US" sz="1300" dirty="0">
                <a:solidFill>
                  <a:srgbClr val="4B5563"/>
                </a:solidFill>
                <a:latin typeface="Open Sans" pitchFamily="34" charset="0"/>
                <a:ea typeface="Open Sans" pitchFamily="34" charset="-122"/>
                <a:cs typeface="Open Sans" pitchFamily="34" charset="-120"/>
              </a:rPr>
              <a:t>In the workplace, your reader is often moving fast—scanning between meetings, switching tasks, and making decisions with limited time.</a:t>
            </a:r>
            <a:endParaRPr lang="en-US" sz="1300" dirty="0"/>
          </a:p>
        </p:txBody>
      </p:sp>
      <p:sp>
        <p:nvSpPr>
          <p:cNvPr id="9" name="Text 4"/>
          <p:cNvSpPr txBox="1"/>
          <p:nvPr/>
        </p:nvSpPr>
        <p:spPr>
          <a:xfrm>
            <a:off x="609905" y="4188866"/>
            <a:ext cx="4191610" cy="562356"/>
          </a:xfrm>
          <a:prstGeom prst="rect">
            <a:avLst/>
          </a:prstGeom>
          <a:noFill/>
          <a:ln/>
        </p:spPr>
        <p:txBody>
          <a:bodyPr wrap="square" lIns="0" tIns="0" rIns="0" bIns="0" rtlCol="0" anchor="t"/>
          <a:lstStyle/>
          <a:p>
            <a:pPr marL="0" indent="0" algn="l">
              <a:buNone/>
            </a:pPr>
            <a:r>
              <a:rPr lang="en-US" sz="1300" b="1" dirty="0">
                <a:solidFill>
                  <a:srgbClr val="4B5563"/>
                </a:solidFill>
                <a:latin typeface="Open Sans" pitchFamily="34" charset="0"/>
                <a:ea typeface="Open Sans" pitchFamily="34" charset="-122"/>
                <a:cs typeface="Open Sans" pitchFamily="34" charset="-120"/>
              </a:rPr>
              <a:t>Design is part of the message, not an afterthought.</a:t>
            </a:r>
            <a:endParaRPr lang="en-US" sz="1300" dirty="0"/>
          </a:p>
        </p:txBody>
      </p:sp>
      <p:pic>
        <p:nvPicPr>
          <p:cNvPr id="10" name="Image 3" descr="preencoded.png"/>
          <p:cNvPicPr>
            <a:picLocks noChangeAspect="1"/>
          </p:cNvPicPr>
          <p:nvPr/>
        </p:nvPicPr>
        <p:blipFill>
          <a:blip r:embed="rId6"/>
          <a:srcRect l="-3" r="-3"/>
          <a:stretch/>
        </p:blipFill>
        <p:spPr>
          <a:xfrm>
            <a:off x="5181905" y="609905"/>
            <a:ext cx="6400800" cy="5790895"/>
          </a:xfrm>
          <a:prstGeom prst="rect">
            <a:avLst/>
          </a:prstGeom>
        </p:spPr>
      </p:pic>
      <p:pic>
        <p:nvPicPr>
          <p:cNvPr id="11" name="Image 4" descr="preencoded.png"/>
          <p:cNvPicPr>
            <a:picLocks noChangeAspect="1"/>
          </p:cNvPicPr>
          <p:nvPr/>
        </p:nvPicPr>
        <p:blipFill>
          <a:blip r:embed="rId7"/>
          <a:srcRect/>
          <a:stretch/>
        </p:blipFill>
        <p:spPr>
          <a:xfrm>
            <a:off x="5600700" y="1524305"/>
            <a:ext cx="457200" cy="457200"/>
          </a:xfrm>
          <a:prstGeom prst="rect">
            <a:avLst/>
          </a:prstGeom>
        </p:spPr>
      </p:pic>
      <p:pic>
        <p:nvPicPr>
          <p:cNvPr id="12" name="Image 5" descr="preencoded.png"/>
          <p:cNvPicPr>
            <a:picLocks noChangeAspect="1"/>
          </p:cNvPicPr>
          <p:nvPr/>
        </p:nvPicPr>
        <p:blipFill>
          <a:blip r:embed="rId8"/>
          <a:srcRect l="-1648" r="-1648"/>
          <a:stretch/>
        </p:blipFill>
        <p:spPr>
          <a:xfrm>
            <a:off x="5743346" y="1657807"/>
            <a:ext cx="171907" cy="190195"/>
          </a:xfrm>
          <a:prstGeom prst="rect">
            <a:avLst/>
          </a:prstGeom>
        </p:spPr>
      </p:pic>
      <p:sp>
        <p:nvSpPr>
          <p:cNvPr id="13" name="Text 5"/>
          <p:cNvSpPr txBox="1"/>
          <p:nvPr/>
        </p:nvSpPr>
        <p:spPr>
          <a:xfrm>
            <a:off x="6248095" y="1524305"/>
            <a:ext cx="5067605"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Open Sans" pitchFamily="34" charset="0"/>
                <a:ea typeface="Open Sans" pitchFamily="34" charset="-122"/>
                <a:cs typeface="Open Sans" pitchFamily="34" charset="-120"/>
              </a:rPr>
              <a:t>Readers Skim Under Pressure</a:t>
            </a:r>
            <a:endParaRPr lang="en-US" sz="1500" dirty="0"/>
          </a:p>
        </p:txBody>
      </p:sp>
      <p:sp>
        <p:nvSpPr>
          <p:cNvPr id="14" name="Text 6"/>
          <p:cNvSpPr txBox="1"/>
          <p:nvPr/>
        </p:nvSpPr>
        <p:spPr>
          <a:xfrm>
            <a:off x="6248095" y="1828800"/>
            <a:ext cx="5029200" cy="457200"/>
          </a:xfrm>
          <a:prstGeom prst="rect">
            <a:avLst/>
          </a:prstGeom>
          <a:noFill/>
          <a:ln/>
        </p:spPr>
        <p:txBody>
          <a:bodyPr wrap="square" lIns="0" tIns="0" rIns="0" bIns="0" rtlCol="0" anchor="t"/>
          <a:lstStyle/>
          <a:p>
            <a:pPr marL="0" indent="0" algn="l">
              <a:buNone/>
            </a:pPr>
            <a:r>
              <a:rPr lang="en-US" sz="1200" dirty="0">
                <a:solidFill>
                  <a:srgbClr val="4B5563"/>
                </a:solidFill>
                <a:latin typeface="Open Sans" pitchFamily="34" charset="0"/>
                <a:ea typeface="Open Sans" pitchFamily="34" charset="-122"/>
                <a:cs typeface="Open Sans" pitchFamily="34" charset="-120"/>
              </a:rPr>
              <a:t>Most professionals spend only seconds deciding if an email or document is worth reading. Dense text gets skipped.</a:t>
            </a:r>
            <a:endParaRPr lang="en-US" sz="1200" dirty="0"/>
          </a:p>
        </p:txBody>
      </p:sp>
      <p:pic>
        <p:nvPicPr>
          <p:cNvPr id="15" name="Image 6" descr="preencoded.png"/>
          <p:cNvPicPr>
            <a:picLocks noChangeAspect="1"/>
          </p:cNvPicPr>
          <p:nvPr/>
        </p:nvPicPr>
        <p:blipFill>
          <a:blip r:embed="rId7"/>
          <a:srcRect/>
          <a:stretch/>
        </p:blipFill>
        <p:spPr>
          <a:xfrm>
            <a:off x="5600700" y="2590495"/>
            <a:ext cx="457200" cy="457200"/>
          </a:xfrm>
          <a:prstGeom prst="rect">
            <a:avLst/>
          </a:prstGeom>
        </p:spPr>
      </p:pic>
      <p:pic>
        <p:nvPicPr>
          <p:cNvPr id="16" name="Image 7" descr="preencoded.png"/>
          <p:cNvPicPr>
            <a:picLocks noChangeAspect="1"/>
          </p:cNvPicPr>
          <p:nvPr/>
        </p:nvPicPr>
        <p:blipFill>
          <a:blip r:embed="rId9"/>
          <a:srcRect/>
          <a:stretch/>
        </p:blipFill>
        <p:spPr>
          <a:xfrm>
            <a:off x="5734202" y="2723998"/>
            <a:ext cx="190195" cy="190195"/>
          </a:xfrm>
          <a:prstGeom prst="rect">
            <a:avLst/>
          </a:prstGeom>
        </p:spPr>
      </p:pic>
      <p:sp>
        <p:nvSpPr>
          <p:cNvPr id="17" name="Text 7"/>
          <p:cNvSpPr txBox="1"/>
          <p:nvPr/>
        </p:nvSpPr>
        <p:spPr>
          <a:xfrm>
            <a:off x="6248095" y="2590495"/>
            <a:ext cx="5067605"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Open Sans" pitchFamily="34" charset="0"/>
                <a:ea typeface="Open Sans" pitchFamily="34" charset="-122"/>
                <a:cs typeface="Open Sans" pitchFamily="34" charset="-120"/>
              </a:rPr>
              <a:t>Visuals Direct Attention</a:t>
            </a:r>
            <a:endParaRPr lang="en-US" sz="1500" dirty="0"/>
          </a:p>
        </p:txBody>
      </p:sp>
      <p:sp>
        <p:nvSpPr>
          <p:cNvPr id="18" name="Text 8"/>
          <p:cNvSpPr txBox="1"/>
          <p:nvPr/>
        </p:nvSpPr>
        <p:spPr>
          <a:xfrm>
            <a:off x="6248095" y="2895905"/>
            <a:ext cx="5029200" cy="457200"/>
          </a:xfrm>
          <a:prstGeom prst="rect">
            <a:avLst/>
          </a:prstGeom>
          <a:noFill/>
          <a:ln/>
        </p:spPr>
        <p:txBody>
          <a:bodyPr wrap="square" lIns="0" tIns="0" rIns="0" bIns="0" rtlCol="0" anchor="t"/>
          <a:lstStyle/>
          <a:p>
            <a:pPr marL="0" indent="0" algn="l">
              <a:buNone/>
            </a:pPr>
            <a:r>
              <a:rPr lang="en-US" sz="1200" dirty="0">
                <a:solidFill>
                  <a:srgbClr val="4B5563"/>
                </a:solidFill>
                <a:latin typeface="Open Sans" pitchFamily="34" charset="0"/>
                <a:ea typeface="Open Sans" pitchFamily="34" charset="-122"/>
                <a:cs typeface="Open Sans" pitchFamily="34" charset="-120"/>
              </a:rPr>
              <a:t>Headings, bold text, and charts control what the reader notices first and what feels urgent.</a:t>
            </a:r>
            <a:endParaRPr lang="en-US" sz="1200" dirty="0"/>
          </a:p>
        </p:txBody>
      </p:sp>
      <p:pic>
        <p:nvPicPr>
          <p:cNvPr id="19" name="Image 8" descr="preencoded.png"/>
          <p:cNvPicPr>
            <a:picLocks noChangeAspect="1"/>
          </p:cNvPicPr>
          <p:nvPr/>
        </p:nvPicPr>
        <p:blipFill>
          <a:blip r:embed="rId7"/>
          <a:srcRect/>
          <a:stretch/>
        </p:blipFill>
        <p:spPr>
          <a:xfrm>
            <a:off x="5600700" y="3657600"/>
            <a:ext cx="457200" cy="457200"/>
          </a:xfrm>
          <a:prstGeom prst="rect">
            <a:avLst/>
          </a:prstGeom>
        </p:spPr>
      </p:pic>
      <p:pic>
        <p:nvPicPr>
          <p:cNvPr id="20" name="Image 9" descr="preencoded.png"/>
          <p:cNvPicPr>
            <a:picLocks noChangeAspect="1"/>
          </p:cNvPicPr>
          <p:nvPr/>
        </p:nvPicPr>
        <p:blipFill>
          <a:blip r:embed="rId10"/>
          <a:srcRect/>
          <a:stretch/>
        </p:blipFill>
        <p:spPr>
          <a:xfrm>
            <a:off x="5734202" y="3791102"/>
            <a:ext cx="190195" cy="190195"/>
          </a:xfrm>
          <a:prstGeom prst="rect">
            <a:avLst/>
          </a:prstGeom>
        </p:spPr>
      </p:pic>
      <p:sp>
        <p:nvSpPr>
          <p:cNvPr id="21" name="Text 9"/>
          <p:cNvSpPr txBox="1"/>
          <p:nvPr/>
        </p:nvSpPr>
        <p:spPr>
          <a:xfrm>
            <a:off x="6248095" y="3657600"/>
            <a:ext cx="5067605"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Open Sans" pitchFamily="34" charset="0"/>
                <a:ea typeface="Open Sans" pitchFamily="34" charset="-122"/>
                <a:cs typeface="Open Sans" pitchFamily="34" charset="-120"/>
              </a:rPr>
              <a:t>Reduce Cognitive Load</a:t>
            </a:r>
            <a:endParaRPr lang="en-US" sz="1500" dirty="0"/>
          </a:p>
        </p:txBody>
      </p:sp>
      <p:sp>
        <p:nvSpPr>
          <p:cNvPr id="22" name="Text 10"/>
          <p:cNvSpPr txBox="1"/>
          <p:nvPr/>
        </p:nvSpPr>
        <p:spPr>
          <a:xfrm>
            <a:off x="6248095" y="3962095"/>
            <a:ext cx="5029200" cy="457200"/>
          </a:xfrm>
          <a:prstGeom prst="rect">
            <a:avLst/>
          </a:prstGeom>
          <a:noFill/>
          <a:ln/>
        </p:spPr>
        <p:txBody>
          <a:bodyPr wrap="square" lIns="0" tIns="0" rIns="0" bIns="0" rtlCol="0" anchor="t"/>
          <a:lstStyle/>
          <a:p>
            <a:pPr marL="0" indent="0" algn="l">
              <a:buNone/>
            </a:pPr>
            <a:r>
              <a:rPr lang="en-US" sz="1200" dirty="0">
                <a:solidFill>
                  <a:srgbClr val="4B5563"/>
                </a:solidFill>
                <a:latin typeface="Open Sans" pitchFamily="34" charset="0"/>
                <a:ea typeface="Open Sans" pitchFamily="34" charset="-122"/>
                <a:cs typeface="Open Sans" pitchFamily="34" charset="-120"/>
              </a:rPr>
              <a:t>Well-designed messages make meaning easy to see instantly, requiring less mental effort to understand.</a:t>
            </a:r>
            <a:endParaRPr lang="en-US" sz="1200" dirty="0"/>
          </a:p>
        </p:txBody>
      </p:sp>
      <p:pic>
        <p:nvPicPr>
          <p:cNvPr id="23" name="Image 10" descr="preencoded.png"/>
          <p:cNvPicPr>
            <a:picLocks noChangeAspect="1"/>
          </p:cNvPicPr>
          <p:nvPr/>
        </p:nvPicPr>
        <p:blipFill>
          <a:blip r:embed="rId7"/>
          <a:srcRect/>
          <a:stretch/>
        </p:blipFill>
        <p:spPr>
          <a:xfrm>
            <a:off x="5600700" y="4724705"/>
            <a:ext cx="457200" cy="457200"/>
          </a:xfrm>
          <a:prstGeom prst="rect">
            <a:avLst/>
          </a:prstGeom>
        </p:spPr>
      </p:pic>
      <p:pic>
        <p:nvPicPr>
          <p:cNvPr id="24" name="Image 11" descr="preencoded.png"/>
          <p:cNvPicPr>
            <a:picLocks noChangeAspect="1"/>
          </p:cNvPicPr>
          <p:nvPr/>
        </p:nvPicPr>
        <p:blipFill>
          <a:blip r:embed="rId11"/>
          <a:srcRect/>
          <a:stretch/>
        </p:blipFill>
        <p:spPr>
          <a:xfrm>
            <a:off x="5734202" y="4858207"/>
            <a:ext cx="190195" cy="190195"/>
          </a:xfrm>
          <a:prstGeom prst="rect">
            <a:avLst/>
          </a:prstGeom>
        </p:spPr>
      </p:pic>
      <p:sp>
        <p:nvSpPr>
          <p:cNvPr id="25" name="Text 11"/>
          <p:cNvSpPr txBox="1"/>
          <p:nvPr/>
        </p:nvSpPr>
        <p:spPr>
          <a:xfrm>
            <a:off x="6248095" y="4724705"/>
            <a:ext cx="5067605"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Open Sans" pitchFamily="34" charset="0"/>
                <a:ea typeface="Open Sans" pitchFamily="34" charset="-122"/>
                <a:cs typeface="Open Sans" pitchFamily="34" charset="-120"/>
              </a:rPr>
              <a:t>Shape Perceived Importance</a:t>
            </a:r>
            <a:endParaRPr lang="en-US" sz="1500" dirty="0"/>
          </a:p>
        </p:txBody>
      </p:sp>
      <p:sp>
        <p:nvSpPr>
          <p:cNvPr id="26" name="Text 12"/>
          <p:cNvSpPr txBox="1"/>
          <p:nvPr/>
        </p:nvSpPr>
        <p:spPr>
          <a:xfrm>
            <a:off x="6248095" y="5029200"/>
            <a:ext cx="5029200" cy="457200"/>
          </a:xfrm>
          <a:prstGeom prst="rect">
            <a:avLst/>
          </a:prstGeom>
          <a:noFill/>
          <a:ln/>
        </p:spPr>
        <p:txBody>
          <a:bodyPr wrap="square" lIns="0" tIns="0" rIns="0" bIns="0" rtlCol="0" anchor="t"/>
          <a:lstStyle/>
          <a:p>
            <a:pPr marL="0" indent="0" algn="l">
              <a:buNone/>
            </a:pPr>
            <a:r>
              <a:rPr lang="en-US" sz="1200" dirty="0">
                <a:solidFill>
                  <a:srgbClr val="4B5563"/>
                </a:solidFill>
                <a:latin typeface="Open Sans" pitchFamily="34" charset="0"/>
                <a:ea typeface="Open Sans" pitchFamily="34" charset="-122"/>
                <a:cs typeface="Open Sans" pitchFamily="34" charset="-120"/>
              </a:rPr>
              <a:t>Visual hierarchy signals what matters most. Without it, everything looks equally important (or unimportant).</a:t>
            </a:r>
            <a:endParaRPr lang="en-US" sz="1200" dirty="0"/>
          </a:p>
        </p:txBody>
      </p:sp>
      <p:pic>
        <p:nvPicPr>
          <p:cNvPr id="27" name="Image 12" descr="preencoded.png"/>
          <p:cNvPicPr>
            <a:picLocks noChangeAspect="1"/>
          </p:cNvPicPr>
          <p:nvPr/>
        </p:nvPicPr>
        <p:blipFill>
          <a:blip r:embed="rId12">
            <a:alphaModFix amt="10000"/>
          </a:blip>
          <a:srcRect l="-13" r="-13"/>
          <a:stretch/>
        </p:blipFill>
        <p:spPr>
          <a:xfrm>
            <a:off x="609905" y="5181905"/>
            <a:ext cx="1371600" cy="1218895"/>
          </a:xfrm>
          <a:prstGeom prst="rect">
            <a:avLst/>
          </a:prstGeom>
        </p:spPr>
      </p:pic>
      <p:pic>
        <p:nvPicPr>
          <p:cNvPr id="28" name="Image 13" descr="preencoded.png"/>
          <p:cNvPicPr>
            <a:picLocks noChangeAspect="1"/>
          </p:cNvPicPr>
          <p:nvPr/>
        </p:nvPicPr>
        <p:blipFill>
          <a:blip r:embed="rId13"/>
          <a:srcRect l="-200" r="-200"/>
          <a:stretch/>
        </p:blipFill>
        <p:spPr>
          <a:xfrm>
            <a:off x="0" y="0"/>
            <a:ext cx="12191695" cy="758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5F5"/>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t="-1" b="-1"/>
          <a:stretch/>
        </p:blipFill>
        <p:spPr>
          <a:xfrm>
            <a:off x="0" y="0"/>
            <a:ext cx="12191695" cy="6858000"/>
          </a:xfrm>
          <a:prstGeom prst="rect">
            <a:avLst/>
          </a:prstGeom>
        </p:spPr>
      </p:pic>
      <p:sp>
        <p:nvSpPr>
          <p:cNvPr id="4" name="Shape 1"/>
          <p:cNvSpPr/>
          <p:nvPr/>
        </p:nvSpPr>
        <p:spPr>
          <a:xfrm>
            <a:off x="7112203" y="0"/>
            <a:ext cx="5086807" cy="6858000"/>
          </a:xfrm>
          <a:prstGeom prst="rect">
            <a:avLst/>
          </a:prstGeom>
          <a:solidFill>
            <a:srgbClr val="FFFFFF"/>
          </a:solidFill>
          <a:ln w="12700">
            <a:solidFill>
              <a:srgbClr val="FFFFFF">
                <a:alpha val="0"/>
              </a:srgbClr>
            </a:solidFill>
            <a:prstDash val="solid"/>
          </a:ln>
        </p:spPr>
        <p:txBody>
          <a:bodyPr/>
          <a:lstStyle/>
          <a:p>
            <a:endParaRPr lang="en-US"/>
          </a:p>
        </p:txBody>
      </p:sp>
      <p:pic>
        <p:nvPicPr>
          <p:cNvPr id="5" name="Image 1" descr="preencoded.png"/>
          <p:cNvPicPr>
            <a:picLocks noChangeAspect="1"/>
          </p:cNvPicPr>
          <p:nvPr/>
        </p:nvPicPr>
        <p:blipFill>
          <a:blip r:embed="rId4"/>
          <a:srcRect/>
          <a:stretch/>
        </p:blipFill>
        <p:spPr>
          <a:xfrm>
            <a:off x="11239805" y="381305"/>
            <a:ext cx="571500" cy="571500"/>
          </a:xfrm>
          <a:prstGeom prst="rect">
            <a:avLst/>
          </a:prstGeom>
        </p:spPr>
      </p:pic>
      <p:sp>
        <p:nvSpPr>
          <p:cNvPr id="6" name="Shape 2"/>
          <p:cNvSpPr/>
          <p:nvPr/>
        </p:nvSpPr>
        <p:spPr>
          <a:xfrm>
            <a:off x="7721194" y="2238451"/>
            <a:ext cx="3866998" cy="19202"/>
          </a:xfrm>
          <a:prstGeom prst="rect">
            <a:avLst/>
          </a:prstGeom>
          <a:solidFill>
            <a:srgbClr val="F3F4F6"/>
          </a:solidFill>
          <a:ln w="12700">
            <a:solidFill>
              <a:srgbClr val="F3F4F6">
                <a:alpha val="0"/>
              </a:srgbClr>
            </a:solidFill>
            <a:prstDash val="solid"/>
          </a:ln>
        </p:spPr>
        <p:txBody>
          <a:bodyPr/>
          <a:lstStyle/>
          <a:p>
            <a:endParaRPr lang="en-US"/>
          </a:p>
        </p:txBody>
      </p:sp>
      <p:sp>
        <p:nvSpPr>
          <p:cNvPr id="7" name="Text 3"/>
          <p:cNvSpPr txBox="1"/>
          <p:nvPr/>
        </p:nvSpPr>
        <p:spPr>
          <a:xfrm>
            <a:off x="7721194" y="1781251"/>
            <a:ext cx="3952951" cy="304495"/>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l">
              <a:buNone/>
            </a:pPr>
            <a:r>
              <a:rPr lang="en-US" sz="1800" b="1" dirty="0">
                <a:solidFill>
                  <a:srgbClr val="1F2937"/>
                </a:solidFill>
                <a:latin typeface="Open Sans" pitchFamily="34" charset="0"/>
                <a:ea typeface="Open Sans" pitchFamily="34" charset="-122"/>
                <a:cs typeface="Open Sans" pitchFamily="34" charset="-120"/>
              </a:rPr>
              <a:t>In This Chapter</a:t>
            </a:r>
            <a:endParaRPr lang="en-US" sz="1800" dirty="0"/>
          </a:p>
        </p:txBody>
      </p:sp>
      <p:sp>
        <p:nvSpPr>
          <p:cNvPr id="8" name="Shape 4"/>
          <p:cNvSpPr/>
          <p:nvPr/>
        </p:nvSpPr>
        <p:spPr>
          <a:xfrm>
            <a:off x="7721194" y="2562149"/>
            <a:ext cx="304495" cy="304495"/>
          </a:xfrm>
          <a:prstGeom prst="ellipse">
            <a:avLst/>
          </a:prstGeom>
          <a:solidFill>
            <a:srgbClr val="EFF6FF"/>
          </a:solidFill>
          <a:ln w="12700">
            <a:solidFill>
              <a:srgbClr val="FFFFFF">
                <a:alpha val="0"/>
              </a:srgbClr>
            </a:solidFill>
            <a:prstDash val="solid"/>
          </a:ln>
        </p:spPr>
        <p:txBody>
          <a:bodyPr/>
          <a:lstStyle/>
          <a:p>
            <a:endParaRPr lang="en-US"/>
          </a:p>
        </p:txBody>
      </p:sp>
      <p:sp>
        <p:nvSpPr>
          <p:cNvPr id="9" name="Text 5"/>
          <p:cNvSpPr txBox="1"/>
          <p:nvPr/>
        </p:nvSpPr>
        <p:spPr>
          <a:xfrm>
            <a:off x="7835494" y="2619756"/>
            <a:ext cx="162763" cy="191110"/>
          </a:xfrm>
          <a:prstGeom prst="rect">
            <a:avLst/>
          </a:prstGeom>
          <a:noFill/>
          <a:ln/>
        </p:spPr>
        <p:txBody>
          <a:bodyPr wrap="square" lIns="0" tIns="0" rIns="0" bIns="0" rtlCol="0" anchor="ctr"/>
          <a:lstStyle/>
          <a:p>
            <a:pPr marL="0" indent="0" algn="l">
              <a:buNone/>
            </a:pPr>
            <a:r>
              <a:rPr lang="en-US" sz="1000" b="1" dirty="0">
                <a:solidFill>
                  <a:srgbClr val="000000"/>
                </a:solidFill>
                <a:latin typeface="Open Sans" pitchFamily="34" charset="0"/>
                <a:ea typeface="Open Sans" pitchFamily="34" charset="-122"/>
                <a:cs typeface="Open Sans" pitchFamily="34" charset="-120"/>
              </a:rPr>
              <a:t>1</a:t>
            </a:r>
            <a:endParaRPr lang="en-US" sz="1000" dirty="0"/>
          </a:p>
        </p:txBody>
      </p:sp>
      <p:sp>
        <p:nvSpPr>
          <p:cNvPr id="10" name="Text 6"/>
          <p:cNvSpPr txBox="1"/>
          <p:nvPr/>
        </p:nvSpPr>
        <p:spPr>
          <a:xfrm>
            <a:off x="8178394" y="2562149"/>
            <a:ext cx="2868473" cy="228600"/>
          </a:xfrm>
          <a:prstGeom prst="rect">
            <a:avLst/>
          </a:prstGeom>
          <a:noFill/>
          <a:ln/>
        </p:spPr>
        <p:txBody>
          <a:bodyPr wrap="square" lIns="0" tIns="0" rIns="0" bIns="0" rtlCol="0" anchor="ctr"/>
          <a:lstStyle/>
          <a:p>
            <a:pPr marL="0" indent="0" algn="l">
              <a:buNone/>
            </a:pPr>
            <a:r>
              <a:rPr lang="en-US" sz="1200" b="1" dirty="0">
                <a:solidFill>
                  <a:srgbClr val="374151"/>
                </a:solidFill>
                <a:latin typeface="Open Sans" pitchFamily="34" charset="0"/>
                <a:ea typeface="Open Sans" pitchFamily="34" charset="-122"/>
                <a:cs typeface="Open Sans" pitchFamily="34" charset="-120"/>
              </a:rPr>
              <a:t>Visual Communication Principles</a:t>
            </a:r>
            <a:endParaRPr lang="en-US" sz="1200" dirty="0"/>
          </a:p>
        </p:txBody>
      </p:sp>
      <p:sp>
        <p:nvSpPr>
          <p:cNvPr id="11" name="Text 7"/>
          <p:cNvSpPr txBox="1"/>
          <p:nvPr/>
        </p:nvSpPr>
        <p:spPr>
          <a:xfrm>
            <a:off x="8178394" y="2829154"/>
            <a:ext cx="2736799" cy="191110"/>
          </a:xfrm>
          <a:prstGeom prst="rect">
            <a:avLst/>
          </a:prstGeom>
          <a:noFill/>
          <a:ln/>
        </p:spPr>
        <p:txBody>
          <a:bodyPr wrap="square" lIns="0" tIns="0" rIns="0" bIns="0" rtlCol="0" anchor="ctr"/>
          <a:lstStyle/>
          <a:p>
            <a:pPr marL="0" indent="0" algn="l">
              <a:buNone/>
            </a:pPr>
            <a:r>
              <a:rPr lang="en-US" sz="1000" dirty="0">
                <a:solidFill>
                  <a:srgbClr val="6B7280"/>
                </a:solidFill>
                <a:latin typeface="Open Sans" pitchFamily="34" charset="0"/>
                <a:ea typeface="Open Sans" pitchFamily="34" charset="-122"/>
                <a:cs typeface="Open Sans" pitchFamily="34" charset="-120"/>
              </a:rPr>
              <a:t>Why design is part of the message</a:t>
            </a:r>
            <a:endParaRPr lang="en-US" sz="1000" dirty="0"/>
          </a:p>
        </p:txBody>
      </p:sp>
      <p:sp>
        <p:nvSpPr>
          <p:cNvPr id="12" name="Shape 8"/>
          <p:cNvSpPr/>
          <p:nvPr/>
        </p:nvSpPr>
        <p:spPr>
          <a:xfrm>
            <a:off x="7721194" y="3247949"/>
            <a:ext cx="304495" cy="304495"/>
          </a:xfrm>
          <a:prstGeom prst="ellipse">
            <a:avLst/>
          </a:prstGeom>
          <a:solidFill>
            <a:srgbClr val="EFF6FF"/>
          </a:solidFill>
          <a:ln w="12700">
            <a:solidFill>
              <a:srgbClr val="FFFFFF">
                <a:alpha val="0"/>
              </a:srgbClr>
            </a:solidFill>
            <a:prstDash val="solid"/>
          </a:ln>
        </p:spPr>
        <p:txBody>
          <a:bodyPr/>
          <a:lstStyle/>
          <a:p>
            <a:endParaRPr lang="en-US"/>
          </a:p>
        </p:txBody>
      </p:sp>
      <p:sp>
        <p:nvSpPr>
          <p:cNvPr id="13" name="Text 9"/>
          <p:cNvSpPr txBox="1"/>
          <p:nvPr/>
        </p:nvSpPr>
        <p:spPr>
          <a:xfrm>
            <a:off x="7835494" y="3305556"/>
            <a:ext cx="162763" cy="191110"/>
          </a:xfrm>
          <a:prstGeom prst="rect">
            <a:avLst/>
          </a:prstGeom>
          <a:noFill/>
          <a:ln/>
        </p:spPr>
        <p:txBody>
          <a:bodyPr wrap="square" lIns="0" tIns="0" rIns="0" bIns="0" rtlCol="0" anchor="ctr"/>
          <a:lstStyle/>
          <a:p>
            <a:pPr marL="0" indent="0" algn="l">
              <a:buNone/>
            </a:pPr>
            <a:r>
              <a:rPr lang="en-US" sz="1000" b="1" dirty="0">
                <a:solidFill>
                  <a:srgbClr val="000000"/>
                </a:solidFill>
                <a:latin typeface="Open Sans" pitchFamily="34" charset="0"/>
                <a:ea typeface="Open Sans" pitchFamily="34" charset="-122"/>
                <a:cs typeface="Open Sans" pitchFamily="34" charset="-120"/>
              </a:rPr>
              <a:t>2</a:t>
            </a:r>
            <a:endParaRPr lang="en-US" sz="1000" dirty="0"/>
          </a:p>
        </p:txBody>
      </p:sp>
      <p:sp>
        <p:nvSpPr>
          <p:cNvPr id="14" name="Text 10"/>
          <p:cNvSpPr txBox="1"/>
          <p:nvPr/>
        </p:nvSpPr>
        <p:spPr>
          <a:xfrm>
            <a:off x="8178394" y="3247949"/>
            <a:ext cx="2351837" cy="228600"/>
          </a:xfrm>
          <a:prstGeom prst="rect">
            <a:avLst/>
          </a:prstGeom>
          <a:noFill/>
          <a:ln/>
        </p:spPr>
        <p:txBody>
          <a:bodyPr wrap="square" lIns="0" tIns="0" rIns="0" bIns="0" rtlCol="0" anchor="ctr"/>
          <a:lstStyle/>
          <a:p>
            <a:pPr marL="0" indent="0" algn="l">
              <a:buNone/>
            </a:pPr>
            <a:r>
              <a:rPr lang="en-US" sz="1200" b="1" dirty="0">
                <a:solidFill>
                  <a:srgbClr val="374151"/>
                </a:solidFill>
                <a:latin typeface="Open Sans" pitchFamily="34" charset="0"/>
                <a:ea typeface="Open Sans" pitchFamily="34" charset="-122"/>
                <a:cs typeface="Open Sans" pitchFamily="34" charset="-120"/>
              </a:rPr>
              <a:t>Reader Scanning Patterns</a:t>
            </a:r>
            <a:endParaRPr lang="en-US" sz="1200" dirty="0"/>
          </a:p>
        </p:txBody>
      </p:sp>
      <p:sp>
        <p:nvSpPr>
          <p:cNvPr id="15" name="Text 11"/>
          <p:cNvSpPr txBox="1"/>
          <p:nvPr/>
        </p:nvSpPr>
        <p:spPr>
          <a:xfrm>
            <a:off x="8178394" y="3514954"/>
            <a:ext cx="2482596" cy="191110"/>
          </a:xfrm>
          <a:prstGeom prst="rect">
            <a:avLst/>
          </a:prstGeom>
          <a:noFill/>
          <a:ln/>
        </p:spPr>
        <p:txBody>
          <a:bodyPr wrap="square" lIns="0" tIns="0" rIns="0" bIns="0" rtlCol="0" anchor="ctr"/>
          <a:lstStyle/>
          <a:p>
            <a:pPr marL="0" indent="0" algn="l">
              <a:buNone/>
            </a:pPr>
            <a:r>
              <a:rPr lang="en-US" sz="1000" dirty="0">
                <a:solidFill>
                  <a:srgbClr val="6B7280"/>
                </a:solidFill>
                <a:latin typeface="Open Sans" pitchFamily="34" charset="0"/>
                <a:ea typeface="Open Sans" pitchFamily="34" charset="-122"/>
                <a:cs typeface="Open Sans" pitchFamily="34" charset="-120"/>
              </a:rPr>
              <a:t>How people actually read content</a:t>
            </a:r>
            <a:endParaRPr lang="en-US" sz="1000" dirty="0"/>
          </a:p>
        </p:txBody>
      </p:sp>
      <p:sp>
        <p:nvSpPr>
          <p:cNvPr id="16" name="Shape 12"/>
          <p:cNvSpPr/>
          <p:nvPr/>
        </p:nvSpPr>
        <p:spPr>
          <a:xfrm>
            <a:off x="7721194" y="3933749"/>
            <a:ext cx="304495" cy="304495"/>
          </a:xfrm>
          <a:prstGeom prst="ellipse">
            <a:avLst/>
          </a:prstGeom>
          <a:solidFill>
            <a:srgbClr val="EFF6FF"/>
          </a:solidFill>
          <a:ln w="12700">
            <a:solidFill>
              <a:srgbClr val="FFFFFF">
                <a:alpha val="0"/>
              </a:srgbClr>
            </a:solidFill>
            <a:prstDash val="solid"/>
          </a:ln>
        </p:spPr>
        <p:txBody>
          <a:bodyPr/>
          <a:lstStyle/>
          <a:p>
            <a:endParaRPr lang="en-US"/>
          </a:p>
        </p:txBody>
      </p:sp>
      <p:sp>
        <p:nvSpPr>
          <p:cNvPr id="17" name="Text 13"/>
          <p:cNvSpPr txBox="1"/>
          <p:nvPr/>
        </p:nvSpPr>
        <p:spPr>
          <a:xfrm>
            <a:off x="7835494" y="3991356"/>
            <a:ext cx="162763" cy="191110"/>
          </a:xfrm>
          <a:prstGeom prst="rect">
            <a:avLst/>
          </a:prstGeom>
          <a:noFill/>
          <a:ln/>
        </p:spPr>
        <p:txBody>
          <a:bodyPr wrap="square" lIns="0" tIns="0" rIns="0" bIns="0" rtlCol="0" anchor="ctr"/>
          <a:lstStyle/>
          <a:p>
            <a:pPr marL="0" indent="0" algn="l">
              <a:buNone/>
            </a:pPr>
            <a:r>
              <a:rPr lang="en-US" sz="1000" b="1" dirty="0">
                <a:solidFill>
                  <a:srgbClr val="000000"/>
                </a:solidFill>
                <a:latin typeface="Open Sans" pitchFamily="34" charset="0"/>
                <a:ea typeface="Open Sans" pitchFamily="34" charset="-122"/>
                <a:cs typeface="Open Sans" pitchFamily="34" charset="-120"/>
              </a:rPr>
              <a:t>3</a:t>
            </a:r>
            <a:endParaRPr lang="en-US" sz="1000" dirty="0"/>
          </a:p>
        </p:txBody>
      </p:sp>
      <p:sp>
        <p:nvSpPr>
          <p:cNvPr id="18" name="Text 14"/>
          <p:cNvSpPr txBox="1"/>
          <p:nvPr/>
        </p:nvSpPr>
        <p:spPr>
          <a:xfrm>
            <a:off x="8178394" y="3933749"/>
            <a:ext cx="2057400" cy="228600"/>
          </a:xfrm>
          <a:prstGeom prst="rect">
            <a:avLst/>
          </a:prstGeom>
          <a:noFill/>
          <a:ln/>
        </p:spPr>
        <p:txBody>
          <a:bodyPr wrap="square" lIns="0" tIns="0" rIns="0" bIns="0" rtlCol="0" anchor="ctr"/>
          <a:lstStyle/>
          <a:p>
            <a:pPr marL="0" indent="0" algn="l">
              <a:buNone/>
            </a:pPr>
            <a:r>
              <a:rPr lang="en-US" sz="1200" b="1" dirty="0">
                <a:solidFill>
                  <a:srgbClr val="374151"/>
                </a:solidFill>
                <a:latin typeface="Open Sans" pitchFamily="34" charset="0"/>
                <a:ea typeface="Open Sans" pitchFamily="34" charset="-122"/>
                <a:cs typeface="Open Sans" pitchFamily="34" charset="-120"/>
              </a:rPr>
              <a:t>Chart Selection Guide</a:t>
            </a:r>
            <a:endParaRPr lang="en-US" sz="1200" dirty="0"/>
          </a:p>
        </p:txBody>
      </p:sp>
      <p:sp>
        <p:nvSpPr>
          <p:cNvPr id="19" name="Text 15"/>
          <p:cNvSpPr txBox="1"/>
          <p:nvPr/>
        </p:nvSpPr>
        <p:spPr>
          <a:xfrm>
            <a:off x="8178394" y="4200754"/>
            <a:ext cx="2154326" cy="191110"/>
          </a:xfrm>
          <a:prstGeom prst="rect">
            <a:avLst/>
          </a:prstGeom>
          <a:noFill/>
          <a:ln/>
        </p:spPr>
        <p:txBody>
          <a:bodyPr wrap="square" lIns="0" tIns="0" rIns="0" bIns="0" rtlCol="0" anchor="ctr"/>
          <a:lstStyle/>
          <a:p>
            <a:pPr marL="0" indent="0" algn="l">
              <a:buNone/>
            </a:pPr>
            <a:r>
              <a:rPr lang="en-US" sz="1000" dirty="0">
                <a:solidFill>
                  <a:srgbClr val="6B7280"/>
                </a:solidFill>
                <a:latin typeface="Open Sans" pitchFamily="34" charset="0"/>
                <a:ea typeface="Open Sans" pitchFamily="34" charset="-122"/>
                <a:cs typeface="Open Sans" pitchFamily="34" charset="-120"/>
              </a:rPr>
              <a:t>Choosing the right visual tool</a:t>
            </a:r>
            <a:endParaRPr lang="en-US" sz="1000" dirty="0"/>
          </a:p>
        </p:txBody>
      </p:sp>
      <p:sp>
        <p:nvSpPr>
          <p:cNvPr id="20" name="Shape 16"/>
          <p:cNvSpPr/>
          <p:nvPr/>
        </p:nvSpPr>
        <p:spPr>
          <a:xfrm>
            <a:off x="7721194" y="4619549"/>
            <a:ext cx="304495" cy="304495"/>
          </a:xfrm>
          <a:prstGeom prst="ellipse">
            <a:avLst/>
          </a:prstGeom>
          <a:solidFill>
            <a:srgbClr val="EFF6FF"/>
          </a:solidFill>
          <a:ln w="12700">
            <a:solidFill>
              <a:srgbClr val="FFFFFF">
                <a:alpha val="0"/>
              </a:srgbClr>
            </a:solidFill>
            <a:prstDash val="solid"/>
          </a:ln>
        </p:spPr>
        <p:txBody>
          <a:bodyPr/>
          <a:lstStyle/>
          <a:p>
            <a:endParaRPr lang="en-US"/>
          </a:p>
        </p:txBody>
      </p:sp>
      <p:sp>
        <p:nvSpPr>
          <p:cNvPr id="21" name="Text 17"/>
          <p:cNvSpPr txBox="1"/>
          <p:nvPr/>
        </p:nvSpPr>
        <p:spPr>
          <a:xfrm>
            <a:off x="7835494" y="4677156"/>
            <a:ext cx="162763" cy="191110"/>
          </a:xfrm>
          <a:prstGeom prst="rect">
            <a:avLst/>
          </a:prstGeom>
          <a:noFill/>
          <a:ln/>
        </p:spPr>
        <p:txBody>
          <a:bodyPr wrap="square" lIns="0" tIns="0" rIns="0" bIns="0" rtlCol="0" anchor="ctr"/>
          <a:lstStyle/>
          <a:p>
            <a:pPr marL="0" indent="0" algn="l">
              <a:buNone/>
            </a:pPr>
            <a:r>
              <a:rPr lang="en-US" sz="1000" b="1" dirty="0">
                <a:solidFill>
                  <a:srgbClr val="000000"/>
                </a:solidFill>
                <a:latin typeface="Open Sans" pitchFamily="34" charset="0"/>
                <a:ea typeface="Open Sans" pitchFamily="34" charset="-122"/>
                <a:cs typeface="Open Sans" pitchFamily="34" charset="-120"/>
              </a:rPr>
              <a:t>4</a:t>
            </a:r>
            <a:endParaRPr lang="en-US" sz="1000" dirty="0"/>
          </a:p>
        </p:txBody>
      </p:sp>
      <p:sp>
        <p:nvSpPr>
          <p:cNvPr id="22" name="Text 18"/>
          <p:cNvSpPr txBox="1"/>
          <p:nvPr/>
        </p:nvSpPr>
        <p:spPr>
          <a:xfrm>
            <a:off x="8178394" y="4619549"/>
            <a:ext cx="1743761" cy="228600"/>
          </a:xfrm>
          <a:prstGeom prst="rect">
            <a:avLst/>
          </a:prstGeom>
          <a:noFill/>
          <a:ln/>
        </p:spPr>
        <p:txBody>
          <a:bodyPr wrap="square" lIns="0" tIns="0" rIns="0" bIns="0" rtlCol="0" anchor="ctr"/>
          <a:lstStyle/>
          <a:p>
            <a:pPr marL="0" indent="0" algn="l">
              <a:buNone/>
            </a:pPr>
            <a:r>
              <a:rPr lang="en-US" sz="1200" b="1" dirty="0">
                <a:solidFill>
                  <a:srgbClr val="374151"/>
                </a:solidFill>
                <a:latin typeface="Open Sans" pitchFamily="34" charset="0"/>
                <a:ea typeface="Open Sans" pitchFamily="34" charset="-122"/>
                <a:cs typeface="Open Sans" pitchFamily="34" charset="-120"/>
              </a:rPr>
              <a:t>Ethical Visuals</a:t>
            </a:r>
            <a:endParaRPr lang="en-US" sz="1200" dirty="0"/>
          </a:p>
        </p:txBody>
      </p:sp>
      <p:sp>
        <p:nvSpPr>
          <p:cNvPr id="23" name="Text 19"/>
          <p:cNvSpPr txBox="1"/>
          <p:nvPr/>
        </p:nvSpPr>
        <p:spPr>
          <a:xfrm>
            <a:off x="8178394" y="4886554"/>
            <a:ext cx="1984248" cy="191110"/>
          </a:xfrm>
          <a:prstGeom prst="rect">
            <a:avLst/>
          </a:prstGeom>
          <a:noFill/>
          <a:ln/>
        </p:spPr>
        <p:txBody>
          <a:bodyPr wrap="square" lIns="0" tIns="0" rIns="0" bIns="0" rtlCol="0" anchor="ctr"/>
          <a:lstStyle/>
          <a:p>
            <a:pPr marL="0" indent="0" algn="l">
              <a:buNone/>
            </a:pPr>
            <a:r>
              <a:rPr lang="en-US" sz="1000" dirty="0">
                <a:solidFill>
                  <a:srgbClr val="6B7280"/>
                </a:solidFill>
                <a:latin typeface="Open Sans" pitchFamily="34" charset="0"/>
                <a:ea typeface="Open Sans" pitchFamily="34" charset="-122"/>
                <a:cs typeface="Open Sans" pitchFamily="34" charset="-120"/>
              </a:rPr>
              <a:t>Avoiding misleading charts</a:t>
            </a:r>
            <a:endParaRPr lang="en-US" sz="1000" dirty="0"/>
          </a:p>
        </p:txBody>
      </p:sp>
      <p:sp>
        <p:nvSpPr>
          <p:cNvPr id="24" name="Shape 20"/>
          <p:cNvSpPr/>
          <p:nvPr/>
        </p:nvSpPr>
        <p:spPr>
          <a:xfrm>
            <a:off x="0" y="0"/>
            <a:ext cx="7114946" cy="6858000"/>
          </a:xfrm>
          <a:prstGeom prst="rect">
            <a:avLst/>
          </a:prstGeom>
          <a:solidFill>
            <a:srgbClr val="002F6C"/>
          </a:solidFill>
          <a:ln w="12700">
            <a:solidFill>
              <a:srgbClr val="FFFFFF">
                <a:alpha val="0"/>
              </a:srgbClr>
            </a:solidFill>
            <a:prstDash val="solid"/>
          </a:ln>
        </p:spPr>
        <p:txBody>
          <a:bodyPr/>
          <a:lstStyle/>
          <a:p>
            <a:endParaRPr lang="en-US"/>
          </a:p>
        </p:txBody>
      </p:sp>
      <p:pic>
        <p:nvPicPr>
          <p:cNvPr id="25" name="Image 2" descr="preencoded.png"/>
          <p:cNvPicPr>
            <a:picLocks noChangeAspect="1"/>
          </p:cNvPicPr>
          <p:nvPr/>
        </p:nvPicPr>
        <p:blipFill>
          <a:blip r:embed="rId5"/>
          <a:srcRect t="-201" b="-201"/>
          <a:stretch/>
        </p:blipFill>
        <p:spPr>
          <a:xfrm>
            <a:off x="0" y="0"/>
            <a:ext cx="75895" cy="6858000"/>
          </a:xfrm>
          <a:prstGeom prst="rect">
            <a:avLst/>
          </a:prstGeom>
        </p:spPr>
      </p:pic>
      <p:pic>
        <p:nvPicPr>
          <p:cNvPr id="26" name="Image 3" descr="preencoded.png"/>
          <p:cNvPicPr>
            <a:picLocks noChangeAspect="1"/>
          </p:cNvPicPr>
          <p:nvPr/>
        </p:nvPicPr>
        <p:blipFill>
          <a:blip r:embed="rId6">
            <a:alphaModFix amt="10000"/>
          </a:blip>
          <a:srcRect l="-1873" r="-1873"/>
          <a:stretch/>
        </p:blipFill>
        <p:spPr>
          <a:xfrm>
            <a:off x="0" y="0"/>
            <a:ext cx="7114946" cy="6858000"/>
          </a:xfrm>
          <a:prstGeom prst="rect">
            <a:avLst/>
          </a:prstGeom>
        </p:spPr>
      </p:pic>
      <p:sp>
        <p:nvSpPr>
          <p:cNvPr id="27" name="Text 21"/>
          <p:cNvSpPr txBox="1"/>
          <p:nvPr/>
        </p:nvSpPr>
        <p:spPr>
          <a:xfrm>
            <a:off x="761695" y="2774290"/>
            <a:ext cx="5763463" cy="1143000"/>
          </a:xfrm>
          <a:prstGeom prst="rect">
            <a:avLst/>
          </a:prstGeom>
          <a:noFill/>
          <a:ln/>
        </p:spPr>
        <p:txBody>
          <a:bodyPr wrap="square" lIns="0" tIns="0" rIns="0" bIns="0" rtlCol="0" anchor="t"/>
          <a:lstStyle/>
          <a:p>
            <a:pPr marL="0" indent="0" algn="l">
              <a:buNone/>
            </a:pPr>
            <a:r>
              <a:rPr lang="en-US" sz="3600" b="1" dirty="0">
                <a:solidFill>
                  <a:srgbClr val="FFFFFF"/>
                </a:solidFill>
                <a:latin typeface="Merriweather" pitchFamily="34" charset="0"/>
                <a:ea typeface="Merriweather" pitchFamily="34" charset="-122"/>
                <a:cs typeface="Merriweather" pitchFamily="34" charset="-120"/>
              </a:rPr>
              <a:t> Communicating Your</a:t>
            </a:r>
            <a:endParaRPr lang="en-US" sz="3600" dirty="0"/>
          </a:p>
          <a:p>
            <a:pPr marL="0" indent="0" algn="l">
              <a:buNone/>
            </a:pPr>
            <a:r>
              <a:rPr lang="en-US" sz="3600" b="1" dirty="0">
                <a:solidFill>
                  <a:srgbClr val="FFFFFF"/>
                </a:solidFill>
                <a:latin typeface="Merriweather" pitchFamily="34" charset="0"/>
                <a:ea typeface="Merriweather" pitchFamily="34" charset="-122"/>
                <a:cs typeface="Merriweather" pitchFamily="34" charset="-120"/>
              </a:rPr>
              <a:t>Messages </a:t>
            </a:r>
            <a:r>
              <a:rPr lang="en-US" sz="3600" b="1" dirty="0">
                <a:solidFill>
                  <a:srgbClr val="F87171"/>
                </a:solidFill>
                <a:latin typeface="Merriweather" pitchFamily="34" charset="0"/>
                <a:ea typeface="Merriweather" pitchFamily="34" charset="-122"/>
                <a:cs typeface="Merriweather" pitchFamily="34" charset="-120"/>
              </a:rPr>
              <a:t>Visually</a:t>
            </a:r>
            <a:endParaRPr lang="en-US" sz="3600" dirty="0"/>
          </a:p>
        </p:txBody>
      </p:sp>
      <p:sp>
        <p:nvSpPr>
          <p:cNvPr id="28" name="Text 22"/>
          <p:cNvSpPr txBox="1"/>
          <p:nvPr/>
        </p:nvSpPr>
        <p:spPr>
          <a:xfrm>
            <a:off x="761695" y="4564685"/>
            <a:ext cx="4953305" cy="933602"/>
          </a:xfrm>
          <a:prstGeom prst="rect">
            <a:avLst/>
          </a:prstGeom>
          <a:noFill/>
          <a:ln/>
        </p:spPr>
        <p:txBody>
          <a:bodyPr wrap="square" lIns="0" tIns="0" rIns="0" bIns="0" rtlCol="0" anchor="t"/>
          <a:lstStyle/>
          <a:p>
            <a:pPr marL="0" indent="0" algn="l">
              <a:buNone/>
            </a:pPr>
            <a:r>
              <a:rPr lang="en-US" sz="1500" dirty="0">
                <a:solidFill>
                  <a:srgbClr val="DBEAFE"/>
                </a:solidFill>
                <a:latin typeface="Open Sans" pitchFamily="34" charset="0"/>
                <a:ea typeface="Open Sans" pitchFamily="34" charset="-122"/>
                <a:cs typeface="Open Sans" pitchFamily="34" charset="-120"/>
              </a:rPr>
              <a:t>Visual communication is not decoration—it's meaning. Learn how to design for skimmers, choose the right charts, and maintain ethical standards.</a:t>
            </a:r>
            <a:endParaRPr lang="en-US" sz="1500" dirty="0"/>
          </a:p>
        </p:txBody>
      </p:sp>
      <p:sp>
        <p:nvSpPr>
          <p:cNvPr id="29" name="Text 23"/>
          <p:cNvSpPr txBox="1"/>
          <p:nvPr/>
        </p:nvSpPr>
        <p:spPr>
          <a:xfrm>
            <a:off x="761695" y="1364285"/>
            <a:ext cx="5705856" cy="191110"/>
          </a:xfrm>
          <a:prstGeom prst="rect">
            <a:avLst/>
          </a:prstGeom>
          <a:noFill/>
          <a:ln/>
        </p:spPr>
        <p:txBody>
          <a:bodyPr wrap="square" lIns="0" tIns="0" rIns="0" bIns="0" rtlCol="0" anchor="ctr"/>
          <a:lstStyle/>
          <a:p>
            <a:pPr marL="0" indent="0" algn="l">
              <a:buNone/>
            </a:pPr>
            <a:r>
              <a:rPr lang="en-US" sz="1000" b="1" dirty="0">
                <a:solidFill>
                  <a:srgbClr val="FFFFFF">
                    <a:alpha val="80000"/>
                  </a:srgbClr>
                </a:solidFill>
                <a:latin typeface="Open Sans" pitchFamily="34" charset="0"/>
                <a:ea typeface="Open Sans" pitchFamily="34" charset="-122"/>
                <a:cs typeface="Open Sans" pitchFamily="34" charset="-120"/>
              </a:rPr>
              <a:t>Module 3 • Section 1</a:t>
            </a:r>
            <a:endParaRPr lang="en-US" sz="1000" dirty="0"/>
          </a:p>
        </p:txBody>
      </p:sp>
      <p:sp>
        <p:nvSpPr>
          <p:cNvPr id="30" name="Text 24"/>
          <p:cNvSpPr txBox="1"/>
          <p:nvPr/>
        </p:nvSpPr>
        <p:spPr>
          <a:xfrm>
            <a:off x="761695" y="1783994"/>
            <a:ext cx="5781751" cy="914400"/>
          </a:xfrm>
          <a:prstGeom prst="rect">
            <a:avLst/>
          </a:prstGeom>
          <a:noFill/>
          <a:ln/>
        </p:spPr>
        <p:txBody>
          <a:bodyPr wrap="square" lIns="0" tIns="0" rIns="0" bIns="0" rtlCol="0" anchor="ctr"/>
          <a:lstStyle/>
          <a:p>
            <a:pPr marL="0" indent="0" algn="l">
              <a:buNone/>
            </a:pPr>
            <a:r>
              <a:rPr lang="en-US" sz="7200" b="1" dirty="0">
                <a:solidFill>
                  <a:srgbClr val="FFFFFF">
                    <a:alpha val="20000"/>
                  </a:srgbClr>
                </a:solidFill>
                <a:latin typeface="Merriweather" pitchFamily="34" charset="0"/>
                <a:ea typeface="Merriweather" pitchFamily="34" charset="-122"/>
                <a:cs typeface="Merriweather" pitchFamily="34" charset="-120"/>
              </a:rPr>
              <a:t>05</a:t>
            </a:r>
            <a:endParaRPr lang="en-US" sz="7200" dirty="0"/>
          </a:p>
        </p:txBody>
      </p:sp>
      <p:pic>
        <p:nvPicPr>
          <p:cNvPr id="31" name="Image 4" descr="preencoded.png"/>
          <p:cNvPicPr>
            <a:picLocks noChangeAspect="1"/>
          </p:cNvPicPr>
          <p:nvPr/>
        </p:nvPicPr>
        <p:blipFill>
          <a:blip r:embed="rId7">
            <a:alphaModFix amt="50000"/>
          </a:blip>
          <a:srcRect t="-400" b="-400"/>
          <a:stretch/>
        </p:blipFill>
        <p:spPr>
          <a:xfrm>
            <a:off x="761695" y="4221785"/>
            <a:ext cx="914400" cy="384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1" b="-1"/>
          <a:stretch/>
        </p:blipFill>
        <p:spPr>
          <a:xfrm>
            <a:off x="0" y="0"/>
            <a:ext cx="12191695" cy="6858000"/>
          </a:xfrm>
          <a:prstGeom prst="rect">
            <a:avLst/>
          </a:prstGeom>
        </p:spPr>
      </p:pic>
      <p:sp>
        <p:nvSpPr>
          <p:cNvPr id="3" name="Text 0"/>
          <p:cNvSpPr txBox="1"/>
          <p:nvPr/>
        </p:nvSpPr>
        <p:spPr>
          <a:xfrm>
            <a:off x="8828532" y="647669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4" name="Image 1" descr="preencoded.png"/>
          <p:cNvPicPr>
            <a:picLocks noChangeAspect="1"/>
          </p:cNvPicPr>
          <p:nvPr/>
        </p:nvPicPr>
        <p:blipFill>
          <a:blip r:embed="rId4">
            <a:alphaModFix amt="5000"/>
          </a:blip>
          <a:srcRect t="-34308" b="-34308"/>
          <a:stretch/>
        </p:blipFill>
        <p:spPr>
          <a:xfrm>
            <a:off x="8128102" y="0"/>
            <a:ext cx="4067251" cy="6858000"/>
          </a:xfrm>
          <a:prstGeom prst="rect">
            <a:avLst/>
          </a:prstGeom>
        </p:spPr>
      </p:pic>
      <p:sp>
        <p:nvSpPr>
          <p:cNvPr id="5" name="Text 1"/>
          <p:cNvSpPr txBox="1"/>
          <p:nvPr/>
        </p:nvSpPr>
        <p:spPr>
          <a:xfrm>
            <a:off x="609905" y="609905"/>
            <a:ext cx="3314700"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Visual Hierarchy</a:t>
            </a:r>
            <a:endParaRPr lang="en-US" sz="900" dirty="0"/>
          </a:p>
        </p:txBody>
      </p:sp>
      <p:pic>
        <p:nvPicPr>
          <p:cNvPr id="6" name="Image 2" descr="preencoded.png"/>
          <p:cNvPicPr>
            <a:picLocks noChangeAspect="1"/>
          </p:cNvPicPr>
          <p:nvPr/>
        </p:nvPicPr>
        <p:blipFill>
          <a:blip r:embed="rId5"/>
          <a:srcRect t="-400" b="-400"/>
          <a:stretch/>
        </p:blipFill>
        <p:spPr>
          <a:xfrm>
            <a:off x="609905" y="838505"/>
            <a:ext cx="457200" cy="38405"/>
          </a:xfrm>
          <a:prstGeom prst="rect">
            <a:avLst/>
          </a:prstGeom>
        </p:spPr>
      </p:pic>
      <p:sp>
        <p:nvSpPr>
          <p:cNvPr id="7" name="Text 2"/>
          <p:cNvSpPr txBox="1"/>
          <p:nvPr/>
        </p:nvSpPr>
        <p:spPr>
          <a:xfrm>
            <a:off x="609905" y="1257300"/>
            <a:ext cx="3328416" cy="1714500"/>
          </a:xfrm>
          <a:prstGeom prst="rect">
            <a:avLst/>
          </a:prstGeom>
          <a:noFill/>
          <a:ln/>
        </p:spPr>
        <p:txBody>
          <a:bodyPr wrap="square" lIns="0" tIns="0" rIns="0" bIns="0" rtlCol="0" anchor="t"/>
          <a:lstStyle/>
          <a:p>
            <a:pPr marL="0" indent="0" algn="l">
              <a:buNone/>
            </a:pPr>
            <a:r>
              <a:rPr lang="en-US" sz="3600" b="1" dirty="0">
                <a:solidFill>
                  <a:srgbClr val="111827"/>
                </a:solidFill>
                <a:latin typeface="Merriweather" pitchFamily="34" charset="0"/>
                <a:ea typeface="Merriweather" pitchFamily="34" charset="-122"/>
                <a:cs typeface="Merriweather" pitchFamily="34" charset="-120"/>
              </a:rPr>
              <a:t> Visuals Convey </a:t>
            </a:r>
            <a:endParaRPr lang="en-US" sz="3600" dirty="0"/>
          </a:p>
          <a:p>
            <a:pPr marL="0" indent="0" algn="l">
              <a:buNone/>
            </a:pPr>
            <a:r>
              <a:rPr lang="en-US" sz="3600" b="1" dirty="0">
                <a:solidFill>
                  <a:srgbClr val="002F6C"/>
                </a:solidFill>
                <a:latin typeface="Merriweather" pitchFamily="34" charset="0"/>
                <a:ea typeface="Merriweather" pitchFamily="34" charset="-122"/>
                <a:cs typeface="Merriweather" pitchFamily="34" charset="-120"/>
              </a:rPr>
              <a:t>Meaning</a:t>
            </a:r>
            <a:endParaRPr lang="en-US" sz="3600" dirty="0"/>
          </a:p>
        </p:txBody>
      </p:sp>
      <p:sp>
        <p:nvSpPr>
          <p:cNvPr id="8" name="Text 3"/>
          <p:cNvSpPr txBox="1"/>
          <p:nvPr/>
        </p:nvSpPr>
        <p:spPr>
          <a:xfrm>
            <a:off x="609905" y="3200400"/>
            <a:ext cx="3277210" cy="1114654"/>
          </a:xfrm>
          <a:prstGeom prst="rect">
            <a:avLst/>
          </a:prstGeom>
          <a:noFill/>
          <a:ln/>
        </p:spPr>
        <p:txBody>
          <a:bodyPr wrap="square" lIns="0" tIns="0" rIns="0" bIns="0" rtlCol="0" anchor="t"/>
          <a:lstStyle/>
          <a:p>
            <a:pPr marL="0" indent="0" algn="l">
              <a:buNone/>
            </a:pPr>
            <a:r>
              <a:rPr lang="en-US" sz="1300" dirty="0">
                <a:solidFill>
                  <a:srgbClr val="4B5563"/>
                </a:solidFill>
                <a:latin typeface="Open Sans" pitchFamily="34" charset="0"/>
                <a:ea typeface="Open Sans" pitchFamily="34" charset="-122"/>
                <a:cs typeface="Open Sans" pitchFamily="34" charset="-120"/>
              </a:rPr>
              <a:t>Visual communication isn't just decoration—it fundamentally shapes how your message is interpreted and prioritized.</a:t>
            </a:r>
            <a:endParaRPr lang="en-US" sz="1300" dirty="0"/>
          </a:p>
        </p:txBody>
      </p:sp>
      <p:pic>
        <p:nvPicPr>
          <p:cNvPr id="9" name="Image 3" descr="preencoded.png"/>
          <p:cNvPicPr>
            <a:picLocks noChangeAspect="1"/>
          </p:cNvPicPr>
          <p:nvPr/>
        </p:nvPicPr>
        <p:blipFill>
          <a:blip r:embed="rId6"/>
          <a:srcRect l="-3" r="-3"/>
          <a:stretch/>
        </p:blipFill>
        <p:spPr>
          <a:xfrm>
            <a:off x="4267505" y="609905"/>
            <a:ext cx="7315200" cy="5790895"/>
          </a:xfrm>
          <a:prstGeom prst="rect">
            <a:avLst/>
          </a:prstGeom>
        </p:spPr>
      </p:pic>
      <p:sp>
        <p:nvSpPr>
          <p:cNvPr id="10" name="Text 4"/>
          <p:cNvSpPr txBox="1"/>
          <p:nvPr/>
        </p:nvSpPr>
        <p:spPr>
          <a:xfrm>
            <a:off x="4686300" y="1233526"/>
            <a:ext cx="6629400"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Merriweather" pitchFamily="34" charset="0"/>
                <a:ea typeface="Merriweather" pitchFamily="34" charset="-122"/>
                <a:cs typeface="Merriweather" pitchFamily="34" charset="-120"/>
              </a:rPr>
              <a:t>Visual Hierarchy Controls:</a:t>
            </a:r>
            <a:endParaRPr lang="en-US" sz="1500" dirty="0"/>
          </a:p>
        </p:txBody>
      </p:sp>
      <p:pic>
        <p:nvPicPr>
          <p:cNvPr id="11" name="Image 4" descr="preencoded.png"/>
          <p:cNvPicPr>
            <a:picLocks noChangeAspect="1"/>
          </p:cNvPicPr>
          <p:nvPr/>
        </p:nvPicPr>
        <p:blipFill>
          <a:blip r:embed="rId7"/>
          <a:srcRect l="-8" r="-8"/>
          <a:stretch/>
        </p:blipFill>
        <p:spPr>
          <a:xfrm>
            <a:off x="4686300" y="1729130"/>
            <a:ext cx="6515100" cy="1009498"/>
          </a:xfrm>
          <a:prstGeom prst="rect">
            <a:avLst/>
          </a:prstGeom>
        </p:spPr>
      </p:pic>
      <p:sp>
        <p:nvSpPr>
          <p:cNvPr id="12" name="Shape 5"/>
          <p:cNvSpPr/>
          <p:nvPr/>
        </p:nvSpPr>
        <p:spPr>
          <a:xfrm>
            <a:off x="4848149" y="1890979"/>
            <a:ext cx="381305" cy="381305"/>
          </a:xfrm>
          <a:prstGeom prst="ellipse">
            <a:avLst/>
          </a:prstGeom>
          <a:solidFill>
            <a:srgbClr val="002F6C"/>
          </a:solidFill>
          <a:ln w="12700">
            <a:solidFill>
              <a:srgbClr val="FFFFFF">
                <a:alpha val="0"/>
              </a:srgbClr>
            </a:solidFill>
            <a:prstDash val="solid"/>
          </a:ln>
        </p:spPr>
        <p:txBody>
          <a:bodyPr/>
          <a:lstStyle/>
          <a:p>
            <a:endParaRPr lang="en-US"/>
          </a:p>
        </p:txBody>
      </p:sp>
      <p:pic>
        <p:nvPicPr>
          <p:cNvPr id="13" name="Image 5" descr="preencoded.png"/>
          <p:cNvPicPr>
            <a:picLocks noChangeAspect="1"/>
          </p:cNvPicPr>
          <p:nvPr/>
        </p:nvPicPr>
        <p:blipFill>
          <a:blip r:embed="rId8"/>
          <a:srcRect t="-842" b="-842"/>
          <a:stretch/>
        </p:blipFill>
        <p:spPr>
          <a:xfrm>
            <a:off x="4943246" y="1995221"/>
            <a:ext cx="190195" cy="171907"/>
          </a:xfrm>
          <a:prstGeom prst="rect">
            <a:avLst/>
          </a:prstGeom>
        </p:spPr>
      </p:pic>
      <p:sp>
        <p:nvSpPr>
          <p:cNvPr id="14" name="Text 6"/>
          <p:cNvSpPr txBox="1"/>
          <p:nvPr/>
        </p:nvSpPr>
        <p:spPr>
          <a:xfrm>
            <a:off x="5381244" y="1890979"/>
            <a:ext cx="5772607"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Open Sans" pitchFamily="34" charset="0"/>
                <a:ea typeface="Open Sans" pitchFamily="34" charset="-122"/>
                <a:cs typeface="Open Sans" pitchFamily="34" charset="-120"/>
              </a:rPr>
              <a:t>What Is Seen First</a:t>
            </a:r>
            <a:endParaRPr lang="en-US" sz="1300" dirty="0"/>
          </a:p>
        </p:txBody>
      </p:sp>
      <p:sp>
        <p:nvSpPr>
          <p:cNvPr id="15" name="Text 7"/>
          <p:cNvSpPr txBox="1"/>
          <p:nvPr/>
        </p:nvSpPr>
        <p:spPr>
          <a:xfrm>
            <a:off x="5381244" y="2195474"/>
            <a:ext cx="5734202" cy="381305"/>
          </a:xfrm>
          <a:prstGeom prst="rect">
            <a:avLst/>
          </a:prstGeom>
          <a:noFill/>
          <a:ln/>
        </p:spPr>
        <p:txBody>
          <a:bodyPr wrap="square" lIns="0" tIns="0" rIns="0" bIns="0" rtlCol="0" anchor="t"/>
          <a:lstStyle/>
          <a:p>
            <a:pPr marL="0" indent="0" algn="l">
              <a:buNone/>
            </a:pPr>
            <a:r>
              <a:rPr lang="en-US" sz="1000" dirty="0">
                <a:solidFill>
                  <a:srgbClr val="4B5563"/>
                </a:solidFill>
                <a:latin typeface="Open Sans" pitchFamily="34" charset="0"/>
                <a:ea typeface="Open Sans" pitchFamily="34" charset="-122"/>
                <a:cs typeface="Open Sans" pitchFamily="34" charset="-120"/>
              </a:rPr>
              <a:t>Design guides the eye. The most visually prominent element is the entry point for understanding.</a:t>
            </a:r>
            <a:endParaRPr lang="en-US" sz="1000" dirty="0"/>
          </a:p>
        </p:txBody>
      </p:sp>
      <p:pic>
        <p:nvPicPr>
          <p:cNvPr id="16" name="Image 6" descr="preencoded.png"/>
          <p:cNvPicPr>
            <a:picLocks noChangeAspect="1"/>
          </p:cNvPicPr>
          <p:nvPr/>
        </p:nvPicPr>
        <p:blipFill>
          <a:blip r:embed="rId9"/>
          <a:srcRect t="-9" b="-9"/>
          <a:stretch/>
        </p:blipFill>
        <p:spPr>
          <a:xfrm>
            <a:off x="4686300" y="2967228"/>
            <a:ext cx="6515100" cy="819302"/>
          </a:xfrm>
          <a:prstGeom prst="rect">
            <a:avLst/>
          </a:prstGeom>
        </p:spPr>
      </p:pic>
      <p:sp>
        <p:nvSpPr>
          <p:cNvPr id="17" name="Shape 8"/>
          <p:cNvSpPr/>
          <p:nvPr/>
        </p:nvSpPr>
        <p:spPr>
          <a:xfrm>
            <a:off x="4848149" y="3129077"/>
            <a:ext cx="381305" cy="381305"/>
          </a:xfrm>
          <a:prstGeom prst="ellipse">
            <a:avLst/>
          </a:prstGeom>
          <a:solidFill>
            <a:srgbClr val="D50032"/>
          </a:solidFill>
          <a:ln w="12700">
            <a:solidFill>
              <a:srgbClr val="FFFFFF">
                <a:alpha val="0"/>
              </a:srgbClr>
            </a:solidFill>
            <a:prstDash val="solid"/>
          </a:ln>
        </p:spPr>
        <p:txBody>
          <a:bodyPr/>
          <a:lstStyle/>
          <a:p>
            <a:endParaRPr lang="en-US"/>
          </a:p>
        </p:txBody>
      </p:sp>
      <p:pic>
        <p:nvPicPr>
          <p:cNvPr id="18" name="Image 7" descr="preencoded.png"/>
          <p:cNvPicPr>
            <a:picLocks noChangeAspect="1"/>
          </p:cNvPicPr>
          <p:nvPr/>
        </p:nvPicPr>
        <p:blipFill>
          <a:blip r:embed="rId10"/>
          <a:srcRect/>
          <a:stretch/>
        </p:blipFill>
        <p:spPr>
          <a:xfrm>
            <a:off x="4953305" y="3233318"/>
            <a:ext cx="171907" cy="171907"/>
          </a:xfrm>
          <a:prstGeom prst="rect">
            <a:avLst/>
          </a:prstGeom>
        </p:spPr>
      </p:pic>
      <p:sp>
        <p:nvSpPr>
          <p:cNvPr id="19" name="Text 9"/>
          <p:cNvSpPr txBox="1"/>
          <p:nvPr/>
        </p:nvSpPr>
        <p:spPr>
          <a:xfrm>
            <a:off x="5381244" y="3129077"/>
            <a:ext cx="4668012"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Open Sans" pitchFamily="34" charset="0"/>
                <a:ea typeface="Open Sans" pitchFamily="34" charset="-122"/>
                <a:cs typeface="Open Sans" pitchFamily="34" charset="-120"/>
              </a:rPr>
              <a:t>What Feels Important</a:t>
            </a:r>
            <a:endParaRPr lang="en-US" sz="1300" dirty="0"/>
          </a:p>
        </p:txBody>
      </p:sp>
      <p:sp>
        <p:nvSpPr>
          <p:cNvPr id="20" name="Text 10"/>
          <p:cNvSpPr txBox="1"/>
          <p:nvPr/>
        </p:nvSpPr>
        <p:spPr>
          <a:xfrm>
            <a:off x="5381244" y="3433572"/>
            <a:ext cx="5239512"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Size, bolding, and color signal urgency and priority without saying a word.</a:t>
            </a:r>
            <a:endParaRPr lang="en-US" sz="1000" dirty="0"/>
          </a:p>
        </p:txBody>
      </p:sp>
      <p:pic>
        <p:nvPicPr>
          <p:cNvPr id="21" name="Image 8" descr="preencoded.png"/>
          <p:cNvPicPr>
            <a:picLocks noChangeAspect="1"/>
          </p:cNvPicPr>
          <p:nvPr/>
        </p:nvPicPr>
        <p:blipFill>
          <a:blip r:embed="rId9"/>
          <a:srcRect t="-9" b="-9"/>
          <a:stretch/>
        </p:blipFill>
        <p:spPr>
          <a:xfrm>
            <a:off x="4686300" y="4015130"/>
            <a:ext cx="6515100" cy="819302"/>
          </a:xfrm>
          <a:prstGeom prst="rect">
            <a:avLst/>
          </a:prstGeom>
        </p:spPr>
      </p:pic>
      <p:sp>
        <p:nvSpPr>
          <p:cNvPr id="22" name="Shape 11"/>
          <p:cNvSpPr/>
          <p:nvPr/>
        </p:nvSpPr>
        <p:spPr>
          <a:xfrm>
            <a:off x="4848149" y="4176979"/>
            <a:ext cx="381305" cy="381305"/>
          </a:xfrm>
          <a:prstGeom prst="ellipse">
            <a:avLst/>
          </a:prstGeom>
          <a:solidFill>
            <a:srgbClr val="E5E7EB"/>
          </a:solidFill>
          <a:ln w="12700">
            <a:solidFill>
              <a:srgbClr val="FFFFFF">
                <a:alpha val="0"/>
              </a:srgbClr>
            </a:solidFill>
            <a:prstDash val="solid"/>
          </a:ln>
        </p:spPr>
        <p:txBody>
          <a:bodyPr/>
          <a:lstStyle/>
          <a:p>
            <a:endParaRPr lang="en-US"/>
          </a:p>
        </p:txBody>
      </p:sp>
      <p:pic>
        <p:nvPicPr>
          <p:cNvPr id="23" name="Image 9" descr="preencoded.png"/>
          <p:cNvPicPr>
            <a:picLocks noChangeAspect="1"/>
          </p:cNvPicPr>
          <p:nvPr/>
        </p:nvPicPr>
        <p:blipFill>
          <a:blip r:embed="rId11"/>
          <a:srcRect l="-1064" r="-1064"/>
          <a:stretch/>
        </p:blipFill>
        <p:spPr>
          <a:xfrm>
            <a:off x="4929530" y="4281221"/>
            <a:ext cx="219456" cy="171907"/>
          </a:xfrm>
          <a:prstGeom prst="rect">
            <a:avLst/>
          </a:prstGeom>
        </p:spPr>
      </p:pic>
      <p:sp>
        <p:nvSpPr>
          <p:cNvPr id="24" name="Text 12"/>
          <p:cNvSpPr txBox="1"/>
          <p:nvPr/>
        </p:nvSpPr>
        <p:spPr>
          <a:xfrm>
            <a:off x="5381244" y="4176979"/>
            <a:ext cx="5162702"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Open Sans" pitchFamily="34" charset="0"/>
                <a:ea typeface="Open Sans" pitchFamily="34" charset="-122"/>
                <a:cs typeface="Open Sans" pitchFamily="34" charset="-120"/>
              </a:rPr>
              <a:t>What Gets Ignored</a:t>
            </a:r>
            <a:endParaRPr lang="en-US" sz="1300" dirty="0"/>
          </a:p>
        </p:txBody>
      </p:sp>
      <p:sp>
        <p:nvSpPr>
          <p:cNvPr id="25" name="Text 13"/>
          <p:cNvSpPr txBox="1"/>
          <p:nvPr/>
        </p:nvSpPr>
        <p:spPr>
          <a:xfrm>
            <a:off x="5381244" y="4481474"/>
            <a:ext cx="5734202"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Dense text blocks and cluttered layouts cause readers to skip critical information.</a:t>
            </a:r>
            <a:endParaRPr lang="en-US" sz="1000" dirty="0"/>
          </a:p>
        </p:txBody>
      </p:sp>
      <p:sp>
        <p:nvSpPr>
          <p:cNvPr id="26" name="Shape 14"/>
          <p:cNvSpPr/>
          <p:nvPr/>
        </p:nvSpPr>
        <p:spPr>
          <a:xfrm>
            <a:off x="4686300" y="5062118"/>
            <a:ext cx="6515100" cy="9144"/>
          </a:xfrm>
          <a:prstGeom prst="rect">
            <a:avLst/>
          </a:prstGeom>
          <a:solidFill>
            <a:srgbClr val="E5E7EB"/>
          </a:solidFill>
          <a:ln w="12700">
            <a:solidFill>
              <a:srgbClr val="E5E7EB">
                <a:alpha val="0"/>
              </a:srgbClr>
            </a:solidFill>
            <a:prstDash val="solid"/>
          </a:ln>
        </p:spPr>
        <p:txBody>
          <a:bodyPr/>
          <a:lstStyle/>
          <a:p>
            <a:endParaRPr lang="en-US"/>
          </a:p>
        </p:txBody>
      </p:sp>
      <p:sp>
        <p:nvSpPr>
          <p:cNvPr id="27" name="Text 15"/>
          <p:cNvSpPr txBox="1"/>
          <p:nvPr/>
        </p:nvSpPr>
        <p:spPr>
          <a:xfrm>
            <a:off x="4686300" y="5224882"/>
            <a:ext cx="6629400" cy="191110"/>
          </a:xfrm>
          <a:prstGeom prst="rect">
            <a:avLst/>
          </a:prstGeom>
          <a:noFill/>
          <a:ln/>
        </p:spPr>
        <p:txBody>
          <a:bodyPr wrap="square" lIns="0" tIns="0" rIns="0" bIns="0" rtlCol="0" anchor="ctr"/>
          <a:lstStyle/>
          <a:p>
            <a:pPr marL="0" indent="0" algn="l">
              <a:buNone/>
            </a:pPr>
            <a:r>
              <a:rPr lang="en-US" sz="1000" b="1" kern="0" spc="26" dirty="0">
                <a:solidFill>
                  <a:srgbClr val="6B7280"/>
                </a:solidFill>
                <a:latin typeface="Open Sans" pitchFamily="34" charset="0"/>
                <a:ea typeface="Open Sans" pitchFamily="34" charset="-122"/>
                <a:cs typeface="Open Sans" pitchFamily="34" charset="-120"/>
              </a:rPr>
              <a:t>Key Design Tools:</a:t>
            </a:r>
            <a:endParaRPr lang="en-US" sz="1000" dirty="0"/>
          </a:p>
        </p:txBody>
      </p:sp>
      <p:pic>
        <p:nvPicPr>
          <p:cNvPr id="28" name="Image 10" descr="preencoded.png"/>
          <p:cNvPicPr>
            <a:picLocks noChangeAspect="1"/>
          </p:cNvPicPr>
          <p:nvPr/>
        </p:nvPicPr>
        <p:blipFill>
          <a:blip r:embed="rId12"/>
          <a:stretch>
            <a:fillRect/>
          </a:stretch>
        </p:blipFill>
        <p:spPr>
          <a:xfrm>
            <a:off x="4686300" y="5529377"/>
            <a:ext cx="761695" cy="247802"/>
          </a:xfrm>
          <a:prstGeom prst="rect">
            <a:avLst/>
          </a:prstGeom>
        </p:spPr>
      </p:pic>
      <p:sp>
        <p:nvSpPr>
          <p:cNvPr id="29" name="Text 16"/>
          <p:cNvSpPr/>
          <p:nvPr/>
        </p:nvSpPr>
        <p:spPr>
          <a:xfrm>
            <a:off x="4686300" y="5529377"/>
            <a:ext cx="762610" cy="247802"/>
          </a:xfrm>
          <a:prstGeom prst="rect">
            <a:avLst/>
          </a:prstGeom>
          <a:solidFill>
            <a:srgbClr val="FFFFFF">
              <a:alpha val="0"/>
            </a:srgbClr>
          </a:solidFill>
          <a:ln w="12700">
            <a:solidFill>
              <a:srgbClr val="D1D5DB"/>
            </a:solidFill>
          </a:ln>
        </p:spPr>
        <p:txBody>
          <a:bodyPr wrap="square" lIns="0" tIns="0" rIns="0" bIns="0" rtlCol="0" anchor="ctr"/>
          <a:lstStyle/>
          <a:p>
            <a:pPr marL="0" indent="0" algn="ctr">
              <a:buNone/>
            </a:pPr>
            <a:r>
              <a:rPr lang="en-US" sz="900" b="1" dirty="0">
                <a:solidFill>
                  <a:srgbClr val="4B5563"/>
                </a:solidFill>
                <a:latin typeface="Open Sans" pitchFamily="34" charset="0"/>
                <a:ea typeface="Open Sans" pitchFamily="34" charset="-122"/>
                <a:cs typeface="Open Sans" pitchFamily="34" charset="-120"/>
              </a:rPr>
              <a:t>Headings</a:t>
            </a:r>
            <a:endParaRPr lang="en-US" sz="900" dirty="0"/>
          </a:p>
        </p:txBody>
      </p:sp>
      <p:pic>
        <p:nvPicPr>
          <p:cNvPr id="30" name="Image 11" descr="preencoded.png"/>
          <p:cNvPicPr>
            <a:picLocks noChangeAspect="1"/>
          </p:cNvPicPr>
          <p:nvPr/>
        </p:nvPicPr>
        <p:blipFill>
          <a:blip r:embed="rId13"/>
          <a:stretch>
            <a:fillRect/>
          </a:stretch>
        </p:blipFill>
        <p:spPr>
          <a:xfrm>
            <a:off x="5522976" y="5529377"/>
            <a:ext cx="733349" cy="247802"/>
          </a:xfrm>
          <a:prstGeom prst="rect">
            <a:avLst/>
          </a:prstGeom>
        </p:spPr>
      </p:pic>
      <p:sp>
        <p:nvSpPr>
          <p:cNvPr id="31" name="Text 17"/>
          <p:cNvSpPr/>
          <p:nvPr/>
        </p:nvSpPr>
        <p:spPr>
          <a:xfrm>
            <a:off x="5522976" y="5529377"/>
            <a:ext cx="734263" cy="247802"/>
          </a:xfrm>
          <a:prstGeom prst="rect">
            <a:avLst/>
          </a:prstGeom>
          <a:solidFill>
            <a:srgbClr val="FFFFFF">
              <a:alpha val="0"/>
            </a:srgbClr>
          </a:solidFill>
          <a:ln w="12700">
            <a:solidFill>
              <a:srgbClr val="D1D5DB"/>
            </a:solidFill>
          </a:ln>
        </p:spPr>
        <p:txBody>
          <a:bodyPr wrap="square" lIns="0" tIns="0" rIns="0" bIns="0" rtlCol="0" anchor="ctr"/>
          <a:lstStyle/>
          <a:p>
            <a:pPr marL="0" indent="0" algn="ctr">
              <a:buNone/>
            </a:pPr>
            <a:r>
              <a:rPr lang="en-US" sz="900" b="1" dirty="0">
                <a:solidFill>
                  <a:srgbClr val="4B5563"/>
                </a:solidFill>
                <a:latin typeface="Open Sans" pitchFamily="34" charset="0"/>
                <a:ea typeface="Open Sans" pitchFamily="34" charset="-122"/>
                <a:cs typeface="Open Sans" pitchFamily="34" charset="-120"/>
              </a:rPr>
              <a:t>Contrast</a:t>
            </a:r>
            <a:endParaRPr lang="en-US" sz="900" dirty="0"/>
          </a:p>
        </p:txBody>
      </p:sp>
      <p:pic>
        <p:nvPicPr>
          <p:cNvPr id="32" name="Image 12" descr="preencoded.png"/>
          <p:cNvPicPr>
            <a:picLocks noChangeAspect="1"/>
          </p:cNvPicPr>
          <p:nvPr/>
        </p:nvPicPr>
        <p:blipFill>
          <a:blip r:embed="rId12"/>
          <a:stretch>
            <a:fillRect/>
          </a:stretch>
        </p:blipFill>
        <p:spPr>
          <a:xfrm>
            <a:off x="6323076" y="5529377"/>
            <a:ext cx="761695" cy="247802"/>
          </a:xfrm>
          <a:prstGeom prst="rect">
            <a:avLst/>
          </a:prstGeom>
        </p:spPr>
      </p:pic>
      <p:sp>
        <p:nvSpPr>
          <p:cNvPr id="33" name="Text 18"/>
          <p:cNvSpPr/>
          <p:nvPr/>
        </p:nvSpPr>
        <p:spPr>
          <a:xfrm>
            <a:off x="6323076" y="5529377"/>
            <a:ext cx="762610" cy="247802"/>
          </a:xfrm>
          <a:prstGeom prst="rect">
            <a:avLst/>
          </a:prstGeom>
          <a:solidFill>
            <a:srgbClr val="FFFFFF">
              <a:alpha val="0"/>
            </a:srgbClr>
          </a:solidFill>
          <a:ln w="12700">
            <a:solidFill>
              <a:srgbClr val="D1D5DB"/>
            </a:solidFill>
          </a:ln>
        </p:spPr>
        <p:txBody>
          <a:bodyPr wrap="square" lIns="0" tIns="0" rIns="0" bIns="0" rtlCol="0" anchor="ctr"/>
          <a:lstStyle/>
          <a:p>
            <a:pPr marL="0" indent="0" algn="ctr">
              <a:buNone/>
            </a:pPr>
            <a:r>
              <a:rPr lang="en-US" sz="900" b="1" dirty="0">
                <a:solidFill>
                  <a:srgbClr val="4B5563"/>
                </a:solidFill>
                <a:latin typeface="Open Sans" pitchFamily="34" charset="0"/>
                <a:ea typeface="Open Sans" pitchFamily="34" charset="-122"/>
                <a:cs typeface="Open Sans" pitchFamily="34" charset="-120"/>
              </a:rPr>
              <a:t>Grouping</a:t>
            </a:r>
            <a:endParaRPr lang="en-US" sz="900" dirty="0"/>
          </a:p>
        </p:txBody>
      </p:sp>
      <p:pic>
        <p:nvPicPr>
          <p:cNvPr id="34" name="Image 13" descr="preencoded.png"/>
          <p:cNvPicPr>
            <a:picLocks noChangeAspect="1"/>
          </p:cNvPicPr>
          <p:nvPr/>
        </p:nvPicPr>
        <p:blipFill>
          <a:blip r:embed="rId14"/>
          <a:stretch>
            <a:fillRect/>
          </a:stretch>
        </p:blipFill>
        <p:spPr>
          <a:xfrm>
            <a:off x="7160666" y="5529377"/>
            <a:ext cx="780898" cy="247802"/>
          </a:xfrm>
          <a:prstGeom prst="rect">
            <a:avLst/>
          </a:prstGeom>
        </p:spPr>
      </p:pic>
      <p:sp>
        <p:nvSpPr>
          <p:cNvPr id="35" name="Text 19"/>
          <p:cNvSpPr/>
          <p:nvPr/>
        </p:nvSpPr>
        <p:spPr>
          <a:xfrm>
            <a:off x="7160666" y="5529377"/>
            <a:ext cx="781812" cy="247802"/>
          </a:xfrm>
          <a:prstGeom prst="rect">
            <a:avLst/>
          </a:prstGeom>
          <a:solidFill>
            <a:srgbClr val="FFFFFF">
              <a:alpha val="0"/>
            </a:srgbClr>
          </a:solidFill>
          <a:ln w="12700">
            <a:solidFill>
              <a:srgbClr val="D1D5DB"/>
            </a:solidFill>
          </a:ln>
        </p:spPr>
        <p:txBody>
          <a:bodyPr wrap="square" lIns="0" tIns="0" rIns="0" bIns="0" rtlCol="0" anchor="ctr"/>
          <a:lstStyle/>
          <a:p>
            <a:pPr marL="0" indent="0" algn="ctr">
              <a:buNone/>
            </a:pPr>
            <a:r>
              <a:rPr lang="en-US" sz="900" b="1" dirty="0">
                <a:solidFill>
                  <a:srgbClr val="4B5563"/>
                </a:solidFill>
                <a:latin typeface="Open Sans" pitchFamily="34" charset="0"/>
                <a:ea typeface="Open Sans" pitchFamily="34" charset="-122"/>
                <a:cs typeface="Open Sans" pitchFamily="34" charset="-120"/>
              </a:rPr>
              <a:t>Proximity</a:t>
            </a:r>
            <a:endParaRPr lang="en-US" sz="900" dirty="0"/>
          </a:p>
        </p:txBody>
      </p:sp>
      <p:pic>
        <p:nvPicPr>
          <p:cNvPr id="36" name="Image 14" descr="preencoded.png"/>
          <p:cNvPicPr>
            <a:picLocks noChangeAspect="1"/>
          </p:cNvPicPr>
          <p:nvPr/>
        </p:nvPicPr>
        <p:blipFill>
          <a:blip r:embed="rId15"/>
          <a:stretch>
            <a:fillRect/>
          </a:stretch>
        </p:blipFill>
        <p:spPr>
          <a:xfrm>
            <a:off x="8016545" y="5529377"/>
            <a:ext cx="895198" cy="247802"/>
          </a:xfrm>
          <a:prstGeom prst="rect">
            <a:avLst/>
          </a:prstGeom>
        </p:spPr>
      </p:pic>
      <p:sp>
        <p:nvSpPr>
          <p:cNvPr id="37" name="Text 20"/>
          <p:cNvSpPr/>
          <p:nvPr/>
        </p:nvSpPr>
        <p:spPr>
          <a:xfrm>
            <a:off x="8016545" y="5529377"/>
            <a:ext cx="896112" cy="247802"/>
          </a:xfrm>
          <a:prstGeom prst="rect">
            <a:avLst/>
          </a:prstGeom>
          <a:solidFill>
            <a:srgbClr val="FFFFFF">
              <a:alpha val="0"/>
            </a:srgbClr>
          </a:solidFill>
          <a:ln w="12700">
            <a:solidFill>
              <a:srgbClr val="D1D5DB"/>
            </a:solidFill>
          </a:ln>
        </p:spPr>
        <p:txBody>
          <a:bodyPr wrap="square" lIns="0" tIns="0" rIns="0" bIns="0" rtlCol="0" anchor="ctr"/>
          <a:lstStyle/>
          <a:p>
            <a:pPr marL="0" indent="0" algn="ctr">
              <a:buNone/>
            </a:pPr>
            <a:r>
              <a:rPr lang="en-US" sz="900" b="1" dirty="0">
                <a:solidFill>
                  <a:srgbClr val="4B5563"/>
                </a:solidFill>
                <a:latin typeface="Open Sans" pitchFamily="34" charset="0"/>
                <a:ea typeface="Open Sans" pitchFamily="34" charset="-122"/>
                <a:cs typeface="Open Sans" pitchFamily="34" charset="-120"/>
              </a:rPr>
              <a:t>Whitespace</a:t>
            </a:r>
            <a:endParaRPr lang="en-US" sz="900" dirty="0"/>
          </a:p>
        </p:txBody>
      </p:sp>
      <p:pic>
        <p:nvPicPr>
          <p:cNvPr id="38" name="Image 15" descr="preencoded.png"/>
          <p:cNvPicPr>
            <a:picLocks noChangeAspect="1"/>
          </p:cNvPicPr>
          <p:nvPr/>
        </p:nvPicPr>
        <p:blipFill>
          <a:blip r:embed="rId16">
            <a:alphaModFix amt="10000"/>
          </a:blip>
          <a:srcRect l="-13" r="-13"/>
          <a:stretch/>
        </p:blipFill>
        <p:spPr>
          <a:xfrm>
            <a:off x="609905" y="5181905"/>
            <a:ext cx="1371600" cy="1218895"/>
          </a:xfrm>
          <a:prstGeom prst="rect">
            <a:avLst/>
          </a:prstGeom>
        </p:spPr>
      </p:pic>
      <p:pic>
        <p:nvPicPr>
          <p:cNvPr id="39" name="Image 16" descr="preencoded.png"/>
          <p:cNvPicPr>
            <a:picLocks noChangeAspect="1"/>
          </p:cNvPicPr>
          <p:nvPr/>
        </p:nvPicPr>
        <p:blipFill>
          <a:blip r:embed="rId17"/>
          <a:srcRect l="-200" r="-200"/>
          <a:stretch/>
        </p:blipFill>
        <p:spPr>
          <a:xfrm>
            <a:off x="0" y="0"/>
            <a:ext cx="12191695" cy="758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5F5"/>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t="-1" b="-1"/>
          <a:stretch/>
        </p:blipFill>
        <p:spPr>
          <a:xfrm>
            <a:off x="0" y="0"/>
            <a:ext cx="12191695" cy="6858000"/>
          </a:xfrm>
          <a:prstGeom prst="rect">
            <a:avLst/>
          </a:prstGeom>
        </p:spPr>
      </p:pic>
      <p:pic>
        <p:nvPicPr>
          <p:cNvPr id="4" name="Image 1" descr="preencoded.png"/>
          <p:cNvPicPr>
            <a:picLocks noChangeAspect="1"/>
          </p:cNvPicPr>
          <p:nvPr/>
        </p:nvPicPr>
        <p:blipFill>
          <a:blip r:embed="rId4"/>
          <a:srcRect t="-400" b="-400"/>
          <a:stretch/>
        </p:blipFill>
        <p:spPr>
          <a:xfrm>
            <a:off x="1015898" y="4076395"/>
            <a:ext cx="10159898" cy="38405"/>
          </a:xfrm>
          <a:prstGeom prst="rect">
            <a:avLst/>
          </a:prstGeom>
        </p:spPr>
      </p:pic>
      <p:sp>
        <p:nvSpPr>
          <p:cNvPr id="5" name="Shape 1"/>
          <p:cNvSpPr/>
          <p:nvPr/>
        </p:nvSpPr>
        <p:spPr>
          <a:xfrm>
            <a:off x="0" y="6353251"/>
            <a:ext cx="12191695" cy="504749"/>
          </a:xfrm>
          <a:prstGeom prst="rect">
            <a:avLst/>
          </a:prstGeom>
          <a:solidFill>
            <a:srgbClr val="F9FAFB"/>
          </a:solidFill>
          <a:ln/>
        </p:spPr>
        <p:txBody>
          <a:bodyPr/>
          <a:lstStyle/>
          <a:p>
            <a:endParaRPr lang="en-US"/>
          </a:p>
        </p:txBody>
      </p:sp>
      <p:sp>
        <p:nvSpPr>
          <p:cNvPr id="6" name="Shape 2"/>
          <p:cNvSpPr/>
          <p:nvPr/>
        </p:nvSpPr>
        <p:spPr>
          <a:xfrm>
            <a:off x="0" y="6353251"/>
            <a:ext cx="12191695" cy="9144"/>
          </a:xfrm>
          <a:prstGeom prst="rect">
            <a:avLst/>
          </a:prstGeom>
          <a:solidFill>
            <a:srgbClr val="E5E7EB"/>
          </a:solidFill>
          <a:ln w="12700">
            <a:solidFill>
              <a:srgbClr val="E5E7EB">
                <a:alpha val="0"/>
              </a:srgbClr>
            </a:solidFill>
            <a:prstDash val="solid"/>
          </a:ln>
        </p:spPr>
        <p:txBody>
          <a:bodyPr/>
          <a:lstStyle/>
          <a:p>
            <a:endParaRPr lang="en-US"/>
          </a:p>
        </p:txBody>
      </p:sp>
      <p:pic>
        <p:nvPicPr>
          <p:cNvPr id="7" name="Image 2" descr="preencoded.png"/>
          <p:cNvPicPr>
            <a:picLocks noChangeAspect="1"/>
          </p:cNvPicPr>
          <p:nvPr/>
        </p:nvPicPr>
        <p:blipFill>
          <a:blip r:embed="rId5"/>
          <a:srcRect/>
          <a:stretch/>
        </p:blipFill>
        <p:spPr>
          <a:xfrm>
            <a:off x="609905" y="6515100"/>
            <a:ext cx="142646" cy="190195"/>
          </a:xfrm>
          <a:prstGeom prst="rect">
            <a:avLst/>
          </a:prstGeom>
        </p:spPr>
      </p:pic>
      <p:sp>
        <p:nvSpPr>
          <p:cNvPr id="8" name="Text 3"/>
          <p:cNvSpPr txBox="1"/>
          <p:nvPr/>
        </p:nvSpPr>
        <p:spPr>
          <a:xfrm>
            <a:off x="866851" y="6515100"/>
            <a:ext cx="4753051" cy="191110"/>
          </a:xfrm>
          <a:prstGeom prst="rect">
            <a:avLst/>
          </a:prstGeom>
          <a:noFill/>
          <a:ln/>
        </p:spPr>
        <p:txBody>
          <a:bodyPr wrap="square" lIns="0" tIns="0" rIns="0" bIns="0" rtlCol="0" anchor="ctr"/>
          <a:lstStyle/>
          <a:p>
            <a:pPr marL="0" indent="0" algn="l">
              <a:buNone/>
            </a:pPr>
            <a:r>
              <a:rPr lang="en-US" sz="1000" b="1" dirty="0">
                <a:solidFill>
                  <a:srgbClr val="4B5563"/>
                </a:solidFill>
                <a:latin typeface="Open Sans" pitchFamily="34" charset="0"/>
                <a:ea typeface="Open Sans" pitchFamily="34" charset="-122"/>
                <a:cs typeface="Open Sans" pitchFamily="34" charset="-120"/>
              </a:rPr>
              <a:t>Key Insight: Most readers will skip dense blocks of text entirely.</a:t>
            </a:r>
            <a:endParaRPr lang="en-US" sz="1000" dirty="0"/>
          </a:p>
        </p:txBody>
      </p:sp>
      <p:pic>
        <p:nvPicPr>
          <p:cNvPr id="9" name="Image 3" descr="preencoded.png"/>
          <p:cNvPicPr>
            <a:picLocks noChangeAspect="1"/>
          </p:cNvPicPr>
          <p:nvPr/>
        </p:nvPicPr>
        <p:blipFill>
          <a:blip r:embed="rId6"/>
          <a:srcRect t="-400" b="-400"/>
          <a:stretch/>
        </p:blipFill>
        <p:spPr>
          <a:xfrm>
            <a:off x="10820095" y="6590995"/>
            <a:ext cx="457200" cy="38405"/>
          </a:xfrm>
          <a:prstGeom prst="rect">
            <a:avLst/>
          </a:prstGeom>
        </p:spPr>
      </p:pic>
      <p:sp>
        <p:nvSpPr>
          <p:cNvPr id="10" name="Shape 4"/>
          <p:cNvSpPr/>
          <p:nvPr/>
        </p:nvSpPr>
        <p:spPr>
          <a:xfrm>
            <a:off x="11354105" y="6590995"/>
            <a:ext cx="75895" cy="38405"/>
          </a:xfrm>
          <a:prstGeom prst="roundRect">
            <a:avLst>
              <a:gd name="adj" fmla="val 2380940"/>
            </a:avLst>
          </a:prstGeom>
          <a:solidFill>
            <a:srgbClr val="D1D5DB"/>
          </a:solidFill>
          <a:ln w="12700">
            <a:solidFill>
              <a:srgbClr val="FFFFFF">
                <a:alpha val="0"/>
              </a:srgbClr>
            </a:solidFill>
            <a:prstDash val="solid"/>
          </a:ln>
        </p:spPr>
        <p:txBody>
          <a:bodyPr/>
          <a:lstStyle/>
          <a:p>
            <a:endParaRPr lang="en-US"/>
          </a:p>
        </p:txBody>
      </p:sp>
      <p:sp>
        <p:nvSpPr>
          <p:cNvPr id="11" name="Shape 5"/>
          <p:cNvSpPr/>
          <p:nvPr/>
        </p:nvSpPr>
        <p:spPr>
          <a:xfrm>
            <a:off x="11505895" y="6590995"/>
            <a:ext cx="75895" cy="38405"/>
          </a:xfrm>
          <a:prstGeom prst="roundRect">
            <a:avLst>
              <a:gd name="adj" fmla="val 2380940"/>
            </a:avLst>
          </a:prstGeom>
          <a:solidFill>
            <a:srgbClr val="D1D5DB"/>
          </a:solidFill>
          <a:ln w="12700">
            <a:solidFill>
              <a:srgbClr val="FFFFFF">
                <a:alpha val="0"/>
              </a:srgbClr>
            </a:solidFill>
            <a:prstDash val="solid"/>
          </a:ln>
        </p:spPr>
        <p:txBody>
          <a:bodyPr/>
          <a:lstStyle/>
          <a:p>
            <a:endParaRPr lang="en-US"/>
          </a:p>
        </p:txBody>
      </p:sp>
      <p:sp>
        <p:nvSpPr>
          <p:cNvPr id="12" name="Text 6"/>
          <p:cNvSpPr txBox="1"/>
          <p:nvPr/>
        </p:nvSpPr>
        <p:spPr>
          <a:xfrm>
            <a:off x="8828532" y="6629400"/>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sp>
        <p:nvSpPr>
          <p:cNvPr id="13" name="Text 7"/>
          <p:cNvSpPr txBox="1"/>
          <p:nvPr/>
        </p:nvSpPr>
        <p:spPr>
          <a:xfrm>
            <a:off x="609905" y="457200"/>
            <a:ext cx="4715561"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Visual Hierarchy</a:t>
            </a:r>
            <a:endParaRPr lang="en-US" sz="900" dirty="0"/>
          </a:p>
        </p:txBody>
      </p:sp>
      <p:pic>
        <p:nvPicPr>
          <p:cNvPr id="14" name="Image 4" descr="preencoded.png"/>
          <p:cNvPicPr>
            <a:picLocks noChangeAspect="1"/>
          </p:cNvPicPr>
          <p:nvPr/>
        </p:nvPicPr>
        <p:blipFill>
          <a:blip r:embed="rId7"/>
          <a:srcRect t="-400" b="-400"/>
          <a:stretch/>
        </p:blipFill>
        <p:spPr>
          <a:xfrm>
            <a:off x="609905" y="685800"/>
            <a:ext cx="457200" cy="38405"/>
          </a:xfrm>
          <a:prstGeom prst="rect">
            <a:avLst/>
          </a:prstGeom>
        </p:spPr>
      </p:pic>
      <p:sp>
        <p:nvSpPr>
          <p:cNvPr id="15" name="Text 8"/>
          <p:cNvSpPr txBox="1"/>
          <p:nvPr/>
        </p:nvSpPr>
        <p:spPr>
          <a:xfrm>
            <a:off x="609905" y="875995"/>
            <a:ext cx="5505602"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erriweather" pitchFamily="34" charset="0"/>
                <a:ea typeface="Merriweather" pitchFamily="34" charset="-122"/>
                <a:cs typeface="Merriweather" pitchFamily="34" charset="-120"/>
              </a:rPr>
              <a:t> How Readers Actually </a:t>
            </a:r>
            <a:r>
              <a:rPr lang="en-US" sz="2700" b="1" dirty="0">
                <a:solidFill>
                  <a:srgbClr val="002F6C"/>
                </a:solidFill>
                <a:latin typeface="Merriweather" pitchFamily="34" charset="0"/>
                <a:ea typeface="Merriweather" pitchFamily="34" charset="-122"/>
                <a:cs typeface="Merriweather" pitchFamily="34" charset="-120"/>
              </a:rPr>
              <a:t>Read</a:t>
            </a:r>
            <a:endParaRPr lang="en-US" sz="2700" dirty="0"/>
          </a:p>
        </p:txBody>
      </p:sp>
      <p:sp>
        <p:nvSpPr>
          <p:cNvPr id="16" name="Shape 9"/>
          <p:cNvSpPr/>
          <p:nvPr/>
        </p:nvSpPr>
        <p:spPr>
          <a:xfrm>
            <a:off x="8733434" y="1037844"/>
            <a:ext cx="38405" cy="267005"/>
          </a:xfrm>
          <a:prstGeom prst="rect">
            <a:avLst/>
          </a:prstGeom>
          <a:solidFill>
            <a:srgbClr val="E5E7EB"/>
          </a:solidFill>
          <a:ln w="12700">
            <a:solidFill>
              <a:srgbClr val="E5E7EB">
                <a:alpha val="0"/>
              </a:srgbClr>
            </a:solidFill>
            <a:prstDash val="solid"/>
          </a:ln>
        </p:spPr>
        <p:txBody>
          <a:bodyPr/>
          <a:lstStyle/>
          <a:p>
            <a:endParaRPr lang="en-US"/>
          </a:p>
        </p:txBody>
      </p:sp>
      <p:sp>
        <p:nvSpPr>
          <p:cNvPr id="17" name="Text 10"/>
          <p:cNvSpPr txBox="1"/>
          <p:nvPr/>
        </p:nvSpPr>
        <p:spPr>
          <a:xfrm>
            <a:off x="8848649" y="1037844"/>
            <a:ext cx="2743200" cy="267005"/>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r">
              <a:buNone/>
            </a:pPr>
            <a:r>
              <a:rPr lang="en-US" sz="1000" i="1" dirty="0">
                <a:solidFill>
                  <a:srgbClr val="6B7280"/>
                </a:solidFill>
                <a:latin typeface="Open Sans" pitchFamily="34" charset="0"/>
                <a:ea typeface="Open Sans" pitchFamily="34" charset="-122"/>
                <a:cs typeface="Open Sans" pitchFamily="34" charset="-120"/>
              </a:rPr>
              <a:t>"Design for skimmers first; details second."</a:t>
            </a:r>
            <a:endParaRPr lang="en-US" sz="1000" dirty="0"/>
          </a:p>
        </p:txBody>
      </p:sp>
      <p:pic>
        <p:nvPicPr>
          <p:cNvPr id="18" name="Image 5" descr="preencoded.png"/>
          <p:cNvPicPr>
            <a:picLocks noChangeAspect="1"/>
          </p:cNvPicPr>
          <p:nvPr/>
        </p:nvPicPr>
        <p:blipFill>
          <a:blip r:embed="rId8"/>
          <a:srcRect l="-3" r="-3"/>
          <a:stretch/>
        </p:blipFill>
        <p:spPr>
          <a:xfrm>
            <a:off x="609905" y="3409798"/>
            <a:ext cx="2011680" cy="1828800"/>
          </a:xfrm>
          <a:prstGeom prst="rect">
            <a:avLst/>
          </a:prstGeom>
        </p:spPr>
      </p:pic>
      <p:sp>
        <p:nvSpPr>
          <p:cNvPr id="19" name="Shape 11"/>
          <p:cNvSpPr/>
          <p:nvPr/>
        </p:nvSpPr>
        <p:spPr>
          <a:xfrm rot="2700000">
            <a:off x="1501445" y="3305556"/>
            <a:ext cx="228600" cy="228600"/>
          </a:xfrm>
          <a:prstGeom prst="rect">
            <a:avLst/>
          </a:prstGeom>
          <a:solidFill>
            <a:srgbClr val="FFFFFF"/>
          </a:solidFill>
          <a:ln w="12700">
            <a:solidFill>
              <a:srgbClr val="E5E7EB"/>
            </a:solidFill>
            <a:prstDash val="solid"/>
          </a:ln>
        </p:spPr>
        <p:txBody>
          <a:bodyPr/>
          <a:lstStyle/>
          <a:p>
            <a:endParaRPr lang="en-US"/>
          </a:p>
        </p:txBody>
      </p:sp>
      <p:pic>
        <p:nvPicPr>
          <p:cNvPr id="20" name="Image 6" descr="preencoded.png"/>
          <p:cNvPicPr>
            <a:picLocks noChangeAspect="1"/>
          </p:cNvPicPr>
          <p:nvPr/>
        </p:nvPicPr>
        <p:blipFill>
          <a:blip r:embed="rId9"/>
          <a:srcRect l="-57" r="-57"/>
          <a:stretch/>
        </p:blipFill>
        <p:spPr>
          <a:xfrm>
            <a:off x="1515161" y="3648456"/>
            <a:ext cx="200254" cy="228600"/>
          </a:xfrm>
          <a:prstGeom prst="rect">
            <a:avLst/>
          </a:prstGeom>
        </p:spPr>
      </p:pic>
      <p:sp>
        <p:nvSpPr>
          <p:cNvPr id="21" name="Text 12"/>
          <p:cNvSpPr txBox="1"/>
          <p:nvPr/>
        </p:nvSpPr>
        <p:spPr>
          <a:xfrm>
            <a:off x="779983" y="4019702"/>
            <a:ext cx="1677924" cy="228600"/>
          </a:xfrm>
          <a:prstGeom prst="rect">
            <a:avLst/>
          </a:prstGeom>
          <a:noFill/>
          <a:ln/>
        </p:spPr>
        <p:txBody>
          <a:bodyPr wrap="square" lIns="0" tIns="0" rIns="0" bIns="0" rtlCol="0" anchor="ctr"/>
          <a:lstStyle/>
          <a:p>
            <a:pPr marL="0" indent="0" algn="ctr">
              <a:buNone/>
            </a:pPr>
            <a:r>
              <a:rPr lang="en-US" sz="1200" b="1" dirty="0">
                <a:solidFill>
                  <a:srgbClr val="1F2937"/>
                </a:solidFill>
                <a:latin typeface="Open Sans" pitchFamily="34" charset="0"/>
                <a:ea typeface="Open Sans" pitchFamily="34" charset="-122"/>
                <a:cs typeface="Open Sans" pitchFamily="34" charset="-120"/>
              </a:rPr>
              <a:t>Subject Line / Title</a:t>
            </a:r>
            <a:endParaRPr lang="en-US" sz="1200" dirty="0"/>
          </a:p>
        </p:txBody>
      </p:sp>
      <p:sp>
        <p:nvSpPr>
          <p:cNvPr id="22" name="Text 13"/>
          <p:cNvSpPr txBox="1"/>
          <p:nvPr/>
        </p:nvSpPr>
        <p:spPr>
          <a:xfrm>
            <a:off x="816559" y="4324198"/>
            <a:ext cx="1604772" cy="562356"/>
          </a:xfrm>
          <a:prstGeom prst="rect">
            <a:avLst/>
          </a:prstGeom>
          <a:noFill/>
          <a:ln/>
        </p:spPr>
        <p:txBody>
          <a:bodyPr wrap="square" lIns="0" tIns="0" rIns="0" bIns="0" rtlCol="0" anchor="t"/>
          <a:lstStyle/>
          <a:p>
            <a:pPr marL="0" indent="0" algn="ctr">
              <a:buNone/>
            </a:pPr>
            <a:r>
              <a:rPr lang="en-US" sz="900" dirty="0">
                <a:solidFill>
                  <a:srgbClr val="6B7280"/>
                </a:solidFill>
                <a:latin typeface="Open Sans" pitchFamily="34" charset="0"/>
                <a:ea typeface="Open Sans" pitchFamily="34" charset="-122"/>
                <a:cs typeface="Open Sans" pitchFamily="34" charset="-120"/>
              </a:rPr>
              <a:t>The hook. Readers decide here if the message is relevant to them.</a:t>
            </a:r>
            <a:endParaRPr lang="en-US" sz="900" dirty="0"/>
          </a:p>
        </p:txBody>
      </p:sp>
      <p:pic>
        <p:nvPicPr>
          <p:cNvPr id="23" name="Image 7" descr="preencoded.png"/>
          <p:cNvPicPr>
            <a:picLocks noChangeAspect="1"/>
          </p:cNvPicPr>
          <p:nvPr/>
        </p:nvPicPr>
        <p:blipFill>
          <a:blip r:embed="rId10"/>
          <a:srcRect t="-1" b="-1"/>
          <a:stretch/>
        </p:blipFill>
        <p:spPr>
          <a:xfrm>
            <a:off x="2850185" y="3866998"/>
            <a:ext cx="2011680" cy="1828800"/>
          </a:xfrm>
          <a:prstGeom prst="rect">
            <a:avLst/>
          </a:prstGeom>
        </p:spPr>
      </p:pic>
      <p:sp>
        <p:nvSpPr>
          <p:cNvPr id="24" name="Shape 14"/>
          <p:cNvSpPr/>
          <p:nvPr/>
        </p:nvSpPr>
        <p:spPr>
          <a:xfrm rot="2700000">
            <a:off x="3740810" y="3762756"/>
            <a:ext cx="228600" cy="228600"/>
          </a:xfrm>
          <a:prstGeom prst="rect">
            <a:avLst/>
          </a:prstGeom>
          <a:solidFill>
            <a:srgbClr val="FFFFFF"/>
          </a:solidFill>
          <a:ln w="12700">
            <a:solidFill>
              <a:srgbClr val="E5E7EB"/>
            </a:solidFill>
            <a:prstDash val="solid"/>
          </a:ln>
        </p:spPr>
        <p:txBody>
          <a:bodyPr/>
          <a:lstStyle/>
          <a:p>
            <a:endParaRPr lang="en-US"/>
          </a:p>
        </p:txBody>
      </p:sp>
      <p:pic>
        <p:nvPicPr>
          <p:cNvPr id="25" name="Image 8" descr="preencoded.png"/>
          <p:cNvPicPr>
            <a:picLocks noChangeAspect="1"/>
          </p:cNvPicPr>
          <p:nvPr/>
        </p:nvPicPr>
        <p:blipFill>
          <a:blip r:embed="rId11"/>
          <a:srcRect t="-45" b="-45"/>
          <a:stretch/>
        </p:blipFill>
        <p:spPr>
          <a:xfrm>
            <a:off x="3727094" y="4105656"/>
            <a:ext cx="256946" cy="228600"/>
          </a:xfrm>
          <a:prstGeom prst="rect">
            <a:avLst/>
          </a:prstGeom>
        </p:spPr>
      </p:pic>
      <p:sp>
        <p:nvSpPr>
          <p:cNvPr id="26" name="Text 15"/>
          <p:cNvSpPr txBox="1"/>
          <p:nvPr/>
        </p:nvSpPr>
        <p:spPr>
          <a:xfrm>
            <a:off x="3463747" y="4476902"/>
            <a:ext cx="784555" cy="228600"/>
          </a:xfrm>
          <a:prstGeom prst="rect">
            <a:avLst/>
          </a:prstGeom>
          <a:noFill/>
          <a:ln/>
        </p:spPr>
        <p:txBody>
          <a:bodyPr wrap="square" lIns="0" tIns="0" rIns="0" bIns="0" rtlCol="0" anchor="ctr"/>
          <a:lstStyle/>
          <a:p>
            <a:pPr marL="0" indent="0" algn="ctr">
              <a:buNone/>
            </a:pPr>
            <a:r>
              <a:rPr lang="en-US" sz="1200" b="1" dirty="0">
                <a:solidFill>
                  <a:srgbClr val="1F2937"/>
                </a:solidFill>
                <a:latin typeface="Open Sans" pitchFamily="34" charset="0"/>
                <a:ea typeface="Open Sans" pitchFamily="34" charset="-122"/>
                <a:cs typeface="Open Sans" pitchFamily="34" charset="-120"/>
              </a:rPr>
              <a:t>Headings</a:t>
            </a:r>
            <a:endParaRPr lang="en-US" sz="1200" dirty="0"/>
          </a:p>
        </p:txBody>
      </p:sp>
      <p:sp>
        <p:nvSpPr>
          <p:cNvPr id="27" name="Text 16"/>
          <p:cNvSpPr txBox="1"/>
          <p:nvPr/>
        </p:nvSpPr>
        <p:spPr>
          <a:xfrm>
            <a:off x="3056839" y="4781398"/>
            <a:ext cx="1604772" cy="562356"/>
          </a:xfrm>
          <a:prstGeom prst="rect">
            <a:avLst/>
          </a:prstGeom>
          <a:noFill/>
          <a:ln/>
        </p:spPr>
        <p:txBody>
          <a:bodyPr wrap="square" lIns="0" tIns="0" rIns="0" bIns="0" rtlCol="0" anchor="t"/>
          <a:lstStyle/>
          <a:p>
            <a:pPr marL="0" indent="0" algn="ctr">
              <a:buNone/>
            </a:pPr>
            <a:r>
              <a:rPr lang="en-US" sz="900" dirty="0">
                <a:solidFill>
                  <a:srgbClr val="6B7280"/>
                </a:solidFill>
                <a:latin typeface="Open Sans" pitchFamily="34" charset="0"/>
                <a:ea typeface="Open Sans" pitchFamily="34" charset="-122"/>
                <a:cs typeface="Open Sans" pitchFamily="34" charset="-120"/>
              </a:rPr>
              <a:t>Signposts. Used to navigate to the specific section they need.</a:t>
            </a:r>
            <a:endParaRPr lang="en-US" sz="900" dirty="0"/>
          </a:p>
        </p:txBody>
      </p:sp>
      <p:pic>
        <p:nvPicPr>
          <p:cNvPr id="28" name="Image 9" descr="preencoded.png"/>
          <p:cNvPicPr>
            <a:picLocks noChangeAspect="1"/>
          </p:cNvPicPr>
          <p:nvPr/>
        </p:nvPicPr>
        <p:blipFill>
          <a:blip r:embed="rId10"/>
          <a:srcRect t="-1" b="-1"/>
          <a:stretch/>
        </p:blipFill>
        <p:spPr>
          <a:xfrm>
            <a:off x="5090465" y="3409798"/>
            <a:ext cx="2011680" cy="1828800"/>
          </a:xfrm>
          <a:prstGeom prst="rect">
            <a:avLst/>
          </a:prstGeom>
        </p:spPr>
      </p:pic>
      <p:sp>
        <p:nvSpPr>
          <p:cNvPr id="29" name="Shape 17"/>
          <p:cNvSpPr/>
          <p:nvPr/>
        </p:nvSpPr>
        <p:spPr>
          <a:xfrm rot="2700000">
            <a:off x="5982005" y="3305556"/>
            <a:ext cx="228600" cy="228600"/>
          </a:xfrm>
          <a:prstGeom prst="rect">
            <a:avLst/>
          </a:prstGeom>
          <a:solidFill>
            <a:srgbClr val="FFFFFF"/>
          </a:solidFill>
          <a:ln w="12700">
            <a:solidFill>
              <a:srgbClr val="E5E7EB"/>
            </a:solidFill>
            <a:prstDash val="solid"/>
          </a:ln>
        </p:spPr>
        <p:txBody>
          <a:bodyPr/>
          <a:lstStyle/>
          <a:p>
            <a:endParaRPr lang="en-US"/>
          </a:p>
        </p:txBody>
      </p:sp>
      <p:pic>
        <p:nvPicPr>
          <p:cNvPr id="30" name="Image 10" descr="preencoded.png"/>
          <p:cNvPicPr>
            <a:picLocks noChangeAspect="1"/>
          </p:cNvPicPr>
          <p:nvPr/>
        </p:nvPicPr>
        <p:blipFill>
          <a:blip r:embed="rId12"/>
          <a:srcRect l="-57" r="-57"/>
          <a:stretch/>
        </p:blipFill>
        <p:spPr>
          <a:xfrm>
            <a:off x="5995721" y="3648456"/>
            <a:ext cx="200254" cy="228600"/>
          </a:xfrm>
          <a:prstGeom prst="rect">
            <a:avLst/>
          </a:prstGeom>
        </p:spPr>
      </p:pic>
      <p:sp>
        <p:nvSpPr>
          <p:cNvPr id="31" name="Text 18"/>
          <p:cNvSpPr txBox="1"/>
          <p:nvPr/>
        </p:nvSpPr>
        <p:spPr>
          <a:xfrm>
            <a:off x="5297119" y="4019702"/>
            <a:ext cx="1604772" cy="457200"/>
          </a:xfrm>
          <a:prstGeom prst="rect">
            <a:avLst/>
          </a:prstGeom>
          <a:noFill/>
          <a:ln/>
        </p:spPr>
        <p:txBody>
          <a:bodyPr wrap="square" lIns="0" tIns="0" rIns="0" bIns="0" rtlCol="0" anchor="t"/>
          <a:lstStyle/>
          <a:p>
            <a:pPr marL="0" indent="0" algn="ctr">
              <a:buNone/>
            </a:pPr>
            <a:r>
              <a:rPr lang="en-US" sz="1200" b="1" dirty="0">
                <a:solidFill>
                  <a:srgbClr val="1F2937"/>
                </a:solidFill>
                <a:latin typeface="Open Sans" pitchFamily="34" charset="0"/>
                <a:ea typeface="Open Sans" pitchFamily="34" charset="-122"/>
                <a:cs typeface="Open Sans" pitchFamily="34" charset="-120"/>
              </a:rPr>
              <a:t>Bullets / Bold Phrases</a:t>
            </a:r>
            <a:endParaRPr lang="en-US" sz="1200" dirty="0"/>
          </a:p>
        </p:txBody>
      </p:sp>
      <p:sp>
        <p:nvSpPr>
          <p:cNvPr id="32" name="Text 19"/>
          <p:cNvSpPr txBox="1"/>
          <p:nvPr/>
        </p:nvSpPr>
        <p:spPr>
          <a:xfrm>
            <a:off x="5297119" y="4552798"/>
            <a:ext cx="1604772" cy="562356"/>
          </a:xfrm>
          <a:prstGeom prst="rect">
            <a:avLst/>
          </a:prstGeom>
          <a:noFill/>
          <a:ln/>
        </p:spPr>
        <p:txBody>
          <a:bodyPr wrap="square" lIns="0" tIns="0" rIns="0" bIns="0" rtlCol="0" anchor="t"/>
          <a:lstStyle/>
          <a:p>
            <a:pPr marL="0" indent="0" algn="ctr">
              <a:buNone/>
            </a:pPr>
            <a:r>
              <a:rPr lang="en-US" sz="900" dirty="0">
                <a:solidFill>
                  <a:srgbClr val="6B7280"/>
                </a:solidFill>
                <a:latin typeface="Open Sans" pitchFamily="34" charset="0"/>
                <a:ea typeface="Open Sans" pitchFamily="34" charset="-122"/>
                <a:cs typeface="Open Sans" pitchFamily="34" charset="-120"/>
              </a:rPr>
              <a:t>Key takeaways. Eyes are drawn to lists and emphasized text.</a:t>
            </a:r>
            <a:endParaRPr lang="en-US" sz="900" dirty="0"/>
          </a:p>
        </p:txBody>
      </p:sp>
      <p:pic>
        <p:nvPicPr>
          <p:cNvPr id="33" name="Image 11" descr="preencoded.png"/>
          <p:cNvPicPr>
            <a:picLocks noChangeAspect="1"/>
          </p:cNvPicPr>
          <p:nvPr/>
        </p:nvPicPr>
        <p:blipFill>
          <a:blip r:embed="rId10"/>
          <a:srcRect t="-1" b="-1"/>
          <a:stretch/>
        </p:blipFill>
        <p:spPr>
          <a:xfrm>
            <a:off x="7330745" y="3866998"/>
            <a:ext cx="2011680" cy="1828800"/>
          </a:xfrm>
          <a:prstGeom prst="rect">
            <a:avLst/>
          </a:prstGeom>
        </p:spPr>
      </p:pic>
      <p:sp>
        <p:nvSpPr>
          <p:cNvPr id="34" name="Shape 20"/>
          <p:cNvSpPr/>
          <p:nvPr/>
        </p:nvSpPr>
        <p:spPr>
          <a:xfrm rot="2700000">
            <a:off x="8222285" y="3762756"/>
            <a:ext cx="228600" cy="228600"/>
          </a:xfrm>
          <a:prstGeom prst="rect">
            <a:avLst/>
          </a:prstGeom>
          <a:solidFill>
            <a:srgbClr val="FFFFFF"/>
          </a:solidFill>
          <a:ln w="12700">
            <a:solidFill>
              <a:srgbClr val="E5E7EB"/>
            </a:solidFill>
            <a:prstDash val="solid"/>
          </a:ln>
        </p:spPr>
        <p:txBody>
          <a:bodyPr/>
          <a:lstStyle/>
          <a:p>
            <a:endParaRPr lang="en-US"/>
          </a:p>
        </p:txBody>
      </p:sp>
      <p:pic>
        <p:nvPicPr>
          <p:cNvPr id="35" name="Image 12" descr="preencoded.png"/>
          <p:cNvPicPr>
            <a:picLocks noChangeAspect="1"/>
          </p:cNvPicPr>
          <p:nvPr/>
        </p:nvPicPr>
        <p:blipFill>
          <a:blip r:embed="rId13"/>
          <a:srcRect l="-57" r="-57"/>
          <a:stretch/>
        </p:blipFill>
        <p:spPr>
          <a:xfrm>
            <a:off x="8236001" y="4105656"/>
            <a:ext cx="200254" cy="228600"/>
          </a:xfrm>
          <a:prstGeom prst="rect">
            <a:avLst/>
          </a:prstGeom>
        </p:spPr>
      </p:pic>
      <p:sp>
        <p:nvSpPr>
          <p:cNvPr id="36" name="Text 21"/>
          <p:cNvSpPr txBox="1"/>
          <p:nvPr/>
        </p:nvSpPr>
        <p:spPr>
          <a:xfrm>
            <a:off x="7648042" y="4476902"/>
            <a:ext cx="1383487" cy="228600"/>
          </a:xfrm>
          <a:prstGeom prst="rect">
            <a:avLst/>
          </a:prstGeom>
          <a:noFill/>
          <a:ln/>
        </p:spPr>
        <p:txBody>
          <a:bodyPr wrap="square" lIns="0" tIns="0" rIns="0" bIns="0" rtlCol="0" anchor="ctr"/>
          <a:lstStyle/>
          <a:p>
            <a:pPr marL="0" indent="0" algn="ctr">
              <a:buNone/>
            </a:pPr>
            <a:r>
              <a:rPr lang="en-US" sz="1200" b="1" dirty="0">
                <a:solidFill>
                  <a:srgbClr val="1F2937"/>
                </a:solidFill>
                <a:latin typeface="Open Sans" pitchFamily="34" charset="0"/>
                <a:ea typeface="Open Sans" pitchFamily="34" charset="-122"/>
                <a:cs typeface="Open Sans" pitchFamily="34" charset="-120"/>
              </a:rPr>
              <a:t>First Sentences</a:t>
            </a:r>
            <a:endParaRPr lang="en-US" sz="1200" dirty="0"/>
          </a:p>
        </p:txBody>
      </p:sp>
      <p:sp>
        <p:nvSpPr>
          <p:cNvPr id="37" name="Text 22"/>
          <p:cNvSpPr txBox="1"/>
          <p:nvPr/>
        </p:nvSpPr>
        <p:spPr>
          <a:xfrm>
            <a:off x="7537399" y="4781398"/>
            <a:ext cx="1604772" cy="562356"/>
          </a:xfrm>
          <a:prstGeom prst="rect">
            <a:avLst/>
          </a:prstGeom>
          <a:noFill/>
          <a:ln/>
        </p:spPr>
        <p:txBody>
          <a:bodyPr wrap="square" lIns="0" tIns="0" rIns="0" bIns="0" rtlCol="0" anchor="t"/>
          <a:lstStyle/>
          <a:p>
            <a:pPr marL="0" indent="0" algn="ctr">
              <a:buNone/>
            </a:pPr>
            <a:r>
              <a:rPr lang="en-US" sz="900" dirty="0">
                <a:solidFill>
                  <a:srgbClr val="6B7280"/>
                </a:solidFill>
                <a:latin typeface="Open Sans" pitchFamily="34" charset="0"/>
                <a:ea typeface="Open Sans" pitchFamily="34" charset="-122"/>
                <a:cs typeface="Open Sans" pitchFamily="34" charset="-120"/>
              </a:rPr>
              <a:t>Topic sentences. They read the start of paragraphs, skimming the rest.</a:t>
            </a:r>
            <a:endParaRPr lang="en-US" sz="900" dirty="0"/>
          </a:p>
        </p:txBody>
      </p:sp>
      <p:pic>
        <p:nvPicPr>
          <p:cNvPr id="38" name="Image 13" descr="preencoded.png"/>
          <p:cNvPicPr>
            <a:picLocks noChangeAspect="1"/>
          </p:cNvPicPr>
          <p:nvPr/>
        </p:nvPicPr>
        <p:blipFill>
          <a:blip r:embed="rId8"/>
          <a:srcRect l="-3" r="-3"/>
          <a:stretch/>
        </p:blipFill>
        <p:spPr>
          <a:xfrm>
            <a:off x="9571025" y="3409798"/>
            <a:ext cx="2011680" cy="1828800"/>
          </a:xfrm>
          <a:prstGeom prst="rect">
            <a:avLst/>
          </a:prstGeom>
        </p:spPr>
      </p:pic>
      <p:sp>
        <p:nvSpPr>
          <p:cNvPr id="39" name="Shape 23"/>
          <p:cNvSpPr/>
          <p:nvPr/>
        </p:nvSpPr>
        <p:spPr>
          <a:xfrm rot="2700000">
            <a:off x="10462565" y="3305556"/>
            <a:ext cx="228600" cy="228600"/>
          </a:xfrm>
          <a:prstGeom prst="rect">
            <a:avLst/>
          </a:prstGeom>
          <a:solidFill>
            <a:srgbClr val="FFFFFF"/>
          </a:solidFill>
          <a:ln w="12700">
            <a:solidFill>
              <a:srgbClr val="E5E7EB"/>
            </a:solidFill>
            <a:prstDash val="solid"/>
          </a:ln>
        </p:spPr>
        <p:txBody>
          <a:bodyPr/>
          <a:lstStyle/>
          <a:p>
            <a:endParaRPr lang="en-US"/>
          </a:p>
        </p:txBody>
      </p:sp>
      <p:pic>
        <p:nvPicPr>
          <p:cNvPr id="40" name="Image 14" descr="preencoded.png"/>
          <p:cNvPicPr>
            <a:picLocks noChangeAspect="1"/>
          </p:cNvPicPr>
          <p:nvPr/>
        </p:nvPicPr>
        <p:blipFill>
          <a:blip r:embed="rId14"/>
          <a:srcRect/>
          <a:stretch/>
        </p:blipFill>
        <p:spPr>
          <a:xfrm>
            <a:off x="10462565" y="3648456"/>
            <a:ext cx="228600" cy="228600"/>
          </a:xfrm>
          <a:prstGeom prst="rect">
            <a:avLst/>
          </a:prstGeom>
        </p:spPr>
      </p:pic>
      <p:sp>
        <p:nvSpPr>
          <p:cNvPr id="41" name="Text 24"/>
          <p:cNvSpPr txBox="1"/>
          <p:nvPr/>
        </p:nvSpPr>
        <p:spPr>
          <a:xfrm>
            <a:off x="10256825" y="4019702"/>
            <a:ext cx="646481" cy="228600"/>
          </a:xfrm>
          <a:prstGeom prst="rect">
            <a:avLst/>
          </a:prstGeom>
          <a:noFill/>
          <a:ln/>
        </p:spPr>
        <p:txBody>
          <a:bodyPr wrap="square" lIns="0" tIns="0" rIns="0" bIns="0" rtlCol="0" anchor="ctr"/>
          <a:lstStyle/>
          <a:p>
            <a:pPr marL="0" indent="0" algn="ctr">
              <a:buNone/>
            </a:pPr>
            <a:r>
              <a:rPr lang="en-US" sz="1200" b="1" dirty="0">
                <a:solidFill>
                  <a:srgbClr val="1F2937"/>
                </a:solidFill>
                <a:latin typeface="Open Sans" pitchFamily="34" charset="0"/>
                <a:ea typeface="Open Sans" pitchFamily="34" charset="-122"/>
                <a:cs typeface="Open Sans" pitchFamily="34" charset="-120"/>
              </a:rPr>
              <a:t>Visuals</a:t>
            </a:r>
            <a:endParaRPr lang="en-US" sz="1200" dirty="0"/>
          </a:p>
        </p:txBody>
      </p:sp>
      <p:sp>
        <p:nvSpPr>
          <p:cNvPr id="42" name="Text 25"/>
          <p:cNvSpPr txBox="1"/>
          <p:nvPr/>
        </p:nvSpPr>
        <p:spPr>
          <a:xfrm>
            <a:off x="9777679" y="4324198"/>
            <a:ext cx="1604772" cy="562356"/>
          </a:xfrm>
          <a:prstGeom prst="rect">
            <a:avLst/>
          </a:prstGeom>
          <a:noFill/>
          <a:ln/>
        </p:spPr>
        <p:txBody>
          <a:bodyPr wrap="square" lIns="0" tIns="0" rIns="0" bIns="0" rtlCol="0" anchor="t"/>
          <a:lstStyle/>
          <a:p>
            <a:pPr marL="0" indent="0" algn="ctr">
              <a:buNone/>
            </a:pPr>
            <a:r>
              <a:rPr lang="en-US" sz="900" dirty="0">
                <a:solidFill>
                  <a:srgbClr val="6B7280"/>
                </a:solidFill>
                <a:latin typeface="Open Sans" pitchFamily="34" charset="0"/>
                <a:ea typeface="Open Sans" pitchFamily="34" charset="-122"/>
                <a:cs typeface="Open Sans" pitchFamily="34" charset="-120"/>
              </a:rPr>
              <a:t>Charts &amp; Graphics. Often processed simultaneously or immediately after title.</a:t>
            </a:r>
            <a:endParaRPr lang="en-US" sz="900" dirty="0"/>
          </a:p>
        </p:txBody>
      </p:sp>
      <p:pic>
        <p:nvPicPr>
          <p:cNvPr id="43" name="Image 15" descr="preencoded.png"/>
          <p:cNvPicPr>
            <a:picLocks noChangeAspect="1"/>
          </p:cNvPicPr>
          <p:nvPr/>
        </p:nvPicPr>
        <p:blipFill>
          <a:blip r:embed="rId15"/>
          <a:stretch>
            <a:fillRect/>
          </a:stretch>
        </p:blipFill>
        <p:spPr>
          <a:xfrm>
            <a:off x="1310335" y="2495398"/>
            <a:ext cx="609905" cy="609905"/>
          </a:xfrm>
          <a:prstGeom prst="rect">
            <a:avLst/>
          </a:prstGeom>
        </p:spPr>
      </p:pic>
      <p:sp>
        <p:nvSpPr>
          <p:cNvPr id="44" name="Text 26"/>
          <p:cNvSpPr/>
          <p:nvPr/>
        </p:nvSpPr>
        <p:spPr>
          <a:xfrm>
            <a:off x="1310335" y="2495398"/>
            <a:ext cx="609905" cy="609905"/>
          </a:xfrm>
          <a:prstGeom prst="rect">
            <a:avLst/>
          </a:prstGeom>
          <a:solidFill>
            <a:srgbClr val="FFFFFF">
              <a:alpha val="0"/>
            </a:srgbClr>
          </a:solidFill>
          <a:ln w="50800">
            <a:solidFill>
              <a:srgbClr val="FFFFFF"/>
            </a:solidFill>
          </a:ln>
        </p:spPr>
        <p:txBody>
          <a:bodyPr wrap="square" lIns="0" tIns="0" rIns="0" bIns="0" rtlCol="0" anchor="ctr"/>
          <a:lstStyle/>
          <a:p>
            <a:pPr marL="0" indent="0" algn="ctr">
              <a:buNone/>
            </a:pPr>
            <a:r>
              <a:rPr lang="en-US" sz="1800" b="1" dirty="0">
                <a:solidFill>
                  <a:srgbClr val="FFFFFF"/>
                </a:solidFill>
                <a:latin typeface="Open Sans" pitchFamily="34" charset="0"/>
                <a:ea typeface="Open Sans" pitchFamily="34" charset="-122"/>
                <a:cs typeface="Open Sans" pitchFamily="34" charset="-120"/>
              </a:rPr>
              <a:t>1</a:t>
            </a:r>
            <a:endParaRPr lang="en-US" sz="1800" dirty="0"/>
          </a:p>
        </p:txBody>
      </p:sp>
      <p:pic>
        <p:nvPicPr>
          <p:cNvPr id="45" name="Image 16" descr="preencoded.png"/>
          <p:cNvPicPr>
            <a:picLocks noChangeAspect="1"/>
          </p:cNvPicPr>
          <p:nvPr/>
        </p:nvPicPr>
        <p:blipFill>
          <a:blip r:embed="rId16"/>
          <a:stretch>
            <a:fillRect/>
          </a:stretch>
        </p:blipFill>
        <p:spPr>
          <a:xfrm>
            <a:off x="3550615" y="2952598"/>
            <a:ext cx="609905" cy="609905"/>
          </a:xfrm>
          <a:prstGeom prst="rect">
            <a:avLst/>
          </a:prstGeom>
        </p:spPr>
      </p:pic>
      <p:sp>
        <p:nvSpPr>
          <p:cNvPr id="46" name="Text 27"/>
          <p:cNvSpPr/>
          <p:nvPr/>
        </p:nvSpPr>
        <p:spPr>
          <a:xfrm>
            <a:off x="3550615" y="2952598"/>
            <a:ext cx="609905" cy="609905"/>
          </a:xfrm>
          <a:prstGeom prst="rect">
            <a:avLst/>
          </a:prstGeom>
          <a:solidFill>
            <a:srgbClr val="FFFFFF">
              <a:alpha val="0"/>
            </a:srgbClr>
          </a:solidFill>
          <a:ln w="50800">
            <a:solidFill>
              <a:srgbClr val="E5E7EB"/>
            </a:solidFill>
          </a:ln>
        </p:spPr>
        <p:txBody>
          <a:bodyPr wrap="square" lIns="0" tIns="0" rIns="0" bIns="0" rtlCol="0" anchor="ctr"/>
          <a:lstStyle/>
          <a:p>
            <a:pPr marL="0" indent="0" algn="ctr">
              <a:buNone/>
            </a:pPr>
            <a:r>
              <a:rPr lang="en-US" sz="1800" b="1" dirty="0">
                <a:solidFill>
                  <a:srgbClr val="000000"/>
                </a:solidFill>
                <a:latin typeface="Open Sans" pitchFamily="34" charset="0"/>
                <a:ea typeface="Open Sans" pitchFamily="34" charset="-122"/>
                <a:cs typeface="Open Sans" pitchFamily="34" charset="-120"/>
              </a:rPr>
              <a:t>2</a:t>
            </a:r>
            <a:endParaRPr lang="en-US" sz="1800" dirty="0"/>
          </a:p>
        </p:txBody>
      </p:sp>
      <p:pic>
        <p:nvPicPr>
          <p:cNvPr id="47" name="Image 17" descr="preencoded.png"/>
          <p:cNvPicPr>
            <a:picLocks noChangeAspect="1"/>
          </p:cNvPicPr>
          <p:nvPr/>
        </p:nvPicPr>
        <p:blipFill>
          <a:blip r:embed="rId16"/>
          <a:stretch>
            <a:fillRect/>
          </a:stretch>
        </p:blipFill>
        <p:spPr>
          <a:xfrm>
            <a:off x="5790895" y="2495398"/>
            <a:ext cx="609905" cy="609905"/>
          </a:xfrm>
          <a:prstGeom prst="rect">
            <a:avLst/>
          </a:prstGeom>
        </p:spPr>
      </p:pic>
      <p:sp>
        <p:nvSpPr>
          <p:cNvPr id="48" name="Text 28"/>
          <p:cNvSpPr/>
          <p:nvPr/>
        </p:nvSpPr>
        <p:spPr>
          <a:xfrm>
            <a:off x="5790895" y="2495398"/>
            <a:ext cx="609905" cy="609905"/>
          </a:xfrm>
          <a:prstGeom prst="rect">
            <a:avLst/>
          </a:prstGeom>
          <a:solidFill>
            <a:srgbClr val="FFFFFF">
              <a:alpha val="0"/>
            </a:srgbClr>
          </a:solidFill>
          <a:ln w="50800">
            <a:solidFill>
              <a:srgbClr val="E5E7EB"/>
            </a:solidFill>
          </a:ln>
        </p:spPr>
        <p:txBody>
          <a:bodyPr wrap="square" lIns="0" tIns="0" rIns="0" bIns="0" rtlCol="0" anchor="ctr"/>
          <a:lstStyle/>
          <a:p>
            <a:pPr marL="0" indent="0" algn="ctr">
              <a:buNone/>
            </a:pPr>
            <a:r>
              <a:rPr lang="en-US" sz="1800" b="1" dirty="0">
                <a:solidFill>
                  <a:srgbClr val="000000"/>
                </a:solidFill>
                <a:latin typeface="Open Sans" pitchFamily="34" charset="0"/>
                <a:ea typeface="Open Sans" pitchFamily="34" charset="-122"/>
                <a:cs typeface="Open Sans" pitchFamily="34" charset="-120"/>
              </a:rPr>
              <a:t>3</a:t>
            </a:r>
            <a:endParaRPr lang="en-US" sz="1800" dirty="0"/>
          </a:p>
        </p:txBody>
      </p:sp>
      <p:pic>
        <p:nvPicPr>
          <p:cNvPr id="49" name="Image 18" descr="preencoded.png"/>
          <p:cNvPicPr>
            <a:picLocks noChangeAspect="1"/>
          </p:cNvPicPr>
          <p:nvPr/>
        </p:nvPicPr>
        <p:blipFill>
          <a:blip r:embed="rId16"/>
          <a:stretch>
            <a:fillRect/>
          </a:stretch>
        </p:blipFill>
        <p:spPr>
          <a:xfrm>
            <a:off x="8031175" y="2952598"/>
            <a:ext cx="609905" cy="609905"/>
          </a:xfrm>
          <a:prstGeom prst="rect">
            <a:avLst/>
          </a:prstGeom>
        </p:spPr>
      </p:pic>
      <p:sp>
        <p:nvSpPr>
          <p:cNvPr id="50" name="Text 29"/>
          <p:cNvSpPr/>
          <p:nvPr/>
        </p:nvSpPr>
        <p:spPr>
          <a:xfrm>
            <a:off x="8031175" y="2952598"/>
            <a:ext cx="609905" cy="609905"/>
          </a:xfrm>
          <a:prstGeom prst="rect">
            <a:avLst/>
          </a:prstGeom>
          <a:solidFill>
            <a:srgbClr val="FFFFFF">
              <a:alpha val="0"/>
            </a:srgbClr>
          </a:solidFill>
          <a:ln w="50800">
            <a:solidFill>
              <a:srgbClr val="E5E7EB"/>
            </a:solidFill>
          </a:ln>
        </p:spPr>
        <p:txBody>
          <a:bodyPr wrap="square" lIns="0" tIns="0" rIns="0" bIns="0" rtlCol="0" anchor="ctr"/>
          <a:lstStyle/>
          <a:p>
            <a:pPr marL="0" indent="0" algn="ctr">
              <a:buNone/>
            </a:pPr>
            <a:r>
              <a:rPr lang="en-US" sz="1800" b="1" dirty="0">
                <a:solidFill>
                  <a:srgbClr val="000000"/>
                </a:solidFill>
                <a:latin typeface="Open Sans" pitchFamily="34" charset="0"/>
                <a:ea typeface="Open Sans" pitchFamily="34" charset="-122"/>
                <a:cs typeface="Open Sans" pitchFamily="34" charset="-120"/>
              </a:rPr>
              <a:t>4</a:t>
            </a:r>
            <a:endParaRPr lang="en-US" sz="1800" dirty="0"/>
          </a:p>
        </p:txBody>
      </p:sp>
      <p:pic>
        <p:nvPicPr>
          <p:cNvPr id="51" name="Image 19" descr="preencoded.png"/>
          <p:cNvPicPr>
            <a:picLocks noChangeAspect="1"/>
          </p:cNvPicPr>
          <p:nvPr/>
        </p:nvPicPr>
        <p:blipFill>
          <a:blip r:embed="rId16"/>
          <a:stretch>
            <a:fillRect/>
          </a:stretch>
        </p:blipFill>
        <p:spPr>
          <a:xfrm>
            <a:off x="10271455" y="2495398"/>
            <a:ext cx="609905" cy="609905"/>
          </a:xfrm>
          <a:prstGeom prst="rect">
            <a:avLst/>
          </a:prstGeom>
        </p:spPr>
      </p:pic>
      <p:sp>
        <p:nvSpPr>
          <p:cNvPr id="52" name="Text 30"/>
          <p:cNvSpPr/>
          <p:nvPr/>
        </p:nvSpPr>
        <p:spPr>
          <a:xfrm>
            <a:off x="10271455" y="2495398"/>
            <a:ext cx="609905" cy="609905"/>
          </a:xfrm>
          <a:prstGeom prst="rect">
            <a:avLst/>
          </a:prstGeom>
          <a:solidFill>
            <a:srgbClr val="FFFFFF">
              <a:alpha val="0"/>
            </a:srgbClr>
          </a:solidFill>
          <a:ln w="50800">
            <a:solidFill>
              <a:srgbClr val="E5E7EB"/>
            </a:solidFill>
          </a:ln>
        </p:spPr>
        <p:txBody>
          <a:bodyPr wrap="square" lIns="0" tIns="0" rIns="0" bIns="0" rtlCol="0" anchor="ctr"/>
          <a:lstStyle/>
          <a:p>
            <a:pPr marL="0" indent="0" algn="ctr">
              <a:buNone/>
            </a:pPr>
            <a:r>
              <a:rPr lang="en-US" sz="1800" b="1" dirty="0">
                <a:solidFill>
                  <a:srgbClr val="000000"/>
                </a:solidFill>
                <a:latin typeface="Open Sans" pitchFamily="34" charset="0"/>
                <a:ea typeface="Open Sans" pitchFamily="34" charset="-122"/>
                <a:cs typeface="Open Sans" pitchFamily="34" charset="-120"/>
              </a:rPr>
              <a:t>5</a:t>
            </a:r>
            <a:endParaRPr lang="en-US" sz="1800" dirty="0"/>
          </a:p>
        </p:txBody>
      </p:sp>
      <p:pic>
        <p:nvPicPr>
          <p:cNvPr id="53" name="Image 20" descr="preencoded.png"/>
          <p:cNvPicPr>
            <a:picLocks noChangeAspect="1"/>
          </p:cNvPicPr>
          <p:nvPr/>
        </p:nvPicPr>
        <p:blipFill>
          <a:blip r:embed="rId17"/>
          <a:srcRect l="-200" r="-200"/>
          <a:stretch/>
        </p:blipFill>
        <p:spPr>
          <a:xfrm>
            <a:off x="0" y="0"/>
            <a:ext cx="12191695" cy="758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5F5"/>
          </a:solidFill>
          <a:ln w="12700">
            <a:solidFill>
              <a:srgbClr val="FFFFFF">
                <a:alpha val="0"/>
              </a:srgbClr>
            </a:solidFill>
            <a:prstDash val="solid"/>
          </a:ln>
        </p:spPr>
        <p:txBody>
          <a:bodyPr/>
          <a:lstStyle/>
          <a:p>
            <a:endParaRPr lang="en-US"/>
          </a:p>
        </p:txBody>
      </p:sp>
      <p:pic>
        <p:nvPicPr>
          <p:cNvPr id="3" name="Image 0" descr="preencoded.png"/>
          <p:cNvPicPr>
            <a:picLocks noChangeAspect="1"/>
          </p:cNvPicPr>
          <p:nvPr/>
        </p:nvPicPr>
        <p:blipFill>
          <a:blip r:embed="rId3"/>
          <a:srcRect t="-1" b="-1"/>
          <a:stretch/>
        </p:blipFill>
        <p:spPr>
          <a:xfrm>
            <a:off x="0" y="0"/>
            <a:ext cx="12191695" cy="6858000"/>
          </a:xfrm>
          <a:prstGeom prst="rect">
            <a:avLst/>
          </a:prstGeom>
        </p:spPr>
      </p:pic>
      <p:pic>
        <p:nvPicPr>
          <p:cNvPr id="4" name="Image 1" descr="preencoded.png"/>
          <p:cNvPicPr>
            <a:picLocks noChangeAspect="1"/>
          </p:cNvPicPr>
          <p:nvPr/>
        </p:nvPicPr>
        <p:blipFill>
          <a:blip r:embed="rId4"/>
          <a:stretch>
            <a:fillRect/>
          </a:stretch>
        </p:blipFill>
        <p:spPr>
          <a:xfrm>
            <a:off x="609905" y="1533449"/>
            <a:ext cx="2171700" cy="247802"/>
          </a:xfrm>
          <a:prstGeom prst="rect">
            <a:avLst/>
          </a:prstGeom>
        </p:spPr>
      </p:pic>
      <p:sp>
        <p:nvSpPr>
          <p:cNvPr id="5" name="Text 1"/>
          <p:cNvSpPr/>
          <p:nvPr/>
        </p:nvSpPr>
        <p:spPr>
          <a:xfrm>
            <a:off x="609905" y="1533449"/>
            <a:ext cx="2171700" cy="247802"/>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45" dirty="0">
                <a:solidFill>
                  <a:srgbClr val="991B1B"/>
                </a:solidFill>
                <a:latin typeface="Open Sans" pitchFamily="34" charset="0"/>
                <a:ea typeface="Open Sans" pitchFamily="34" charset="-122"/>
                <a:cs typeface="Open Sans" pitchFamily="34" charset="-120"/>
              </a:rPr>
              <a:t>Before: Buried Information</a:t>
            </a:r>
            <a:endParaRPr lang="en-US" sz="900" dirty="0"/>
          </a:p>
        </p:txBody>
      </p:sp>
      <p:sp>
        <p:nvSpPr>
          <p:cNvPr id="6" name="Text 2"/>
          <p:cNvSpPr txBox="1"/>
          <p:nvPr/>
        </p:nvSpPr>
        <p:spPr>
          <a:xfrm>
            <a:off x="4790542" y="1638605"/>
            <a:ext cx="1383487" cy="152705"/>
          </a:xfrm>
          <a:prstGeom prst="rect">
            <a:avLst/>
          </a:prstGeom>
          <a:noFill/>
          <a:ln/>
        </p:spPr>
        <p:txBody>
          <a:bodyPr wrap="square" lIns="0" tIns="0" rIns="0" bIns="0" rtlCol="0" anchor="ctr"/>
          <a:lstStyle/>
          <a:p>
            <a:pPr marL="0" indent="0" algn="l">
              <a:buNone/>
            </a:pPr>
            <a:r>
              <a:rPr lang="en-US" sz="900" b="1" dirty="0">
                <a:solidFill>
                  <a:srgbClr val="9CA3AF"/>
                </a:solidFill>
                <a:latin typeface="Open Sans" pitchFamily="34" charset="0"/>
                <a:ea typeface="Open Sans" pitchFamily="34" charset="-122"/>
                <a:cs typeface="Open Sans" pitchFamily="34" charset="-120"/>
              </a:rPr>
              <a:t>Low Visual Hierarchy</a:t>
            </a:r>
            <a:endParaRPr lang="en-US" sz="900" dirty="0"/>
          </a:p>
        </p:txBody>
      </p:sp>
      <p:sp>
        <p:nvSpPr>
          <p:cNvPr id="7" name="Shape 3"/>
          <p:cNvSpPr/>
          <p:nvPr/>
        </p:nvSpPr>
        <p:spPr>
          <a:xfrm>
            <a:off x="609905" y="1971446"/>
            <a:ext cx="5333695" cy="3619195"/>
          </a:xfrm>
          <a:prstGeom prst="roundRect">
            <a:avLst>
              <a:gd name="adj" fmla="val 532"/>
            </a:avLst>
          </a:prstGeom>
          <a:solidFill>
            <a:srgbClr val="FFFFFF"/>
          </a:solidFill>
          <a:ln w="12700">
            <a:solidFill>
              <a:srgbClr val="E5E7EB"/>
            </a:solidFill>
            <a:prstDash val="solid"/>
          </a:ln>
          <a:effectLst>
            <a:outerShdw blurRad="63500" dist="38100" dir="16200000" algn="bl" rotWithShape="0">
              <a:srgbClr val="000000">
                <a:alpha val="10000"/>
              </a:srgbClr>
            </a:outerShdw>
          </a:effectLst>
        </p:spPr>
        <p:txBody>
          <a:bodyPr/>
          <a:lstStyle/>
          <a:p>
            <a:endParaRPr lang="en-US"/>
          </a:p>
        </p:txBody>
      </p:sp>
      <p:pic>
        <p:nvPicPr>
          <p:cNvPr id="8" name="Image 2" descr="preencoded.png"/>
          <p:cNvPicPr>
            <a:picLocks noChangeAspect="1"/>
          </p:cNvPicPr>
          <p:nvPr/>
        </p:nvPicPr>
        <p:blipFill>
          <a:blip r:embed="rId5"/>
          <a:srcRect l="-37" r="-37"/>
          <a:stretch/>
        </p:blipFill>
        <p:spPr>
          <a:xfrm>
            <a:off x="619049" y="1981505"/>
            <a:ext cx="5315407" cy="580644"/>
          </a:xfrm>
          <a:prstGeom prst="rect">
            <a:avLst/>
          </a:prstGeom>
        </p:spPr>
      </p:pic>
      <p:sp>
        <p:nvSpPr>
          <p:cNvPr id="9" name="Shape 4"/>
          <p:cNvSpPr/>
          <p:nvPr/>
        </p:nvSpPr>
        <p:spPr>
          <a:xfrm>
            <a:off x="771754" y="2095805"/>
            <a:ext cx="114300" cy="114300"/>
          </a:xfrm>
          <a:prstGeom prst="ellipse">
            <a:avLst/>
          </a:prstGeom>
          <a:solidFill>
            <a:srgbClr val="F87171"/>
          </a:solidFill>
          <a:ln w="12700">
            <a:solidFill>
              <a:srgbClr val="FFFFFF">
                <a:alpha val="0"/>
              </a:srgbClr>
            </a:solidFill>
            <a:prstDash val="solid"/>
          </a:ln>
        </p:spPr>
        <p:txBody>
          <a:bodyPr/>
          <a:lstStyle/>
          <a:p>
            <a:endParaRPr lang="en-US"/>
          </a:p>
        </p:txBody>
      </p:sp>
      <p:sp>
        <p:nvSpPr>
          <p:cNvPr id="10" name="Shape 5"/>
          <p:cNvSpPr/>
          <p:nvPr/>
        </p:nvSpPr>
        <p:spPr>
          <a:xfrm>
            <a:off x="961949" y="2095805"/>
            <a:ext cx="114300" cy="114300"/>
          </a:xfrm>
          <a:prstGeom prst="ellipse">
            <a:avLst/>
          </a:prstGeom>
          <a:solidFill>
            <a:srgbClr val="FBBF24"/>
          </a:solidFill>
          <a:ln w="12700">
            <a:solidFill>
              <a:srgbClr val="FFFFFF">
                <a:alpha val="0"/>
              </a:srgbClr>
            </a:solidFill>
            <a:prstDash val="solid"/>
          </a:ln>
        </p:spPr>
        <p:txBody>
          <a:bodyPr/>
          <a:lstStyle/>
          <a:p>
            <a:endParaRPr lang="en-US"/>
          </a:p>
        </p:txBody>
      </p:sp>
      <p:sp>
        <p:nvSpPr>
          <p:cNvPr id="11" name="Shape 6"/>
          <p:cNvSpPr/>
          <p:nvPr/>
        </p:nvSpPr>
        <p:spPr>
          <a:xfrm>
            <a:off x="1152144" y="2095805"/>
            <a:ext cx="114300" cy="114300"/>
          </a:xfrm>
          <a:prstGeom prst="ellipse">
            <a:avLst/>
          </a:prstGeom>
          <a:solidFill>
            <a:srgbClr val="34D399"/>
          </a:solidFill>
          <a:ln w="12700">
            <a:solidFill>
              <a:srgbClr val="FFFFFF">
                <a:alpha val="0"/>
              </a:srgbClr>
            </a:solidFill>
            <a:prstDash val="solid"/>
          </a:ln>
        </p:spPr>
        <p:txBody>
          <a:bodyPr/>
          <a:lstStyle/>
          <a:p>
            <a:endParaRPr lang="en-US"/>
          </a:p>
        </p:txBody>
      </p:sp>
      <p:sp>
        <p:nvSpPr>
          <p:cNvPr id="12" name="Text 7"/>
          <p:cNvSpPr txBox="1"/>
          <p:nvPr/>
        </p:nvSpPr>
        <p:spPr>
          <a:xfrm>
            <a:off x="771754" y="2286000"/>
            <a:ext cx="5125212" cy="152705"/>
          </a:xfrm>
          <a:prstGeom prst="rect">
            <a:avLst/>
          </a:prstGeom>
          <a:noFill/>
          <a:ln/>
        </p:spPr>
        <p:txBody>
          <a:bodyPr wrap="square" lIns="0" tIns="0" rIns="0" bIns="0" rtlCol="0" anchor="ctr"/>
          <a:lstStyle/>
          <a:p>
            <a:pPr marL="0" indent="0" algn="l">
              <a:buNone/>
            </a:pPr>
            <a:r>
              <a:rPr lang="en-US" sz="900" dirty="0">
                <a:solidFill>
                  <a:srgbClr val="6B7280"/>
                </a:solidFill>
                <a:latin typeface="Open Sans" pitchFamily="34" charset="0"/>
                <a:ea typeface="Open Sans" pitchFamily="34" charset="-122"/>
                <a:cs typeface="Open Sans" pitchFamily="34" charset="-120"/>
              </a:rPr>
              <a:t>Subject: Supplies for event</a:t>
            </a:r>
            <a:endParaRPr lang="en-US" sz="900" dirty="0"/>
          </a:p>
        </p:txBody>
      </p:sp>
      <p:sp>
        <p:nvSpPr>
          <p:cNvPr id="13" name="Text 8"/>
          <p:cNvSpPr txBox="1"/>
          <p:nvPr/>
        </p:nvSpPr>
        <p:spPr>
          <a:xfrm>
            <a:off x="809244" y="2752344"/>
            <a:ext cx="5048402" cy="200254"/>
          </a:xfrm>
          <a:prstGeom prst="rect">
            <a:avLst/>
          </a:prstGeom>
          <a:noFill/>
          <a:ln/>
        </p:spPr>
        <p:txBody>
          <a:bodyPr wrap="square" lIns="0" tIns="0" rIns="0" bIns="0" rtlCol="0" anchor="ctr"/>
          <a:lstStyle/>
          <a:p>
            <a:pPr marL="0" indent="0" algn="l">
              <a:buNone/>
            </a:pPr>
            <a:r>
              <a:rPr lang="en-US" sz="1000" dirty="0">
                <a:solidFill>
                  <a:srgbClr val="374151"/>
                </a:solidFill>
                <a:latin typeface="Arial" pitchFamily="34" charset="0"/>
                <a:ea typeface="Arial" pitchFamily="34" charset="-122"/>
                <a:cs typeface="Arial" pitchFamily="34" charset="-120"/>
              </a:rPr>
              <a:t>Hi Team,</a:t>
            </a:r>
            <a:endParaRPr lang="en-US" sz="1000" dirty="0"/>
          </a:p>
        </p:txBody>
      </p:sp>
      <p:sp>
        <p:nvSpPr>
          <p:cNvPr id="14" name="Text 9"/>
          <p:cNvSpPr txBox="1"/>
          <p:nvPr/>
        </p:nvSpPr>
        <p:spPr>
          <a:xfrm>
            <a:off x="809244" y="3105302"/>
            <a:ext cx="5010912" cy="600761"/>
          </a:xfrm>
          <a:prstGeom prst="rect">
            <a:avLst/>
          </a:prstGeom>
          <a:noFill/>
          <a:ln/>
        </p:spPr>
        <p:txBody>
          <a:bodyPr wrap="square" lIns="0" tIns="0" rIns="0" bIns="0" rtlCol="0" anchor="t"/>
          <a:lstStyle/>
          <a:p>
            <a:pPr marL="0" indent="0" algn="l">
              <a:buNone/>
            </a:pPr>
            <a:r>
              <a:rPr lang="en-US" sz="1000" dirty="0">
                <a:solidFill>
                  <a:srgbClr val="4B5563"/>
                </a:solidFill>
                <a:latin typeface="Arial" pitchFamily="34" charset="0"/>
                <a:ea typeface="Arial" pitchFamily="34" charset="-122"/>
                <a:cs typeface="Arial" pitchFamily="34" charset="-120"/>
              </a:rPr>
              <a:t>Please order the supplies for the event next week we need 10 table tents make sure they are the premium package not the standard one and also 2 vinyl banners also premium package and have them delivered by Friday noon.</a:t>
            </a:r>
            <a:endParaRPr lang="en-US" sz="1000" dirty="0"/>
          </a:p>
        </p:txBody>
      </p:sp>
      <p:sp>
        <p:nvSpPr>
          <p:cNvPr id="15" name="Text 10"/>
          <p:cNvSpPr txBox="1"/>
          <p:nvPr/>
        </p:nvSpPr>
        <p:spPr>
          <a:xfrm>
            <a:off x="809244" y="3857854"/>
            <a:ext cx="5010912" cy="400507"/>
          </a:xfrm>
          <a:prstGeom prst="rect">
            <a:avLst/>
          </a:prstGeom>
          <a:noFill/>
          <a:ln/>
        </p:spPr>
        <p:txBody>
          <a:bodyPr wrap="square" lIns="0" tIns="0" rIns="0" bIns="0" rtlCol="0" anchor="t"/>
          <a:lstStyle/>
          <a:p>
            <a:pPr marL="0" indent="0" algn="l">
              <a:buNone/>
            </a:pPr>
            <a:r>
              <a:rPr lang="en-US" sz="1000" dirty="0">
                <a:solidFill>
                  <a:srgbClr val="374151"/>
                </a:solidFill>
                <a:latin typeface="Arial" pitchFamily="34" charset="0"/>
                <a:ea typeface="Arial" pitchFamily="34" charset="-122"/>
                <a:cs typeface="Arial" pitchFamily="34" charset="-120"/>
              </a:rPr>
              <a:t>Thanks,</a:t>
            </a:r>
            <a:endParaRPr lang="en-US" sz="1000" dirty="0"/>
          </a:p>
          <a:p>
            <a:pPr marL="0" indent="0" algn="l">
              <a:buNone/>
            </a:pPr>
            <a:r>
              <a:rPr lang="en-US" sz="1000" dirty="0">
                <a:solidFill>
                  <a:srgbClr val="374151"/>
                </a:solidFill>
                <a:latin typeface="Arial" pitchFamily="34" charset="0"/>
                <a:ea typeface="Arial" pitchFamily="34" charset="-122"/>
                <a:cs typeface="Arial" pitchFamily="34" charset="-120"/>
              </a:rPr>
              <a:t>Manager</a:t>
            </a:r>
            <a:endParaRPr lang="en-US" sz="1000" dirty="0"/>
          </a:p>
        </p:txBody>
      </p:sp>
      <p:pic>
        <p:nvPicPr>
          <p:cNvPr id="16" name="Image 3" descr="preencoded.png"/>
          <p:cNvPicPr>
            <a:picLocks noChangeAspect="1"/>
          </p:cNvPicPr>
          <p:nvPr/>
        </p:nvPicPr>
        <p:blipFill>
          <a:blip r:embed="rId6"/>
          <a:srcRect l="-19" r="-19"/>
          <a:stretch/>
        </p:blipFill>
        <p:spPr>
          <a:xfrm>
            <a:off x="771754" y="4667098"/>
            <a:ext cx="5009998" cy="761695"/>
          </a:xfrm>
          <a:prstGeom prst="rect">
            <a:avLst/>
          </a:prstGeom>
        </p:spPr>
      </p:pic>
      <p:sp>
        <p:nvSpPr>
          <p:cNvPr id="17" name="Text 11"/>
          <p:cNvSpPr txBox="1"/>
          <p:nvPr/>
        </p:nvSpPr>
        <p:spPr>
          <a:xfrm>
            <a:off x="1132942" y="4781398"/>
            <a:ext cx="4648810" cy="191110"/>
          </a:xfrm>
          <a:prstGeom prst="rect">
            <a:avLst/>
          </a:prstGeom>
          <a:noFill/>
          <a:ln/>
        </p:spPr>
        <p:txBody>
          <a:bodyPr wrap="square" lIns="0" tIns="0" rIns="0" bIns="0" rtlCol="0" anchor="ctr"/>
          <a:lstStyle/>
          <a:p>
            <a:pPr marL="0" indent="0" algn="l">
              <a:buNone/>
            </a:pPr>
            <a:r>
              <a:rPr lang="en-US" sz="1000" b="1" dirty="0">
                <a:solidFill>
                  <a:srgbClr val="991B1B"/>
                </a:solidFill>
                <a:latin typeface="Open Sans" pitchFamily="34" charset="0"/>
                <a:ea typeface="Open Sans" pitchFamily="34" charset="-122"/>
                <a:cs typeface="Open Sans" pitchFamily="34" charset="-120"/>
              </a:rPr>
              <a:t>What went wrong?</a:t>
            </a:r>
            <a:endParaRPr lang="en-US" sz="1000" dirty="0"/>
          </a:p>
        </p:txBody>
      </p:sp>
      <p:pic>
        <p:nvPicPr>
          <p:cNvPr id="18" name="Image 4" descr="preencoded.png"/>
          <p:cNvPicPr>
            <a:picLocks noChangeAspect="1"/>
          </p:cNvPicPr>
          <p:nvPr/>
        </p:nvPicPr>
        <p:blipFill>
          <a:blip r:embed="rId7"/>
          <a:srcRect/>
          <a:stretch/>
        </p:blipFill>
        <p:spPr>
          <a:xfrm>
            <a:off x="923544" y="4807915"/>
            <a:ext cx="133502" cy="133502"/>
          </a:xfrm>
          <a:prstGeom prst="rect">
            <a:avLst/>
          </a:prstGeom>
        </p:spPr>
      </p:pic>
      <p:sp>
        <p:nvSpPr>
          <p:cNvPr id="19" name="Text 12"/>
          <p:cNvSpPr txBox="1"/>
          <p:nvPr/>
        </p:nvSpPr>
        <p:spPr>
          <a:xfrm>
            <a:off x="923544" y="5009998"/>
            <a:ext cx="4819802" cy="305410"/>
          </a:xfrm>
          <a:prstGeom prst="rect">
            <a:avLst/>
          </a:prstGeom>
          <a:noFill/>
          <a:ln/>
        </p:spPr>
        <p:txBody>
          <a:bodyPr wrap="square" lIns="0" tIns="0" rIns="0" bIns="0" rtlCol="0" anchor="t"/>
          <a:lstStyle/>
          <a:p>
            <a:pPr marL="0" indent="0" algn="l">
              <a:buNone/>
            </a:pPr>
            <a:r>
              <a:rPr lang="en-US" sz="900" dirty="0">
                <a:solidFill>
                  <a:srgbClr val="B91C1C"/>
                </a:solidFill>
                <a:latin typeface="Open Sans" pitchFamily="34" charset="0"/>
                <a:ea typeface="Open Sans" pitchFamily="34" charset="-122"/>
                <a:cs typeface="Open Sans" pitchFamily="34" charset="-120"/>
              </a:rPr>
              <a:t>Dense text block. "Premium package" is buried in the middle. Reader scans quickly, misses the detail, orders standard items. </a:t>
            </a:r>
            <a:r>
              <a:rPr lang="en-US" sz="900" b="1" dirty="0">
                <a:solidFill>
                  <a:srgbClr val="B91C1C"/>
                </a:solidFill>
                <a:latin typeface="Open Sans" pitchFamily="34" charset="0"/>
                <a:ea typeface="Open Sans" pitchFamily="34" charset="-122"/>
                <a:cs typeface="Open Sans" pitchFamily="34" charset="-120"/>
              </a:rPr>
              <a:t>Result: Reprint cost ($2,000).</a:t>
            </a:r>
            <a:endParaRPr lang="en-US" sz="900" dirty="0"/>
          </a:p>
        </p:txBody>
      </p:sp>
      <p:pic>
        <p:nvPicPr>
          <p:cNvPr id="20" name="Image 5" descr="preencoded.png"/>
          <p:cNvPicPr>
            <a:picLocks noChangeAspect="1"/>
          </p:cNvPicPr>
          <p:nvPr/>
        </p:nvPicPr>
        <p:blipFill>
          <a:blip r:embed="rId8"/>
          <a:stretch>
            <a:fillRect/>
          </a:stretch>
        </p:blipFill>
        <p:spPr>
          <a:xfrm>
            <a:off x="6248095" y="1533449"/>
            <a:ext cx="2333549" cy="247802"/>
          </a:xfrm>
          <a:prstGeom prst="rect">
            <a:avLst/>
          </a:prstGeom>
        </p:spPr>
      </p:pic>
      <p:sp>
        <p:nvSpPr>
          <p:cNvPr id="21" name="Text 13"/>
          <p:cNvSpPr/>
          <p:nvPr/>
        </p:nvSpPr>
        <p:spPr>
          <a:xfrm>
            <a:off x="6248095" y="1533449"/>
            <a:ext cx="2334463" cy="247802"/>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900" b="1" kern="0" spc="45" dirty="0">
                <a:solidFill>
                  <a:srgbClr val="065F46"/>
                </a:solidFill>
                <a:latin typeface="Open Sans" pitchFamily="34" charset="0"/>
                <a:ea typeface="Open Sans" pitchFamily="34" charset="-122"/>
                <a:cs typeface="Open Sans" pitchFamily="34" charset="-120"/>
              </a:rPr>
              <a:t>After: Structured Formatting</a:t>
            </a:r>
            <a:endParaRPr lang="en-US" sz="900" dirty="0"/>
          </a:p>
        </p:txBody>
      </p:sp>
      <p:sp>
        <p:nvSpPr>
          <p:cNvPr id="22" name="Text 14"/>
          <p:cNvSpPr txBox="1"/>
          <p:nvPr/>
        </p:nvSpPr>
        <p:spPr>
          <a:xfrm>
            <a:off x="10400386" y="1638605"/>
            <a:ext cx="1417320" cy="152705"/>
          </a:xfrm>
          <a:prstGeom prst="rect">
            <a:avLst/>
          </a:prstGeom>
          <a:noFill/>
          <a:ln/>
        </p:spPr>
        <p:txBody>
          <a:bodyPr wrap="square" lIns="0" tIns="0" rIns="0" bIns="0" rtlCol="0" anchor="ctr"/>
          <a:lstStyle/>
          <a:p>
            <a:pPr marL="0" indent="0" algn="l">
              <a:buNone/>
            </a:pPr>
            <a:r>
              <a:rPr lang="en-US" sz="900" b="1" dirty="0">
                <a:solidFill>
                  <a:srgbClr val="9CA3AF"/>
                </a:solidFill>
                <a:latin typeface="Open Sans" pitchFamily="34" charset="0"/>
                <a:ea typeface="Open Sans" pitchFamily="34" charset="-122"/>
                <a:cs typeface="Open Sans" pitchFamily="34" charset="-120"/>
              </a:rPr>
              <a:t>High Visual Hierarchy</a:t>
            </a:r>
            <a:endParaRPr lang="en-US" sz="900" dirty="0"/>
          </a:p>
        </p:txBody>
      </p:sp>
      <p:sp>
        <p:nvSpPr>
          <p:cNvPr id="23" name="Shape 15"/>
          <p:cNvSpPr/>
          <p:nvPr/>
        </p:nvSpPr>
        <p:spPr>
          <a:xfrm>
            <a:off x="6248095" y="1971446"/>
            <a:ext cx="5333695" cy="3619195"/>
          </a:xfrm>
          <a:prstGeom prst="roundRect">
            <a:avLst>
              <a:gd name="adj" fmla="val 532"/>
            </a:avLst>
          </a:prstGeom>
          <a:solidFill>
            <a:srgbClr val="FFFFFF"/>
          </a:solidFill>
          <a:ln w="12700">
            <a:solidFill>
              <a:srgbClr val="E5E7EB"/>
            </a:solidFill>
            <a:prstDash val="solid"/>
          </a:ln>
          <a:effectLst>
            <a:outerShdw blurRad="63500" dist="38100" dir="16200000" algn="bl" rotWithShape="0">
              <a:srgbClr val="000000">
                <a:alpha val="10000"/>
              </a:srgbClr>
            </a:outerShdw>
          </a:effectLst>
        </p:spPr>
        <p:txBody>
          <a:bodyPr/>
          <a:lstStyle/>
          <a:p>
            <a:endParaRPr lang="en-US"/>
          </a:p>
        </p:txBody>
      </p:sp>
      <p:pic>
        <p:nvPicPr>
          <p:cNvPr id="24" name="Image 6" descr="preencoded.png"/>
          <p:cNvPicPr>
            <a:picLocks noChangeAspect="1"/>
          </p:cNvPicPr>
          <p:nvPr/>
        </p:nvPicPr>
        <p:blipFill>
          <a:blip r:embed="rId5"/>
          <a:srcRect l="-37" r="-37"/>
          <a:stretch/>
        </p:blipFill>
        <p:spPr>
          <a:xfrm>
            <a:off x="6258154" y="1981505"/>
            <a:ext cx="5315407" cy="580644"/>
          </a:xfrm>
          <a:prstGeom prst="rect">
            <a:avLst/>
          </a:prstGeom>
        </p:spPr>
      </p:pic>
      <p:sp>
        <p:nvSpPr>
          <p:cNvPr id="25" name="Shape 16"/>
          <p:cNvSpPr/>
          <p:nvPr/>
        </p:nvSpPr>
        <p:spPr>
          <a:xfrm>
            <a:off x="6409944" y="2095805"/>
            <a:ext cx="114300" cy="114300"/>
          </a:xfrm>
          <a:prstGeom prst="ellipse">
            <a:avLst/>
          </a:prstGeom>
          <a:solidFill>
            <a:srgbClr val="F87171"/>
          </a:solidFill>
          <a:ln w="12700">
            <a:solidFill>
              <a:srgbClr val="FFFFFF">
                <a:alpha val="0"/>
              </a:srgbClr>
            </a:solidFill>
            <a:prstDash val="solid"/>
          </a:ln>
        </p:spPr>
        <p:txBody>
          <a:bodyPr/>
          <a:lstStyle/>
          <a:p>
            <a:endParaRPr lang="en-US"/>
          </a:p>
        </p:txBody>
      </p:sp>
      <p:sp>
        <p:nvSpPr>
          <p:cNvPr id="26" name="Shape 17"/>
          <p:cNvSpPr/>
          <p:nvPr/>
        </p:nvSpPr>
        <p:spPr>
          <a:xfrm>
            <a:off x="6601054" y="2095805"/>
            <a:ext cx="114300" cy="114300"/>
          </a:xfrm>
          <a:prstGeom prst="ellipse">
            <a:avLst/>
          </a:prstGeom>
          <a:solidFill>
            <a:srgbClr val="FBBF24"/>
          </a:solidFill>
          <a:ln w="12700">
            <a:solidFill>
              <a:srgbClr val="FFFFFF">
                <a:alpha val="0"/>
              </a:srgbClr>
            </a:solidFill>
            <a:prstDash val="solid"/>
          </a:ln>
        </p:spPr>
        <p:txBody>
          <a:bodyPr/>
          <a:lstStyle/>
          <a:p>
            <a:endParaRPr lang="en-US"/>
          </a:p>
        </p:txBody>
      </p:sp>
      <p:sp>
        <p:nvSpPr>
          <p:cNvPr id="27" name="Shape 18"/>
          <p:cNvSpPr/>
          <p:nvPr/>
        </p:nvSpPr>
        <p:spPr>
          <a:xfrm>
            <a:off x="6791249" y="2095805"/>
            <a:ext cx="114300" cy="114300"/>
          </a:xfrm>
          <a:prstGeom prst="ellipse">
            <a:avLst/>
          </a:prstGeom>
          <a:solidFill>
            <a:srgbClr val="34D399"/>
          </a:solidFill>
          <a:ln w="12700">
            <a:solidFill>
              <a:srgbClr val="FFFFFF">
                <a:alpha val="0"/>
              </a:srgbClr>
            </a:solidFill>
            <a:prstDash val="solid"/>
          </a:ln>
        </p:spPr>
        <p:txBody>
          <a:bodyPr/>
          <a:lstStyle/>
          <a:p>
            <a:endParaRPr lang="en-US"/>
          </a:p>
        </p:txBody>
      </p:sp>
      <p:sp>
        <p:nvSpPr>
          <p:cNvPr id="28" name="Text 19"/>
          <p:cNvSpPr txBox="1"/>
          <p:nvPr/>
        </p:nvSpPr>
        <p:spPr>
          <a:xfrm>
            <a:off x="6409944" y="2286000"/>
            <a:ext cx="5125212" cy="152705"/>
          </a:xfrm>
          <a:prstGeom prst="rect">
            <a:avLst/>
          </a:prstGeom>
          <a:noFill/>
          <a:ln/>
        </p:spPr>
        <p:txBody>
          <a:bodyPr wrap="square" lIns="0" tIns="0" rIns="0" bIns="0" rtlCol="0" anchor="ctr"/>
          <a:lstStyle/>
          <a:p>
            <a:pPr marL="0" indent="0" algn="l">
              <a:buNone/>
            </a:pPr>
            <a:r>
              <a:rPr lang="en-US" sz="900" dirty="0">
                <a:solidFill>
                  <a:srgbClr val="4B5563"/>
                </a:solidFill>
                <a:latin typeface="Open Sans" pitchFamily="34" charset="0"/>
                <a:ea typeface="Open Sans" pitchFamily="34" charset="-122"/>
                <a:cs typeface="Open Sans" pitchFamily="34" charset="-120"/>
              </a:rPr>
              <a:t>Subject: URGENT: Event Supply Order (Due Friday)</a:t>
            </a:r>
            <a:endParaRPr lang="en-US" sz="900" dirty="0"/>
          </a:p>
        </p:txBody>
      </p:sp>
      <p:sp>
        <p:nvSpPr>
          <p:cNvPr id="29" name="Text 20"/>
          <p:cNvSpPr txBox="1"/>
          <p:nvPr/>
        </p:nvSpPr>
        <p:spPr>
          <a:xfrm>
            <a:off x="6448349" y="2752344"/>
            <a:ext cx="5048402" cy="200254"/>
          </a:xfrm>
          <a:prstGeom prst="rect">
            <a:avLst/>
          </a:prstGeom>
          <a:noFill/>
          <a:ln/>
        </p:spPr>
        <p:txBody>
          <a:bodyPr wrap="square" lIns="0" tIns="0" rIns="0" bIns="0" rtlCol="0" anchor="ctr"/>
          <a:lstStyle/>
          <a:p>
            <a:pPr marL="0" indent="0" algn="l">
              <a:buNone/>
            </a:pPr>
            <a:r>
              <a:rPr lang="en-US" sz="1000" dirty="0">
                <a:solidFill>
                  <a:srgbClr val="374151"/>
                </a:solidFill>
                <a:latin typeface="Arial" pitchFamily="34" charset="0"/>
                <a:ea typeface="Arial" pitchFamily="34" charset="-122"/>
                <a:cs typeface="Arial" pitchFamily="34" charset="-120"/>
              </a:rPr>
              <a:t>Hi Team,</a:t>
            </a:r>
            <a:endParaRPr lang="en-US" sz="1000" dirty="0"/>
          </a:p>
        </p:txBody>
      </p:sp>
      <p:sp>
        <p:nvSpPr>
          <p:cNvPr id="30" name="Text 21"/>
          <p:cNvSpPr txBox="1"/>
          <p:nvPr/>
        </p:nvSpPr>
        <p:spPr>
          <a:xfrm>
            <a:off x="6448349" y="3029407"/>
            <a:ext cx="5048402" cy="200254"/>
          </a:xfrm>
          <a:prstGeom prst="rect">
            <a:avLst/>
          </a:prstGeom>
          <a:noFill/>
          <a:ln/>
        </p:spPr>
        <p:txBody>
          <a:bodyPr wrap="square" lIns="0" tIns="0" rIns="0" bIns="0" rtlCol="0" anchor="ctr"/>
          <a:lstStyle/>
          <a:p>
            <a:pPr marL="0" indent="0" algn="l">
              <a:buNone/>
            </a:pPr>
            <a:r>
              <a:rPr lang="en-US" sz="1000" dirty="0">
                <a:solidFill>
                  <a:srgbClr val="374151"/>
                </a:solidFill>
                <a:latin typeface="Arial" pitchFamily="34" charset="0"/>
                <a:ea typeface="Arial" pitchFamily="34" charset="-122"/>
                <a:cs typeface="Arial" pitchFamily="34" charset="-120"/>
              </a:rPr>
              <a:t>Please place the following order for next week's event:</a:t>
            </a:r>
            <a:endParaRPr lang="en-US" sz="1000" dirty="0"/>
          </a:p>
        </p:txBody>
      </p:sp>
      <p:sp>
        <p:nvSpPr>
          <p:cNvPr id="31" name="Shape 22"/>
          <p:cNvSpPr/>
          <p:nvPr/>
        </p:nvSpPr>
        <p:spPr>
          <a:xfrm>
            <a:off x="6448349" y="3544214"/>
            <a:ext cx="4934102" cy="9144"/>
          </a:xfrm>
          <a:prstGeom prst="rect">
            <a:avLst/>
          </a:prstGeom>
          <a:solidFill>
            <a:srgbClr val="E5E7EB"/>
          </a:solidFill>
          <a:ln w="12700">
            <a:solidFill>
              <a:srgbClr val="E5E7EB">
                <a:alpha val="0"/>
              </a:srgbClr>
            </a:solidFill>
            <a:prstDash val="solid"/>
          </a:ln>
        </p:spPr>
        <p:txBody>
          <a:bodyPr/>
          <a:lstStyle/>
          <a:p>
            <a:endParaRPr lang="en-US"/>
          </a:p>
        </p:txBody>
      </p:sp>
      <p:sp>
        <p:nvSpPr>
          <p:cNvPr id="32" name="Text 23"/>
          <p:cNvSpPr txBox="1"/>
          <p:nvPr/>
        </p:nvSpPr>
        <p:spPr>
          <a:xfrm>
            <a:off x="6448349" y="3305556"/>
            <a:ext cx="5048402" cy="2002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000" b="1" dirty="0">
                <a:solidFill>
                  <a:srgbClr val="374151"/>
                </a:solidFill>
                <a:latin typeface="Arial" pitchFamily="34" charset="0"/>
                <a:ea typeface="Arial" pitchFamily="34" charset="-122"/>
                <a:cs typeface="Arial" pitchFamily="34" charset="-120"/>
              </a:rPr>
              <a:t>Order Details (Use PREMIUM Package):</a:t>
            </a:r>
            <a:endParaRPr lang="en-US" sz="1000" dirty="0"/>
          </a:p>
        </p:txBody>
      </p:sp>
      <p:sp>
        <p:nvSpPr>
          <p:cNvPr id="33" name="Text 24"/>
          <p:cNvSpPr txBox="1"/>
          <p:nvPr/>
        </p:nvSpPr>
        <p:spPr>
          <a:xfrm>
            <a:off x="6638544" y="3590849"/>
            <a:ext cx="4858207" cy="200254"/>
          </a:xfrm>
          <a:prstGeom prst="rect">
            <a:avLst/>
          </a:prstGeom>
          <a:noFill/>
          <a:ln/>
        </p:spPr>
        <p:txBody>
          <a:bodyPr wrap="square" lIns="0" tIns="0" rIns="0" bIns="0" rtlCol="0" anchor="ctr"/>
          <a:lstStyle/>
          <a:p>
            <a:pPr marL="0" indent="0" algn="l">
              <a:buNone/>
            </a:pPr>
            <a:r>
              <a:rPr lang="en-US" sz="1000" dirty="0">
                <a:solidFill>
                  <a:srgbClr val="374151"/>
                </a:solidFill>
                <a:latin typeface="Arial" pitchFamily="34" charset="0"/>
                <a:ea typeface="Arial" pitchFamily="34" charset="-122"/>
                <a:cs typeface="Arial" pitchFamily="34" charset="-120"/>
              </a:rPr>
              <a:t>10 table tents</a:t>
            </a:r>
            <a:endParaRPr lang="en-US" sz="1000" dirty="0"/>
          </a:p>
        </p:txBody>
      </p:sp>
      <p:pic>
        <p:nvPicPr>
          <p:cNvPr id="34" name="Image 7" descr="preencoded.png"/>
          <p:cNvPicPr>
            <a:picLocks noChangeAspect="1"/>
          </p:cNvPicPr>
          <p:nvPr/>
        </p:nvPicPr>
        <p:blipFill>
          <a:blip r:embed="rId9"/>
          <a:stretch>
            <a:fillRect/>
          </a:stretch>
        </p:blipFill>
        <p:spPr>
          <a:xfrm>
            <a:off x="7477049" y="3590849"/>
            <a:ext cx="1371600" cy="190195"/>
          </a:xfrm>
          <a:prstGeom prst="rect">
            <a:avLst/>
          </a:prstGeom>
        </p:spPr>
      </p:pic>
      <p:sp>
        <p:nvSpPr>
          <p:cNvPr id="35" name="Text 25"/>
          <p:cNvSpPr/>
          <p:nvPr/>
        </p:nvSpPr>
        <p:spPr>
          <a:xfrm>
            <a:off x="7477049" y="3590849"/>
            <a:ext cx="1371600" cy="19111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000" b="1" dirty="0">
                <a:solidFill>
                  <a:srgbClr val="065F46"/>
                </a:solidFill>
                <a:latin typeface="Arial" pitchFamily="34" charset="0"/>
                <a:ea typeface="Arial" pitchFamily="34" charset="-122"/>
                <a:cs typeface="Arial" pitchFamily="34" charset="-120"/>
              </a:rPr>
              <a:t>(PREMIUM package)</a:t>
            </a:r>
            <a:endParaRPr lang="en-US" sz="1000" dirty="0"/>
          </a:p>
        </p:txBody>
      </p:sp>
      <p:sp>
        <p:nvSpPr>
          <p:cNvPr id="36" name="Text 26"/>
          <p:cNvSpPr txBox="1"/>
          <p:nvPr/>
        </p:nvSpPr>
        <p:spPr>
          <a:xfrm>
            <a:off x="6638544" y="3829507"/>
            <a:ext cx="4858207" cy="200254"/>
          </a:xfrm>
          <a:prstGeom prst="rect">
            <a:avLst/>
          </a:prstGeom>
          <a:noFill/>
          <a:ln/>
        </p:spPr>
        <p:txBody>
          <a:bodyPr wrap="square" lIns="0" tIns="0" rIns="0" bIns="0" rtlCol="0" anchor="ctr"/>
          <a:lstStyle/>
          <a:p>
            <a:pPr marL="0" indent="0" algn="l">
              <a:buNone/>
            </a:pPr>
            <a:r>
              <a:rPr lang="en-US" sz="1000" dirty="0">
                <a:solidFill>
                  <a:srgbClr val="374151"/>
                </a:solidFill>
                <a:latin typeface="Arial" pitchFamily="34" charset="0"/>
                <a:ea typeface="Arial" pitchFamily="34" charset="-122"/>
                <a:cs typeface="Arial" pitchFamily="34" charset="-120"/>
              </a:rPr>
              <a:t>2 vinyl banners</a:t>
            </a:r>
            <a:endParaRPr lang="en-US" sz="1000" dirty="0"/>
          </a:p>
        </p:txBody>
      </p:sp>
      <p:pic>
        <p:nvPicPr>
          <p:cNvPr id="37" name="Image 8" descr="preencoded.png"/>
          <p:cNvPicPr>
            <a:picLocks noChangeAspect="1"/>
          </p:cNvPicPr>
          <p:nvPr/>
        </p:nvPicPr>
        <p:blipFill>
          <a:blip r:embed="rId9"/>
          <a:stretch>
            <a:fillRect/>
          </a:stretch>
        </p:blipFill>
        <p:spPr>
          <a:xfrm>
            <a:off x="7573061" y="3829507"/>
            <a:ext cx="1371600" cy="190195"/>
          </a:xfrm>
          <a:prstGeom prst="rect">
            <a:avLst/>
          </a:prstGeom>
        </p:spPr>
      </p:pic>
      <p:sp>
        <p:nvSpPr>
          <p:cNvPr id="38" name="Text 27"/>
          <p:cNvSpPr/>
          <p:nvPr/>
        </p:nvSpPr>
        <p:spPr>
          <a:xfrm>
            <a:off x="7573061" y="3829507"/>
            <a:ext cx="1371600" cy="191110"/>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ctr">
              <a:buNone/>
            </a:pPr>
            <a:r>
              <a:rPr lang="en-US" sz="1000" b="1" dirty="0">
                <a:solidFill>
                  <a:srgbClr val="065F46"/>
                </a:solidFill>
                <a:latin typeface="Arial" pitchFamily="34" charset="0"/>
                <a:ea typeface="Arial" pitchFamily="34" charset="-122"/>
                <a:cs typeface="Arial" pitchFamily="34" charset="-120"/>
              </a:rPr>
              <a:t>(PREMIUM package)</a:t>
            </a:r>
            <a:endParaRPr lang="en-US" sz="1000" dirty="0"/>
          </a:p>
        </p:txBody>
      </p:sp>
      <p:sp>
        <p:nvSpPr>
          <p:cNvPr id="39" name="Shape 28"/>
          <p:cNvSpPr/>
          <p:nvPr/>
        </p:nvSpPr>
        <p:spPr>
          <a:xfrm>
            <a:off x="6448349" y="4420210"/>
            <a:ext cx="4934102" cy="9144"/>
          </a:xfrm>
          <a:prstGeom prst="rect">
            <a:avLst/>
          </a:prstGeom>
          <a:solidFill>
            <a:srgbClr val="E5E7EB"/>
          </a:solidFill>
          <a:ln w="12700">
            <a:solidFill>
              <a:srgbClr val="E5E7EB">
                <a:alpha val="0"/>
              </a:srgbClr>
            </a:solidFill>
            <a:prstDash val="solid"/>
          </a:ln>
        </p:spPr>
        <p:txBody>
          <a:bodyPr/>
          <a:lstStyle/>
          <a:p>
            <a:endParaRPr lang="en-US"/>
          </a:p>
        </p:txBody>
      </p:sp>
      <p:sp>
        <p:nvSpPr>
          <p:cNvPr id="40" name="Text 29"/>
          <p:cNvSpPr txBox="1"/>
          <p:nvPr/>
        </p:nvSpPr>
        <p:spPr>
          <a:xfrm>
            <a:off x="6448349" y="4181551"/>
            <a:ext cx="5048402" cy="200254"/>
          </a:xfrm>
          <a:prstGeom prst="rect">
            <a:avLst/>
          </a:prstGeom>
          <a:solidFill>
            <a:srgbClr val="FFFFFF">
              <a:alpha val="0"/>
            </a:srgbClr>
          </a:solidFill>
          <a:ln>
            <a:solidFill>
              <a:srgbClr val="FFFFFF">
                <a:alpha val="0"/>
              </a:srgbClr>
            </a:solidFill>
          </a:ln>
        </p:spPr>
        <p:txBody>
          <a:bodyPr wrap="square" lIns="0" tIns="0" rIns="0" bIns="0" rtlCol="0" anchor="ctr"/>
          <a:lstStyle/>
          <a:p>
            <a:pPr marL="0" indent="0" algn="l">
              <a:buNone/>
            </a:pPr>
            <a:r>
              <a:rPr lang="en-US" sz="1000" b="1" dirty="0">
                <a:solidFill>
                  <a:srgbClr val="374151"/>
                </a:solidFill>
                <a:latin typeface="Arial" pitchFamily="34" charset="0"/>
                <a:ea typeface="Arial" pitchFamily="34" charset="-122"/>
                <a:cs typeface="Arial" pitchFamily="34" charset="-120"/>
              </a:rPr>
              <a:t>Delivery Instructions:</a:t>
            </a:r>
            <a:endParaRPr lang="en-US" sz="1000" dirty="0"/>
          </a:p>
        </p:txBody>
      </p:sp>
      <p:sp>
        <p:nvSpPr>
          <p:cNvPr id="41" name="Text 30"/>
          <p:cNvSpPr txBox="1"/>
          <p:nvPr/>
        </p:nvSpPr>
        <p:spPr>
          <a:xfrm>
            <a:off x="6620256" y="4466844"/>
            <a:ext cx="4876495" cy="200254"/>
          </a:xfrm>
          <a:prstGeom prst="rect">
            <a:avLst/>
          </a:prstGeom>
          <a:noFill/>
          <a:ln/>
        </p:spPr>
        <p:txBody>
          <a:bodyPr wrap="square" lIns="0" tIns="0" rIns="0" bIns="0" rtlCol="0" anchor="ctr"/>
          <a:lstStyle/>
          <a:p>
            <a:pPr marL="0" indent="0" algn="l">
              <a:buNone/>
            </a:pPr>
            <a:r>
              <a:rPr lang="en-US" sz="1000" b="1" dirty="0">
                <a:solidFill>
                  <a:srgbClr val="374151"/>
                </a:solidFill>
                <a:latin typeface="Arial" pitchFamily="34" charset="0"/>
                <a:ea typeface="Arial" pitchFamily="34" charset="-122"/>
                <a:cs typeface="Arial" pitchFamily="34" charset="-120"/>
              </a:rPr>
              <a:t>Friday by 12:00 PM</a:t>
            </a:r>
            <a:r>
              <a:rPr lang="en-US" sz="1000" dirty="0">
                <a:solidFill>
                  <a:srgbClr val="374151"/>
                </a:solidFill>
                <a:latin typeface="Arial" pitchFamily="34" charset="0"/>
                <a:ea typeface="Arial" pitchFamily="34" charset="-122"/>
                <a:cs typeface="Arial" pitchFamily="34" charset="-120"/>
              </a:rPr>
              <a:t> to Student Center Desk.</a:t>
            </a:r>
            <a:endParaRPr lang="en-US" sz="1000" dirty="0"/>
          </a:p>
        </p:txBody>
      </p:sp>
      <p:pic>
        <p:nvPicPr>
          <p:cNvPr id="42" name="Image 9" descr="preencoded.png"/>
          <p:cNvPicPr>
            <a:picLocks noChangeAspect="1"/>
          </p:cNvPicPr>
          <p:nvPr/>
        </p:nvPicPr>
        <p:blipFill>
          <a:blip r:embed="rId10"/>
          <a:srcRect/>
          <a:stretch/>
        </p:blipFill>
        <p:spPr>
          <a:xfrm>
            <a:off x="6448349" y="4493362"/>
            <a:ext cx="133502" cy="133502"/>
          </a:xfrm>
          <a:prstGeom prst="rect">
            <a:avLst/>
          </a:prstGeom>
        </p:spPr>
      </p:pic>
      <p:sp>
        <p:nvSpPr>
          <p:cNvPr id="43" name="Text 31"/>
          <p:cNvSpPr txBox="1"/>
          <p:nvPr/>
        </p:nvSpPr>
        <p:spPr>
          <a:xfrm>
            <a:off x="6448349" y="4819802"/>
            <a:ext cx="5010912" cy="400507"/>
          </a:xfrm>
          <a:prstGeom prst="rect">
            <a:avLst/>
          </a:prstGeom>
          <a:noFill/>
          <a:ln/>
        </p:spPr>
        <p:txBody>
          <a:bodyPr wrap="square" lIns="0" tIns="0" rIns="0" bIns="0" rtlCol="0" anchor="t"/>
          <a:lstStyle/>
          <a:p>
            <a:pPr marL="0" indent="0" algn="l">
              <a:buNone/>
            </a:pPr>
            <a:r>
              <a:rPr lang="en-US" sz="1000" dirty="0">
                <a:solidFill>
                  <a:srgbClr val="374151"/>
                </a:solidFill>
                <a:latin typeface="Arial" pitchFamily="34" charset="0"/>
                <a:ea typeface="Arial" pitchFamily="34" charset="-122"/>
                <a:cs typeface="Arial" pitchFamily="34" charset="-120"/>
              </a:rPr>
              <a:t>Thanks,</a:t>
            </a:r>
            <a:endParaRPr lang="en-US" sz="1000" dirty="0"/>
          </a:p>
          <a:p>
            <a:pPr marL="0" indent="0" algn="l">
              <a:buNone/>
            </a:pPr>
            <a:r>
              <a:rPr lang="en-US" sz="1000" dirty="0">
                <a:solidFill>
                  <a:srgbClr val="374151"/>
                </a:solidFill>
                <a:latin typeface="Arial" pitchFamily="34" charset="0"/>
                <a:ea typeface="Arial" pitchFamily="34" charset="-122"/>
                <a:cs typeface="Arial" pitchFamily="34" charset="-120"/>
              </a:rPr>
              <a:t>Manager</a:t>
            </a:r>
            <a:endParaRPr lang="en-US" sz="1000" dirty="0"/>
          </a:p>
        </p:txBody>
      </p:sp>
      <p:pic>
        <p:nvPicPr>
          <p:cNvPr id="44" name="Image 10" descr="preencoded.png"/>
          <p:cNvPicPr>
            <a:picLocks noChangeAspect="1"/>
          </p:cNvPicPr>
          <p:nvPr/>
        </p:nvPicPr>
        <p:blipFill>
          <a:blip r:embed="rId11"/>
          <a:srcRect l="-19" r="-19"/>
          <a:stretch/>
        </p:blipFill>
        <p:spPr>
          <a:xfrm>
            <a:off x="6409944" y="4667098"/>
            <a:ext cx="5009998" cy="761695"/>
          </a:xfrm>
          <a:prstGeom prst="rect">
            <a:avLst/>
          </a:prstGeom>
        </p:spPr>
      </p:pic>
      <p:sp>
        <p:nvSpPr>
          <p:cNvPr id="45" name="Text 32"/>
          <p:cNvSpPr txBox="1"/>
          <p:nvPr/>
        </p:nvSpPr>
        <p:spPr>
          <a:xfrm>
            <a:off x="6772046" y="4781398"/>
            <a:ext cx="4648810" cy="191110"/>
          </a:xfrm>
          <a:prstGeom prst="rect">
            <a:avLst/>
          </a:prstGeom>
          <a:noFill/>
          <a:ln/>
        </p:spPr>
        <p:txBody>
          <a:bodyPr wrap="square" lIns="0" tIns="0" rIns="0" bIns="0" rtlCol="0" anchor="ctr"/>
          <a:lstStyle/>
          <a:p>
            <a:pPr marL="0" indent="0" algn="l">
              <a:buNone/>
            </a:pPr>
            <a:r>
              <a:rPr lang="en-US" sz="1000" b="1" dirty="0">
                <a:solidFill>
                  <a:srgbClr val="065F46"/>
                </a:solidFill>
                <a:latin typeface="Open Sans" pitchFamily="34" charset="0"/>
                <a:ea typeface="Open Sans" pitchFamily="34" charset="-122"/>
                <a:cs typeface="Open Sans" pitchFamily="34" charset="-120"/>
              </a:rPr>
              <a:t>Why it works</a:t>
            </a:r>
            <a:endParaRPr lang="en-US" sz="1000" dirty="0"/>
          </a:p>
        </p:txBody>
      </p:sp>
      <p:pic>
        <p:nvPicPr>
          <p:cNvPr id="46" name="Image 11" descr="preencoded.png"/>
          <p:cNvPicPr>
            <a:picLocks noChangeAspect="1"/>
          </p:cNvPicPr>
          <p:nvPr/>
        </p:nvPicPr>
        <p:blipFill>
          <a:blip r:embed="rId12"/>
          <a:srcRect/>
          <a:stretch/>
        </p:blipFill>
        <p:spPr>
          <a:xfrm>
            <a:off x="6562649" y="4807915"/>
            <a:ext cx="133502" cy="133502"/>
          </a:xfrm>
          <a:prstGeom prst="rect">
            <a:avLst/>
          </a:prstGeom>
        </p:spPr>
      </p:pic>
      <p:sp>
        <p:nvSpPr>
          <p:cNvPr id="47" name="Text 33"/>
          <p:cNvSpPr txBox="1"/>
          <p:nvPr/>
        </p:nvSpPr>
        <p:spPr>
          <a:xfrm>
            <a:off x="6562649" y="5009998"/>
            <a:ext cx="4819802" cy="305410"/>
          </a:xfrm>
          <a:prstGeom prst="rect">
            <a:avLst/>
          </a:prstGeom>
          <a:noFill/>
          <a:ln/>
        </p:spPr>
        <p:txBody>
          <a:bodyPr wrap="square" lIns="0" tIns="0" rIns="0" bIns="0" rtlCol="0" anchor="t"/>
          <a:lstStyle/>
          <a:p>
            <a:pPr marL="0" indent="0" algn="l">
              <a:buNone/>
            </a:pPr>
            <a:r>
              <a:rPr lang="en-US" sz="900" dirty="0">
                <a:solidFill>
                  <a:srgbClr val="047857"/>
                </a:solidFill>
                <a:latin typeface="Open Sans" pitchFamily="34" charset="0"/>
                <a:ea typeface="Open Sans" pitchFamily="34" charset="-122"/>
                <a:cs typeface="Open Sans" pitchFamily="34" charset="-120"/>
              </a:rPr>
              <a:t>Headings signal topic. Bullets break up items. Bold text highlights "PREMIUM" and deadline. Reader cannot miss the critical requirement.</a:t>
            </a:r>
            <a:endParaRPr lang="en-US" sz="900" dirty="0"/>
          </a:p>
        </p:txBody>
      </p:sp>
      <p:sp>
        <p:nvSpPr>
          <p:cNvPr id="48" name="Shape 34"/>
          <p:cNvSpPr/>
          <p:nvPr/>
        </p:nvSpPr>
        <p:spPr>
          <a:xfrm>
            <a:off x="609905" y="6429146"/>
            <a:ext cx="10972800" cy="9144"/>
          </a:xfrm>
          <a:prstGeom prst="rect">
            <a:avLst/>
          </a:prstGeom>
          <a:solidFill>
            <a:srgbClr val="E5E7EB"/>
          </a:solidFill>
          <a:ln w="12700">
            <a:solidFill>
              <a:srgbClr val="E5E7EB">
                <a:alpha val="0"/>
              </a:srgbClr>
            </a:solidFill>
            <a:prstDash val="solid"/>
          </a:ln>
        </p:spPr>
        <p:txBody>
          <a:bodyPr/>
          <a:lstStyle/>
          <a:p>
            <a:endParaRPr lang="en-US"/>
          </a:p>
        </p:txBody>
      </p:sp>
      <p:sp>
        <p:nvSpPr>
          <p:cNvPr id="49" name="Text 35"/>
          <p:cNvSpPr txBox="1"/>
          <p:nvPr/>
        </p:nvSpPr>
        <p:spPr>
          <a:xfrm>
            <a:off x="609905" y="655350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50" name="Image 12" descr="preencoded.png"/>
          <p:cNvPicPr>
            <a:picLocks noChangeAspect="1"/>
          </p:cNvPicPr>
          <p:nvPr/>
        </p:nvPicPr>
        <p:blipFill>
          <a:blip r:embed="rId13"/>
          <a:srcRect l="-1911" r="-1911"/>
          <a:stretch/>
        </p:blipFill>
        <p:spPr>
          <a:xfrm>
            <a:off x="9221724" y="6572707"/>
            <a:ext cx="133502" cy="114300"/>
          </a:xfrm>
          <a:prstGeom prst="rect">
            <a:avLst/>
          </a:prstGeom>
        </p:spPr>
      </p:pic>
      <p:sp>
        <p:nvSpPr>
          <p:cNvPr id="51" name="Text 36"/>
          <p:cNvSpPr txBox="1"/>
          <p:nvPr/>
        </p:nvSpPr>
        <p:spPr>
          <a:xfrm>
            <a:off x="9431122" y="6553505"/>
            <a:ext cx="2562149" cy="152705"/>
          </a:xfrm>
          <a:prstGeom prst="rect">
            <a:avLst/>
          </a:prstGeom>
          <a:noFill/>
          <a:ln/>
        </p:spPr>
        <p:txBody>
          <a:bodyPr wrap="square" lIns="0" tIns="0" rIns="0" bIns="0" rtlCol="0" anchor="ctr"/>
          <a:lstStyle/>
          <a:p>
            <a:pPr marL="0" indent="0" algn="l">
              <a:buNone/>
            </a:pPr>
            <a:r>
              <a:rPr lang="en-US" sz="900" dirty="0">
                <a:solidFill>
                  <a:srgbClr val="9CA3AF"/>
                </a:solidFill>
                <a:latin typeface="Open Sans" pitchFamily="34" charset="0"/>
                <a:ea typeface="Open Sans" pitchFamily="34" charset="-122"/>
                <a:cs typeface="Open Sans" pitchFamily="34" charset="-120"/>
              </a:rPr>
              <a:t>Visuals save money by preventing errors</a:t>
            </a:r>
            <a:endParaRPr lang="en-US" sz="900" dirty="0"/>
          </a:p>
        </p:txBody>
      </p:sp>
      <p:sp>
        <p:nvSpPr>
          <p:cNvPr id="52" name="Text 37"/>
          <p:cNvSpPr txBox="1"/>
          <p:nvPr/>
        </p:nvSpPr>
        <p:spPr>
          <a:xfrm>
            <a:off x="609905" y="381305"/>
            <a:ext cx="4829861"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Visual Formatting Case Study</a:t>
            </a:r>
            <a:endParaRPr lang="en-US" sz="900" dirty="0"/>
          </a:p>
        </p:txBody>
      </p:sp>
      <p:pic>
        <p:nvPicPr>
          <p:cNvPr id="53" name="Image 13" descr="preencoded.png"/>
          <p:cNvPicPr>
            <a:picLocks noChangeAspect="1"/>
          </p:cNvPicPr>
          <p:nvPr/>
        </p:nvPicPr>
        <p:blipFill>
          <a:blip r:embed="rId14"/>
          <a:srcRect t="-400" b="-400"/>
          <a:stretch/>
        </p:blipFill>
        <p:spPr>
          <a:xfrm>
            <a:off x="609905" y="609905"/>
            <a:ext cx="457200" cy="38405"/>
          </a:xfrm>
          <a:prstGeom prst="rect">
            <a:avLst/>
          </a:prstGeom>
        </p:spPr>
      </p:pic>
      <p:sp>
        <p:nvSpPr>
          <p:cNvPr id="54" name="Text 38"/>
          <p:cNvSpPr txBox="1"/>
          <p:nvPr/>
        </p:nvSpPr>
        <p:spPr>
          <a:xfrm>
            <a:off x="609905" y="800100"/>
            <a:ext cx="5718658" cy="428854"/>
          </a:xfrm>
          <a:prstGeom prst="rect">
            <a:avLst/>
          </a:prstGeom>
          <a:noFill/>
          <a:ln/>
        </p:spPr>
        <p:txBody>
          <a:bodyPr wrap="square" lIns="0" tIns="0" rIns="0" bIns="0" rtlCol="0" anchor="ctr"/>
          <a:lstStyle/>
          <a:p>
            <a:pPr marL="0" indent="0" algn="l">
              <a:buNone/>
            </a:pPr>
            <a:r>
              <a:rPr lang="en-US" sz="2700" b="1" dirty="0">
                <a:solidFill>
                  <a:srgbClr val="111827"/>
                </a:solidFill>
                <a:latin typeface="Merriweather" pitchFamily="34" charset="0"/>
                <a:ea typeface="Merriweather" pitchFamily="34" charset="-122"/>
                <a:cs typeface="Merriweather" pitchFamily="34" charset="-120"/>
              </a:rPr>
              <a:t> The Email That Cost </a:t>
            </a:r>
            <a:r>
              <a:rPr lang="en-US" sz="2700" b="1" dirty="0">
                <a:solidFill>
                  <a:srgbClr val="D50032"/>
                </a:solidFill>
                <a:latin typeface="Merriweather" pitchFamily="34" charset="0"/>
                <a:ea typeface="Merriweather" pitchFamily="34" charset="-122"/>
                <a:cs typeface="Merriweather" pitchFamily="34" charset="-120"/>
              </a:rPr>
              <a:t>$2,000</a:t>
            </a:r>
            <a:endParaRPr lang="en-US" sz="2700" dirty="0"/>
          </a:p>
        </p:txBody>
      </p:sp>
      <p:sp>
        <p:nvSpPr>
          <p:cNvPr id="55" name="Text 39"/>
          <p:cNvSpPr txBox="1"/>
          <p:nvPr/>
        </p:nvSpPr>
        <p:spPr>
          <a:xfrm>
            <a:off x="6629400" y="657454"/>
            <a:ext cx="4953305" cy="571500"/>
          </a:xfrm>
          <a:prstGeom prst="rect">
            <a:avLst/>
          </a:prstGeom>
          <a:noFill/>
          <a:ln/>
        </p:spPr>
        <p:txBody>
          <a:bodyPr wrap="square" lIns="0" tIns="0" rIns="0" bIns="0" rtlCol="0" anchor="t"/>
          <a:lstStyle/>
          <a:p>
            <a:pPr marL="0" indent="0" algn="r">
              <a:buNone/>
            </a:pPr>
            <a:r>
              <a:rPr lang="en-US" sz="1000" b="1" dirty="0">
                <a:solidFill>
                  <a:srgbClr val="4B5563"/>
                </a:solidFill>
                <a:latin typeface="Open Sans" pitchFamily="34" charset="0"/>
                <a:ea typeface="Open Sans" pitchFamily="34" charset="-122"/>
                <a:cs typeface="Open Sans" pitchFamily="34" charset="-120"/>
              </a:rPr>
              <a:t>Scenario:</a:t>
            </a:r>
            <a:r>
              <a:rPr lang="en-US" sz="1000" dirty="0">
                <a:solidFill>
                  <a:srgbClr val="4B5563"/>
                </a:solidFill>
                <a:latin typeface="Open Sans" pitchFamily="34" charset="0"/>
                <a:ea typeface="Open Sans" pitchFamily="34" charset="-122"/>
                <a:cs typeface="Open Sans" pitchFamily="34" charset="-120"/>
              </a:rPr>
              <a:t> A supervisor sends an order request. Formatting determines whether the reader sees the critical "premium" requirement or misses it entirely. </a:t>
            </a:r>
            <a:endParaRPr lang="en-US" sz="1000" dirty="0"/>
          </a:p>
        </p:txBody>
      </p:sp>
      <p:pic>
        <p:nvPicPr>
          <p:cNvPr id="56" name="Image 14" descr="preencoded.png"/>
          <p:cNvPicPr>
            <a:picLocks noChangeAspect="1"/>
          </p:cNvPicPr>
          <p:nvPr/>
        </p:nvPicPr>
        <p:blipFill>
          <a:blip r:embed="rId15"/>
          <a:srcRect l="-200" r="-200"/>
          <a:stretch/>
        </p:blipFill>
        <p:spPr>
          <a:xfrm>
            <a:off x="0" y="0"/>
            <a:ext cx="12191695" cy="758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1" b="-1"/>
          <a:stretch/>
        </p:blipFill>
        <p:spPr>
          <a:xfrm>
            <a:off x="0" y="0"/>
            <a:ext cx="12191695" cy="6858000"/>
          </a:xfrm>
          <a:prstGeom prst="rect">
            <a:avLst/>
          </a:prstGeom>
        </p:spPr>
      </p:pic>
      <p:sp>
        <p:nvSpPr>
          <p:cNvPr id="3" name="Text 0"/>
          <p:cNvSpPr txBox="1"/>
          <p:nvPr/>
        </p:nvSpPr>
        <p:spPr>
          <a:xfrm>
            <a:off x="8828532" y="647669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4" name="Image 1" descr="preencoded.png"/>
          <p:cNvPicPr>
            <a:picLocks noChangeAspect="1"/>
          </p:cNvPicPr>
          <p:nvPr/>
        </p:nvPicPr>
        <p:blipFill>
          <a:blip r:embed="rId4">
            <a:alphaModFix amt="5000"/>
          </a:blip>
          <a:srcRect t="-34308" b="-34308"/>
          <a:stretch/>
        </p:blipFill>
        <p:spPr>
          <a:xfrm>
            <a:off x="8128102" y="0"/>
            <a:ext cx="4067251" cy="6858000"/>
          </a:xfrm>
          <a:prstGeom prst="rect">
            <a:avLst/>
          </a:prstGeom>
        </p:spPr>
      </p:pic>
      <p:sp>
        <p:nvSpPr>
          <p:cNvPr id="5" name="Text 1"/>
          <p:cNvSpPr txBox="1"/>
          <p:nvPr/>
        </p:nvSpPr>
        <p:spPr>
          <a:xfrm>
            <a:off x="609905" y="609905"/>
            <a:ext cx="3314700"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Visual Hierarchy</a:t>
            </a:r>
            <a:endParaRPr lang="en-US" sz="900" dirty="0"/>
          </a:p>
        </p:txBody>
      </p:sp>
      <p:pic>
        <p:nvPicPr>
          <p:cNvPr id="6" name="Image 2" descr="preencoded.png"/>
          <p:cNvPicPr>
            <a:picLocks noChangeAspect="1"/>
          </p:cNvPicPr>
          <p:nvPr/>
        </p:nvPicPr>
        <p:blipFill>
          <a:blip r:embed="rId5"/>
          <a:srcRect t="-400" b="-400"/>
          <a:stretch/>
        </p:blipFill>
        <p:spPr>
          <a:xfrm>
            <a:off x="609905" y="838505"/>
            <a:ext cx="457200" cy="38405"/>
          </a:xfrm>
          <a:prstGeom prst="rect">
            <a:avLst/>
          </a:prstGeom>
        </p:spPr>
      </p:pic>
      <p:sp>
        <p:nvSpPr>
          <p:cNvPr id="7" name="Text 2"/>
          <p:cNvSpPr txBox="1"/>
          <p:nvPr/>
        </p:nvSpPr>
        <p:spPr>
          <a:xfrm>
            <a:off x="609905" y="1257300"/>
            <a:ext cx="3328416" cy="1714500"/>
          </a:xfrm>
          <a:prstGeom prst="rect">
            <a:avLst/>
          </a:prstGeom>
          <a:noFill/>
          <a:ln/>
        </p:spPr>
        <p:txBody>
          <a:bodyPr wrap="square" lIns="0" tIns="0" rIns="0" bIns="0" rtlCol="0" anchor="t"/>
          <a:lstStyle/>
          <a:p>
            <a:pPr marL="0" indent="0" algn="l">
              <a:buNone/>
            </a:pPr>
            <a:r>
              <a:rPr lang="en-US" sz="3600" b="1" dirty="0">
                <a:solidFill>
                  <a:srgbClr val="111827"/>
                </a:solidFill>
                <a:latin typeface="Merriweather" pitchFamily="34" charset="0"/>
                <a:ea typeface="Merriweather" pitchFamily="34" charset="-122"/>
                <a:cs typeface="Merriweather" pitchFamily="34" charset="-120"/>
              </a:rPr>
              <a:t> Visual Structure</a:t>
            </a:r>
            <a:endParaRPr lang="en-US" sz="3600" dirty="0"/>
          </a:p>
          <a:p>
            <a:pPr marL="0" indent="0" algn="l">
              <a:buNone/>
            </a:pPr>
            <a:r>
              <a:rPr lang="en-US" sz="3600" b="1" dirty="0">
                <a:solidFill>
                  <a:srgbClr val="002F6C"/>
                </a:solidFill>
                <a:latin typeface="Merriweather" pitchFamily="34" charset="0"/>
                <a:ea typeface="Merriweather" pitchFamily="34" charset="-122"/>
                <a:cs typeface="Merriweather" pitchFamily="34" charset="-120"/>
              </a:rPr>
              <a:t>Best Practices</a:t>
            </a:r>
            <a:endParaRPr lang="en-US" sz="3600" dirty="0"/>
          </a:p>
        </p:txBody>
      </p:sp>
      <p:sp>
        <p:nvSpPr>
          <p:cNvPr id="8" name="Text 3"/>
          <p:cNvSpPr txBox="1"/>
          <p:nvPr/>
        </p:nvSpPr>
        <p:spPr>
          <a:xfrm>
            <a:off x="609905" y="3200400"/>
            <a:ext cx="3277210" cy="838505"/>
          </a:xfrm>
          <a:prstGeom prst="rect">
            <a:avLst/>
          </a:prstGeom>
          <a:noFill/>
          <a:ln/>
        </p:spPr>
        <p:txBody>
          <a:bodyPr wrap="square" lIns="0" tIns="0" rIns="0" bIns="0" rtlCol="0" anchor="t"/>
          <a:lstStyle/>
          <a:p>
            <a:pPr marL="0" indent="0" algn="l">
              <a:buNone/>
            </a:pPr>
            <a:r>
              <a:rPr lang="en-US" sz="1300" dirty="0">
                <a:solidFill>
                  <a:srgbClr val="4B5563"/>
                </a:solidFill>
                <a:latin typeface="Open Sans" pitchFamily="34" charset="0"/>
                <a:ea typeface="Open Sans" pitchFamily="34" charset="-122"/>
                <a:cs typeface="Open Sans" pitchFamily="34" charset="-120"/>
              </a:rPr>
              <a:t>Effective visual structure transforms dense text into actionable information by guiding the reader's eye.</a:t>
            </a:r>
            <a:endParaRPr lang="en-US" sz="1300" dirty="0"/>
          </a:p>
        </p:txBody>
      </p:sp>
      <p:pic>
        <p:nvPicPr>
          <p:cNvPr id="9" name="Image 3" descr="preencoded.png"/>
          <p:cNvPicPr>
            <a:picLocks noChangeAspect="1"/>
          </p:cNvPicPr>
          <p:nvPr/>
        </p:nvPicPr>
        <p:blipFill>
          <a:blip r:embed="rId6"/>
          <a:srcRect l="-3" r="-3"/>
          <a:stretch/>
        </p:blipFill>
        <p:spPr>
          <a:xfrm>
            <a:off x="4267505" y="609905"/>
            <a:ext cx="7315200" cy="5790895"/>
          </a:xfrm>
          <a:prstGeom prst="rect">
            <a:avLst/>
          </a:prstGeom>
        </p:spPr>
      </p:pic>
      <p:pic>
        <p:nvPicPr>
          <p:cNvPr id="10" name="Image 4" descr="preencoded.png"/>
          <p:cNvPicPr>
            <a:picLocks noChangeAspect="1"/>
          </p:cNvPicPr>
          <p:nvPr/>
        </p:nvPicPr>
        <p:blipFill>
          <a:blip r:embed="rId7"/>
          <a:srcRect/>
          <a:stretch/>
        </p:blipFill>
        <p:spPr>
          <a:xfrm>
            <a:off x="4686300" y="1143000"/>
            <a:ext cx="457200" cy="457200"/>
          </a:xfrm>
          <a:prstGeom prst="rect">
            <a:avLst/>
          </a:prstGeom>
        </p:spPr>
      </p:pic>
      <p:pic>
        <p:nvPicPr>
          <p:cNvPr id="11" name="Image 5" descr="preencoded.png"/>
          <p:cNvPicPr>
            <a:picLocks noChangeAspect="1"/>
          </p:cNvPicPr>
          <p:nvPr/>
        </p:nvPicPr>
        <p:blipFill>
          <a:blip r:embed="rId8"/>
          <a:srcRect l="-1648" r="-1648"/>
          <a:stretch/>
        </p:blipFill>
        <p:spPr>
          <a:xfrm>
            <a:off x="4828946" y="1276502"/>
            <a:ext cx="171907" cy="190195"/>
          </a:xfrm>
          <a:prstGeom prst="rect">
            <a:avLst/>
          </a:prstGeom>
        </p:spPr>
      </p:pic>
      <p:sp>
        <p:nvSpPr>
          <p:cNvPr id="12" name="Text 4"/>
          <p:cNvSpPr txBox="1"/>
          <p:nvPr/>
        </p:nvSpPr>
        <p:spPr>
          <a:xfrm>
            <a:off x="5333695" y="1143000"/>
            <a:ext cx="5982005"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Open Sans" pitchFamily="34" charset="0"/>
                <a:ea typeface="Open Sans" pitchFamily="34" charset="-122"/>
                <a:cs typeface="Open Sans" pitchFamily="34" charset="-120"/>
              </a:rPr>
              <a:t>Use Specific Headings</a:t>
            </a:r>
            <a:endParaRPr lang="en-US" sz="1500" dirty="0"/>
          </a:p>
        </p:txBody>
      </p:sp>
      <p:sp>
        <p:nvSpPr>
          <p:cNvPr id="13" name="Text 5"/>
          <p:cNvSpPr txBox="1"/>
          <p:nvPr/>
        </p:nvSpPr>
        <p:spPr>
          <a:xfrm>
            <a:off x="5333695" y="1447495"/>
            <a:ext cx="5943600" cy="457200"/>
          </a:xfrm>
          <a:prstGeom prst="rect">
            <a:avLst/>
          </a:prstGeom>
          <a:noFill/>
          <a:ln/>
        </p:spPr>
        <p:txBody>
          <a:bodyPr wrap="square" lIns="0" tIns="0" rIns="0" bIns="0" rtlCol="0" anchor="t"/>
          <a:lstStyle/>
          <a:p>
            <a:pPr marL="0" indent="0" algn="l">
              <a:buNone/>
            </a:pPr>
            <a:r>
              <a:rPr lang="en-US" sz="1200" dirty="0">
                <a:solidFill>
                  <a:srgbClr val="4B5563"/>
                </a:solidFill>
                <a:latin typeface="Open Sans" pitchFamily="34" charset="0"/>
                <a:ea typeface="Open Sans" pitchFamily="34" charset="-122"/>
                <a:cs typeface="Open Sans" pitchFamily="34" charset="-120"/>
              </a:rPr>
              <a:t>Break content with descriptive subheads that tell the reader what each section contains before they read it.</a:t>
            </a:r>
            <a:endParaRPr lang="en-US" sz="1200" dirty="0"/>
          </a:p>
        </p:txBody>
      </p:sp>
      <p:pic>
        <p:nvPicPr>
          <p:cNvPr id="14" name="Image 6" descr="preencoded.png"/>
          <p:cNvPicPr>
            <a:picLocks noChangeAspect="1"/>
          </p:cNvPicPr>
          <p:nvPr/>
        </p:nvPicPr>
        <p:blipFill>
          <a:blip r:embed="rId7"/>
          <a:srcRect/>
          <a:stretch/>
        </p:blipFill>
        <p:spPr>
          <a:xfrm>
            <a:off x="4686300" y="2133295"/>
            <a:ext cx="457200" cy="457200"/>
          </a:xfrm>
          <a:prstGeom prst="rect">
            <a:avLst/>
          </a:prstGeom>
        </p:spPr>
      </p:pic>
      <p:pic>
        <p:nvPicPr>
          <p:cNvPr id="15" name="Image 7" descr="preencoded.png"/>
          <p:cNvPicPr>
            <a:picLocks noChangeAspect="1"/>
          </p:cNvPicPr>
          <p:nvPr/>
        </p:nvPicPr>
        <p:blipFill>
          <a:blip r:embed="rId9"/>
          <a:srcRect/>
          <a:stretch/>
        </p:blipFill>
        <p:spPr>
          <a:xfrm>
            <a:off x="4819802" y="2266798"/>
            <a:ext cx="190195" cy="190195"/>
          </a:xfrm>
          <a:prstGeom prst="rect">
            <a:avLst/>
          </a:prstGeom>
        </p:spPr>
      </p:pic>
      <p:sp>
        <p:nvSpPr>
          <p:cNvPr id="16" name="Text 6"/>
          <p:cNvSpPr txBox="1"/>
          <p:nvPr/>
        </p:nvSpPr>
        <p:spPr>
          <a:xfrm>
            <a:off x="5333695" y="2133295"/>
            <a:ext cx="5982005"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Open Sans" pitchFamily="34" charset="0"/>
                <a:ea typeface="Open Sans" pitchFamily="34" charset="-122"/>
                <a:cs typeface="Open Sans" pitchFamily="34" charset="-120"/>
              </a:rPr>
              <a:t>Use Bullets for Lists</a:t>
            </a:r>
            <a:endParaRPr lang="en-US" sz="1500" dirty="0"/>
          </a:p>
        </p:txBody>
      </p:sp>
      <p:sp>
        <p:nvSpPr>
          <p:cNvPr id="17" name="Text 7"/>
          <p:cNvSpPr txBox="1"/>
          <p:nvPr/>
        </p:nvSpPr>
        <p:spPr>
          <a:xfrm>
            <a:off x="5333695" y="2438705"/>
            <a:ext cx="5943600" cy="457200"/>
          </a:xfrm>
          <a:prstGeom prst="rect">
            <a:avLst/>
          </a:prstGeom>
          <a:noFill/>
          <a:ln/>
        </p:spPr>
        <p:txBody>
          <a:bodyPr wrap="square" lIns="0" tIns="0" rIns="0" bIns="0" rtlCol="0" anchor="t"/>
          <a:lstStyle/>
          <a:p>
            <a:pPr marL="0" indent="0" algn="l">
              <a:buNone/>
            </a:pPr>
            <a:r>
              <a:rPr lang="en-US" sz="1200" dirty="0">
                <a:solidFill>
                  <a:srgbClr val="4B5563"/>
                </a:solidFill>
                <a:latin typeface="Open Sans" pitchFamily="34" charset="0"/>
                <a:ea typeface="Open Sans" pitchFamily="34" charset="-122"/>
                <a:cs typeface="Open Sans" pitchFamily="34" charset="-120"/>
              </a:rPr>
              <a:t>Convert series of items into vertical lists to make them instantly scannable and easier to digest.</a:t>
            </a:r>
            <a:endParaRPr lang="en-US" sz="1200" dirty="0"/>
          </a:p>
        </p:txBody>
      </p:sp>
      <p:pic>
        <p:nvPicPr>
          <p:cNvPr id="18" name="Image 8" descr="preencoded.png"/>
          <p:cNvPicPr>
            <a:picLocks noChangeAspect="1"/>
          </p:cNvPicPr>
          <p:nvPr/>
        </p:nvPicPr>
        <p:blipFill>
          <a:blip r:embed="rId7"/>
          <a:srcRect/>
          <a:stretch/>
        </p:blipFill>
        <p:spPr>
          <a:xfrm>
            <a:off x="4686300" y="3124505"/>
            <a:ext cx="457200" cy="457200"/>
          </a:xfrm>
          <a:prstGeom prst="rect">
            <a:avLst/>
          </a:prstGeom>
        </p:spPr>
      </p:pic>
      <p:pic>
        <p:nvPicPr>
          <p:cNvPr id="19" name="Image 9" descr="preencoded.png"/>
          <p:cNvPicPr>
            <a:picLocks noChangeAspect="1"/>
          </p:cNvPicPr>
          <p:nvPr/>
        </p:nvPicPr>
        <p:blipFill>
          <a:blip r:embed="rId10"/>
          <a:srcRect/>
          <a:stretch/>
        </p:blipFill>
        <p:spPr>
          <a:xfrm>
            <a:off x="4843577" y="3258007"/>
            <a:ext cx="142646" cy="190195"/>
          </a:xfrm>
          <a:prstGeom prst="rect">
            <a:avLst/>
          </a:prstGeom>
        </p:spPr>
      </p:pic>
      <p:sp>
        <p:nvSpPr>
          <p:cNvPr id="20" name="Text 8"/>
          <p:cNvSpPr txBox="1"/>
          <p:nvPr/>
        </p:nvSpPr>
        <p:spPr>
          <a:xfrm>
            <a:off x="5333695" y="3124505"/>
            <a:ext cx="5982005"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Open Sans" pitchFamily="34" charset="0"/>
                <a:ea typeface="Open Sans" pitchFamily="34" charset="-122"/>
                <a:cs typeface="Open Sans" pitchFamily="34" charset="-120"/>
              </a:rPr>
              <a:t>Bold Key Actions &amp; Terms</a:t>
            </a:r>
            <a:endParaRPr lang="en-US" sz="1500" dirty="0"/>
          </a:p>
        </p:txBody>
      </p:sp>
      <p:sp>
        <p:nvSpPr>
          <p:cNvPr id="21" name="Text 9"/>
          <p:cNvSpPr txBox="1"/>
          <p:nvPr/>
        </p:nvSpPr>
        <p:spPr>
          <a:xfrm>
            <a:off x="5333695" y="3429000"/>
            <a:ext cx="5943600" cy="457200"/>
          </a:xfrm>
          <a:prstGeom prst="rect">
            <a:avLst/>
          </a:prstGeom>
          <a:noFill/>
          <a:ln/>
        </p:spPr>
        <p:txBody>
          <a:bodyPr wrap="square" lIns="0" tIns="0" rIns="0" bIns="0" rtlCol="0" anchor="t"/>
          <a:lstStyle/>
          <a:p>
            <a:pPr marL="0" indent="0" algn="l">
              <a:buNone/>
            </a:pPr>
            <a:r>
              <a:rPr lang="en-US" sz="1200" dirty="0">
                <a:solidFill>
                  <a:srgbClr val="4B5563"/>
                </a:solidFill>
                <a:latin typeface="Open Sans" pitchFamily="34" charset="0"/>
                <a:ea typeface="Open Sans" pitchFamily="34" charset="-122"/>
                <a:cs typeface="Open Sans" pitchFamily="34" charset="-120"/>
              </a:rPr>
              <a:t>Highlight critical information, deadlines, or action items so they stand out even when skimming.</a:t>
            </a:r>
            <a:endParaRPr lang="en-US" sz="1200" dirty="0"/>
          </a:p>
        </p:txBody>
      </p:sp>
      <p:pic>
        <p:nvPicPr>
          <p:cNvPr id="22" name="Image 10" descr="preencoded.png"/>
          <p:cNvPicPr>
            <a:picLocks noChangeAspect="1"/>
          </p:cNvPicPr>
          <p:nvPr/>
        </p:nvPicPr>
        <p:blipFill>
          <a:blip r:embed="rId7"/>
          <a:srcRect/>
          <a:stretch/>
        </p:blipFill>
        <p:spPr>
          <a:xfrm>
            <a:off x="4686300" y="4114800"/>
            <a:ext cx="457200" cy="457200"/>
          </a:xfrm>
          <a:prstGeom prst="rect">
            <a:avLst/>
          </a:prstGeom>
        </p:spPr>
      </p:pic>
      <p:pic>
        <p:nvPicPr>
          <p:cNvPr id="23" name="Image 11" descr="preencoded.png"/>
          <p:cNvPicPr>
            <a:picLocks noChangeAspect="1"/>
          </p:cNvPicPr>
          <p:nvPr/>
        </p:nvPicPr>
        <p:blipFill>
          <a:blip r:embed="rId11"/>
          <a:srcRect/>
          <a:stretch/>
        </p:blipFill>
        <p:spPr>
          <a:xfrm>
            <a:off x="4796028" y="4248302"/>
            <a:ext cx="237744" cy="190195"/>
          </a:xfrm>
          <a:prstGeom prst="rect">
            <a:avLst/>
          </a:prstGeom>
        </p:spPr>
      </p:pic>
      <p:sp>
        <p:nvSpPr>
          <p:cNvPr id="24" name="Text 10"/>
          <p:cNvSpPr txBox="1"/>
          <p:nvPr/>
        </p:nvSpPr>
        <p:spPr>
          <a:xfrm>
            <a:off x="5333695" y="4114800"/>
            <a:ext cx="5982005"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Open Sans" pitchFamily="34" charset="0"/>
                <a:ea typeface="Open Sans" pitchFamily="34" charset="-122"/>
                <a:cs typeface="Open Sans" pitchFamily="34" charset="-120"/>
              </a:rPr>
              <a:t>Leverage Whitespace</a:t>
            </a:r>
            <a:endParaRPr lang="en-US" sz="1500" dirty="0"/>
          </a:p>
        </p:txBody>
      </p:sp>
      <p:sp>
        <p:nvSpPr>
          <p:cNvPr id="25" name="Text 11"/>
          <p:cNvSpPr txBox="1"/>
          <p:nvPr/>
        </p:nvSpPr>
        <p:spPr>
          <a:xfrm>
            <a:off x="5333695" y="4419295"/>
            <a:ext cx="5943600" cy="457200"/>
          </a:xfrm>
          <a:prstGeom prst="rect">
            <a:avLst/>
          </a:prstGeom>
          <a:noFill/>
          <a:ln/>
        </p:spPr>
        <p:txBody>
          <a:bodyPr wrap="square" lIns="0" tIns="0" rIns="0" bIns="0" rtlCol="0" anchor="t"/>
          <a:lstStyle/>
          <a:p>
            <a:pPr marL="0" indent="0" algn="l">
              <a:buNone/>
            </a:pPr>
            <a:r>
              <a:rPr lang="en-US" sz="1200" dirty="0">
                <a:solidFill>
                  <a:srgbClr val="4B5563"/>
                </a:solidFill>
                <a:latin typeface="Open Sans" pitchFamily="34" charset="0"/>
                <a:ea typeface="Open Sans" pitchFamily="34" charset="-122"/>
                <a:cs typeface="Open Sans" pitchFamily="34" charset="-120"/>
              </a:rPr>
              <a:t>Use empty space to group related items and separate distinct ideas, reducing visual clutter.</a:t>
            </a:r>
            <a:endParaRPr lang="en-US" sz="1200" dirty="0"/>
          </a:p>
        </p:txBody>
      </p:sp>
      <p:pic>
        <p:nvPicPr>
          <p:cNvPr id="26" name="Image 12" descr="preencoded.png"/>
          <p:cNvPicPr>
            <a:picLocks noChangeAspect="1"/>
          </p:cNvPicPr>
          <p:nvPr/>
        </p:nvPicPr>
        <p:blipFill>
          <a:blip r:embed="rId7"/>
          <a:srcRect/>
          <a:stretch/>
        </p:blipFill>
        <p:spPr>
          <a:xfrm>
            <a:off x="4686300" y="5105095"/>
            <a:ext cx="457200" cy="457200"/>
          </a:xfrm>
          <a:prstGeom prst="rect">
            <a:avLst/>
          </a:prstGeom>
        </p:spPr>
      </p:pic>
      <p:pic>
        <p:nvPicPr>
          <p:cNvPr id="27" name="Image 13" descr="preencoded.png"/>
          <p:cNvPicPr>
            <a:picLocks noChangeAspect="1"/>
          </p:cNvPicPr>
          <p:nvPr/>
        </p:nvPicPr>
        <p:blipFill>
          <a:blip r:embed="rId12"/>
          <a:srcRect l="-1648" r="-1648"/>
          <a:stretch/>
        </p:blipFill>
        <p:spPr>
          <a:xfrm>
            <a:off x="4828946" y="5238598"/>
            <a:ext cx="171907" cy="190195"/>
          </a:xfrm>
          <a:prstGeom prst="rect">
            <a:avLst/>
          </a:prstGeom>
        </p:spPr>
      </p:pic>
      <p:sp>
        <p:nvSpPr>
          <p:cNvPr id="28" name="Text 12"/>
          <p:cNvSpPr txBox="1"/>
          <p:nvPr/>
        </p:nvSpPr>
        <p:spPr>
          <a:xfrm>
            <a:off x="5333695" y="5105095"/>
            <a:ext cx="5982005" cy="267005"/>
          </a:xfrm>
          <a:prstGeom prst="rect">
            <a:avLst/>
          </a:prstGeom>
          <a:noFill/>
          <a:ln/>
        </p:spPr>
        <p:txBody>
          <a:bodyPr wrap="square" lIns="0" tIns="0" rIns="0" bIns="0" rtlCol="0" anchor="ctr"/>
          <a:lstStyle/>
          <a:p>
            <a:pPr marL="0" indent="0" algn="l">
              <a:buNone/>
            </a:pPr>
            <a:r>
              <a:rPr lang="en-US" sz="1500" b="1" dirty="0">
                <a:solidFill>
                  <a:srgbClr val="1F2937"/>
                </a:solidFill>
                <a:latin typeface="Open Sans" pitchFamily="34" charset="0"/>
                <a:ea typeface="Open Sans" pitchFamily="34" charset="-122"/>
                <a:cs typeface="Open Sans" pitchFamily="34" charset="-120"/>
              </a:rPr>
              <a:t>Write Short Paragraphs</a:t>
            </a:r>
            <a:endParaRPr lang="en-US" sz="1500" dirty="0"/>
          </a:p>
        </p:txBody>
      </p:sp>
      <p:sp>
        <p:nvSpPr>
          <p:cNvPr id="29" name="Text 13"/>
          <p:cNvSpPr txBox="1"/>
          <p:nvPr/>
        </p:nvSpPr>
        <p:spPr>
          <a:xfrm>
            <a:off x="5333695" y="5410505"/>
            <a:ext cx="5943600" cy="457200"/>
          </a:xfrm>
          <a:prstGeom prst="rect">
            <a:avLst/>
          </a:prstGeom>
          <a:noFill/>
          <a:ln/>
        </p:spPr>
        <p:txBody>
          <a:bodyPr wrap="square" lIns="0" tIns="0" rIns="0" bIns="0" rtlCol="0" anchor="t"/>
          <a:lstStyle/>
          <a:p>
            <a:pPr marL="0" indent="0" algn="l">
              <a:buNone/>
            </a:pPr>
            <a:r>
              <a:rPr lang="en-US" sz="1200" dirty="0">
                <a:solidFill>
                  <a:srgbClr val="4B5563"/>
                </a:solidFill>
                <a:latin typeface="Open Sans" pitchFamily="34" charset="0"/>
                <a:ea typeface="Open Sans" pitchFamily="34" charset="-122"/>
                <a:cs typeface="Open Sans" pitchFamily="34" charset="-120"/>
              </a:rPr>
              <a:t>Keep blocks of text brief (3-5 lines max) to appear inviting rather than intimidating to busy readers.</a:t>
            </a:r>
            <a:endParaRPr lang="en-US" sz="1200" dirty="0"/>
          </a:p>
        </p:txBody>
      </p:sp>
      <p:pic>
        <p:nvPicPr>
          <p:cNvPr id="30" name="Image 14" descr="preencoded.png"/>
          <p:cNvPicPr>
            <a:picLocks noChangeAspect="1"/>
          </p:cNvPicPr>
          <p:nvPr/>
        </p:nvPicPr>
        <p:blipFill>
          <a:blip r:embed="rId13">
            <a:alphaModFix amt="10000"/>
          </a:blip>
          <a:srcRect l="-13" r="-13"/>
          <a:stretch/>
        </p:blipFill>
        <p:spPr>
          <a:xfrm>
            <a:off x="609905" y="5181905"/>
            <a:ext cx="1371600" cy="1218895"/>
          </a:xfrm>
          <a:prstGeom prst="rect">
            <a:avLst/>
          </a:prstGeom>
        </p:spPr>
      </p:pic>
      <p:pic>
        <p:nvPicPr>
          <p:cNvPr id="31" name="Image 15" descr="preencoded.png"/>
          <p:cNvPicPr>
            <a:picLocks noChangeAspect="1"/>
          </p:cNvPicPr>
          <p:nvPr/>
        </p:nvPicPr>
        <p:blipFill>
          <a:blip r:embed="rId14"/>
          <a:srcRect l="-200" r="-200"/>
          <a:stretch/>
        </p:blipFill>
        <p:spPr>
          <a:xfrm>
            <a:off x="0" y="0"/>
            <a:ext cx="12191695" cy="758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1" b="-1"/>
          <a:stretch/>
        </p:blipFill>
        <p:spPr>
          <a:xfrm>
            <a:off x="0" y="0"/>
            <a:ext cx="12191695" cy="6858000"/>
          </a:xfrm>
          <a:prstGeom prst="rect">
            <a:avLst/>
          </a:prstGeom>
        </p:spPr>
      </p:pic>
      <p:sp>
        <p:nvSpPr>
          <p:cNvPr id="3" name="Text 0"/>
          <p:cNvSpPr txBox="1"/>
          <p:nvPr/>
        </p:nvSpPr>
        <p:spPr>
          <a:xfrm>
            <a:off x="8828532" y="6476695"/>
            <a:ext cx="3130906" cy="152705"/>
          </a:xfrm>
          <a:prstGeom prst="rect">
            <a:avLst/>
          </a:prstGeom>
          <a:noFill/>
          <a:ln/>
        </p:spPr>
        <p:txBody>
          <a:bodyPr wrap="square" lIns="0" tIns="0" rIns="0" bIns="0" rtlCol="0" anchor="ctr"/>
          <a:lstStyle/>
          <a:p>
            <a:pPr marL="0" indent="0" algn="l">
              <a:buNone/>
            </a:pPr>
            <a:r>
              <a:rPr lang="en-US" sz="900" b="1" kern="0" spc="22" dirty="0">
                <a:solidFill>
                  <a:srgbClr val="9CA3AF"/>
                </a:solidFill>
                <a:latin typeface="Open Sans" pitchFamily="34" charset="0"/>
                <a:ea typeface="Open Sans" pitchFamily="34" charset="-122"/>
                <a:cs typeface="Open Sans" pitchFamily="34" charset="-120"/>
              </a:rPr>
              <a:t>MODULE 3: VISUAL MESSAGES + CLEAR WRITING</a:t>
            </a:r>
            <a:endParaRPr lang="en-US" sz="900" dirty="0"/>
          </a:p>
        </p:txBody>
      </p:sp>
      <p:pic>
        <p:nvPicPr>
          <p:cNvPr id="4" name="Image 1" descr="preencoded.png"/>
          <p:cNvPicPr>
            <a:picLocks noChangeAspect="1"/>
          </p:cNvPicPr>
          <p:nvPr/>
        </p:nvPicPr>
        <p:blipFill>
          <a:blip r:embed="rId4">
            <a:alphaModFix amt="5000"/>
          </a:blip>
          <a:srcRect t="-34308" b="-34308"/>
          <a:stretch/>
        </p:blipFill>
        <p:spPr>
          <a:xfrm>
            <a:off x="8128102" y="0"/>
            <a:ext cx="4067251" cy="6858000"/>
          </a:xfrm>
          <a:prstGeom prst="rect">
            <a:avLst/>
          </a:prstGeom>
        </p:spPr>
      </p:pic>
      <p:sp>
        <p:nvSpPr>
          <p:cNvPr id="5" name="Text 1"/>
          <p:cNvSpPr txBox="1"/>
          <p:nvPr/>
        </p:nvSpPr>
        <p:spPr>
          <a:xfrm>
            <a:off x="609905" y="533095"/>
            <a:ext cx="3314700" cy="152705"/>
          </a:xfrm>
          <a:prstGeom prst="rect">
            <a:avLst/>
          </a:prstGeom>
          <a:noFill/>
          <a:ln/>
        </p:spPr>
        <p:txBody>
          <a:bodyPr wrap="square" lIns="0" tIns="0" rIns="0" bIns="0" rtlCol="0" anchor="ctr"/>
          <a:lstStyle/>
          <a:p>
            <a:pPr marL="0" indent="0" algn="l">
              <a:buNone/>
            </a:pPr>
            <a:r>
              <a:rPr lang="en-US" sz="900" b="1" kern="0" spc="90" dirty="0">
                <a:solidFill>
                  <a:srgbClr val="9CA3AF"/>
                </a:solidFill>
                <a:latin typeface="Open Sans" pitchFamily="34" charset="0"/>
                <a:ea typeface="Open Sans" pitchFamily="34" charset="-122"/>
                <a:cs typeface="Open Sans" pitchFamily="34" charset="-120"/>
              </a:rPr>
              <a:t>Visual Strategy</a:t>
            </a:r>
            <a:endParaRPr lang="en-US" sz="900" dirty="0"/>
          </a:p>
        </p:txBody>
      </p:sp>
      <p:pic>
        <p:nvPicPr>
          <p:cNvPr id="6" name="Image 2" descr="preencoded.png"/>
          <p:cNvPicPr>
            <a:picLocks noChangeAspect="1"/>
          </p:cNvPicPr>
          <p:nvPr/>
        </p:nvPicPr>
        <p:blipFill>
          <a:blip r:embed="rId5"/>
          <a:srcRect t="-400" b="-400"/>
          <a:stretch/>
        </p:blipFill>
        <p:spPr>
          <a:xfrm>
            <a:off x="609905" y="761695"/>
            <a:ext cx="457200" cy="38405"/>
          </a:xfrm>
          <a:prstGeom prst="rect">
            <a:avLst/>
          </a:prstGeom>
        </p:spPr>
      </p:pic>
      <p:sp>
        <p:nvSpPr>
          <p:cNvPr id="7" name="Text 2"/>
          <p:cNvSpPr txBox="1"/>
          <p:nvPr/>
        </p:nvSpPr>
        <p:spPr>
          <a:xfrm>
            <a:off x="609905" y="1181405"/>
            <a:ext cx="3328416" cy="1143000"/>
          </a:xfrm>
          <a:prstGeom prst="rect">
            <a:avLst/>
          </a:prstGeom>
          <a:noFill/>
          <a:ln/>
        </p:spPr>
        <p:txBody>
          <a:bodyPr wrap="square" lIns="0" tIns="0" rIns="0" bIns="0" rtlCol="0" anchor="t"/>
          <a:lstStyle/>
          <a:p>
            <a:pPr marL="0" indent="0" algn="l">
              <a:buNone/>
            </a:pPr>
            <a:r>
              <a:rPr lang="en-US" sz="3600" b="1" dirty="0">
                <a:solidFill>
                  <a:srgbClr val="111827"/>
                </a:solidFill>
                <a:latin typeface="Merriweather" pitchFamily="34" charset="0"/>
                <a:ea typeface="Merriweather" pitchFamily="34" charset="-122"/>
                <a:cs typeface="Merriweather" pitchFamily="34" charset="-120"/>
              </a:rPr>
              <a:t> Choosing the</a:t>
            </a:r>
            <a:endParaRPr lang="en-US" sz="3600" dirty="0"/>
          </a:p>
          <a:p>
            <a:pPr marL="0" indent="0" algn="l">
              <a:buNone/>
            </a:pPr>
            <a:r>
              <a:rPr lang="en-US" sz="3600" b="1" dirty="0">
                <a:solidFill>
                  <a:srgbClr val="002F6C"/>
                </a:solidFill>
                <a:latin typeface="Merriweather" pitchFamily="34" charset="0"/>
                <a:ea typeface="Merriweather" pitchFamily="34" charset="-122"/>
                <a:cs typeface="Merriweather" pitchFamily="34" charset="-120"/>
              </a:rPr>
              <a:t>Right Visual</a:t>
            </a:r>
            <a:endParaRPr lang="en-US" sz="3600" dirty="0"/>
          </a:p>
        </p:txBody>
      </p:sp>
      <p:sp>
        <p:nvSpPr>
          <p:cNvPr id="8" name="Text 3"/>
          <p:cNvSpPr txBox="1"/>
          <p:nvPr/>
        </p:nvSpPr>
        <p:spPr>
          <a:xfrm>
            <a:off x="609905" y="2553005"/>
            <a:ext cx="3277210" cy="1114654"/>
          </a:xfrm>
          <a:prstGeom prst="rect">
            <a:avLst/>
          </a:prstGeom>
          <a:noFill/>
          <a:ln/>
        </p:spPr>
        <p:txBody>
          <a:bodyPr wrap="square" lIns="0" tIns="0" rIns="0" bIns="0" rtlCol="0" anchor="t"/>
          <a:lstStyle/>
          <a:p>
            <a:pPr marL="0" indent="0" algn="l">
              <a:buNone/>
            </a:pPr>
            <a:r>
              <a:rPr lang="en-US" sz="1300" dirty="0">
                <a:solidFill>
                  <a:srgbClr val="4B5563"/>
                </a:solidFill>
                <a:latin typeface="Open Sans" pitchFamily="34" charset="0"/>
                <a:ea typeface="Open Sans" pitchFamily="34" charset="-122"/>
                <a:cs typeface="Open Sans" pitchFamily="34" charset="-120"/>
              </a:rPr>
              <a:t>Don't just decorate—communicate. Match your specific data goal to the most effective visual format to ensure instant comprehension.</a:t>
            </a:r>
            <a:endParaRPr lang="en-US" sz="1300" dirty="0"/>
          </a:p>
        </p:txBody>
      </p:sp>
      <p:sp>
        <p:nvSpPr>
          <p:cNvPr id="9" name="Shape 4"/>
          <p:cNvSpPr/>
          <p:nvPr/>
        </p:nvSpPr>
        <p:spPr>
          <a:xfrm>
            <a:off x="609905" y="3895344"/>
            <a:ext cx="38405" cy="381305"/>
          </a:xfrm>
          <a:prstGeom prst="rect">
            <a:avLst/>
          </a:prstGeom>
          <a:solidFill>
            <a:srgbClr val="D1D5DB"/>
          </a:solidFill>
          <a:ln w="12700">
            <a:solidFill>
              <a:srgbClr val="D1D5DB">
                <a:alpha val="0"/>
              </a:srgbClr>
            </a:solidFill>
            <a:prstDash val="solid"/>
          </a:ln>
        </p:spPr>
        <p:txBody>
          <a:bodyPr/>
          <a:lstStyle/>
          <a:p>
            <a:endParaRPr lang="en-US"/>
          </a:p>
        </p:txBody>
      </p:sp>
      <p:sp>
        <p:nvSpPr>
          <p:cNvPr id="10" name="Text 5"/>
          <p:cNvSpPr txBox="1"/>
          <p:nvPr/>
        </p:nvSpPr>
        <p:spPr>
          <a:xfrm>
            <a:off x="801014" y="3895344"/>
            <a:ext cx="3086100" cy="381305"/>
          </a:xfrm>
          <a:prstGeom prst="rect">
            <a:avLst/>
          </a:prstGeom>
          <a:solidFill>
            <a:srgbClr val="FFFFFF">
              <a:alpha val="0"/>
            </a:srgbClr>
          </a:solidFill>
          <a:ln>
            <a:solidFill>
              <a:srgbClr val="FFFFFF">
                <a:alpha val="0"/>
              </a:srgbClr>
            </a:solidFill>
          </a:ln>
        </p:spPr>
        <p:txBody>
          <a:bodyPr wrap="square" lIns="0" tIns="0" rIns="0" bIns="0" rtlCol="0" anchor="t"/>
          <a:lstStyle/>
          <a:p>
            <a:pPr marL="0" indent="0" algn="l">
              <a:buNone/>
            </a:pPr>
            <a:r>
              <a:rPr lang="en-US" sz="1000" i="1" dirty="0">
                <a:solidFill>
                  <a:srgbClr val="6B7280"/>
                </a:solidFill>
                <a:latin typeface="Open Sans" pitchFamily="34" charset="0"/>
                <a:ea typeface="Open Sans" pitchFamily="34" charset="-122"/>
                <a:cs typeface="Open Sans" pitchFamily="34" charset="-120"/>
              </a:rPr>
              <a:t>"The wrong chart forces the reader to work harder to find the meaning."</a:t>
            </a:r>
            <a:endParaRPr lang="en-US" sz="1000" dirty="0"/>
          </a:p>
        </p:txBody>
      </p:sp>
      <p:pic>
        <p:nvPicPr>
          <p:cNvPr id="11" name="Image 3" descr="preencoded.png"/>
          <p:cNvPicPr>
            <a:picLocks noChangeAspect="1"/>
          </p:cNvPicPr>
          <p:nvPr/>
        </p:nvPicPr>
        <p:blipFill>
          <a:blip r:embed="rId6"/>
          <a:srcRect t="-3" b="-3"/>
          <a:stretch/>
        </p:blipFill>
        <p:spPr>
          <a:xfrm>
            <a:off x="4267505" y="533095"/>
            <a:ext cx="7315200" cy="5867705"/>
          </a:xfrm>
          <a:prstGeom prst="rect">
            <a:avLst/>
          </a:prstGeom>
        </p:spPr>
      </p:pic>
      <p:pic>
        <p:nvPicPr>
          <p:cNvPr id="12" name="Image 4" descr="preencoded.png"/>
          <p:cNvPicPr>
            <a:picLocks noChangeAspect="1"/>
          </p:cNvPicPr>
          <p:nvPr/>
        </p:nvPicPr>
        <p:blipFill>
          <a:blip r:embed="rId7"/>
          <a:srcRect/>
          <a:stretch/>
        </p:blipFill>
        <p:spPr>
          <a:xfrm>
            <a:off x="4610405" y="1819656"/>
            <a:ext cx="457200" cy="457200"/>
          </a:xfrm>
          <a:prstGeom prst="rect">
            <a:avLst/>
          </a:prstGeom>
        </p:spPr>
      </p:pic>
      <p:pic>
        <p:nvPicPr>
          <p:cNvPr id="13" name="Image 5" descr="preencoded.png"/>
          <p:cNvPicPr>
            <a:picLocks noChangeAspect="1"/>
          </p:cNvPicPr>
          <p:nvPr/>
        </p:nvPicPr>
        <p:blipFill>
          <a:blip r:embed="rId8"/>
          <a:srcRect/>
          <a:stretch/>
        </p:blipFill>
        <p:spPr>
          <a:xfrm>
            <a:off x="4743907" y="1952244"/>
            <a:ext cx="190195" cy="190195"/>
          </a:xfrm>
          <a:prstGeom prst="rect">
            <a:avLst/>
          </a:prstGeom>
        </p:spPr>
      </p:pic>
      <p:sp>
        <p:nvSpPr>
          <p:cNvPr id="14" name="Text 6"/>
          <p:cNvSpPr txBox="1"/>
          <p:nvPr/>
        </p:nvSpPr>
        <p:spPr>
          <a:xfrm>
            <a:off x="5257800" y="1819656"/>
            <a:ext cx="4953305"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Open Sans" pitchFamily="34" charset="0"/>
                <a:ea typeface="Open Sans" pitchFamily="34" charset="-122"/>
                <a:cs typeface="Open Sans" pitchFamily="34" charset="-120"/>
              </a:rPr>
              <a:t>Show a Trend over Time Line Chart</a:t>
            </a:r>
            <a:endParaRPr lang="en-US" sz="1300" dirty="0"/>
          </a:p>
        </p:txBody>
      </p:sp>
      <p:sp>
        <p:nvSpPr>
          <p:cNvPr id="15" name="Text 7"/>
          <p:cNvSpPr txBox="1"/>
          <p:nvPr/>
        </p:nvSpPr>
        <p:spPr>
          <a:xfrm>
            <a:off x="5257800" y="2104949"/>
            <a:ext cx="5524805"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Best for visualizing continuous data changes, growth, or decline over a period.</a:t>
            </a:r>
            <a:endParaRPr lang="en-US" sz="1000" dirty="0"/>
          </a:p>
        </p:txBody>
      </p:sp>
      <p:pic>
        <p:nvPicPr>
          <p:cNvPr id="16" name="Image 6" descr="preencoded.png"/>
          <p:cNvPicPr>
            <a:picLocks noChangeAspect="1"/>
          </p:cNvPicPr>
          <p:nvPr/>
        </p:nvPicPr>
        <p:blipFill>
          <a:blip r:embed="rId7"/>
          <a:srcRect/>
          <a:stretch/>
        </p:blipFill>
        <p:spPr>
          <a:xfrm>
            <a:off x="4610405" y="2523744"/>
            <a:ext cx="457200" cy="457200"/>
          </a:xfrm>
          <a:prstGeom prst="rect">
            <a:avLst/>
          </a:prstGeom>
        </p:spPr>
      </p:pic>
      <p:pic>
        <p:nvPicPr>
          <p:cNvPr id="17" name="Image 7" descr="preencoded.png"/>
          <p:cNvPicPr>
            <a:picLocks noChangeAspect="1"/>
          </p:cNvPicPr>
          <p:nvPr/>
        </p:nvPicPr>
        <p:blipFill>
          <a:blip r:embed="rId9"/>
          <a:srcRect/>
          <a:stretch/>
        </p:blipFill>
        <p:spPr>
          <a:xfrm>
            <a:off x="4743907" y="2657246"/>
            <a:ext cx="190195" cy="190195"/>
          </a:xfrm>
          <a:prstGeom prst="rect">
            <a:avLst/>
          </a:prstGeom>
        </p:spPr>
      </p:pic>
      <p:sp>
        <p:nvSpPr>
          <p:cNvPr id="18" name="Text 8"/>
          <p:cNvSpPr txBox="1"/>
          <p:nvPr/>
        </p:nvSpPr>
        <p:spPr>
          <a:xfrm>
            <a:off x="5257800" y="2523744"/>
            <a:ext cx="5553151"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Open Sans" pitchFamily="34" charset="0"/>
                <a:ea typeface="Open Sans" pitchFamily="34" charset="-122"/>
                <a:cs typeface="Open Sans" pitchFamily="34" charset="-120"/>
              </a:rPr>
              <a:t>Compare Categories Bar Chart</a:t>
            </a:r>
            <a:endParaRPr lang="en-US" sz="1300" dirty="0"/>
          </a:p>
        </p:txBody>
      </p:sp>
      <p:sp>
        <p:nvSpPr>
          <p:cNvPr id="19" name="Text 9"/>
          <p:cNvSpPr txBox="1"/>
          <p:nvPr/>
        </p:nvSpPr>
        <p:spPr>
          <a:xfrm>
            <a:off x="5257800" y="2809951"/>
            <a:ext cx="6124651"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Best for ranking items, comparing magnitudes, or showing differences between groups.</a:t>
            </a:r>
            <a:endParaRPr lang="en-US" sz="1000" dirty="0"/>
          </a:p>
        </p:txBody>
      </p:sp>
      <p:pic>
        <p:nvPicPr>
          <p:cNvPr id="20" name="Image 8" descr="preencoded.png"/>
          <p:cNvPicPr>
            <a:picLocks noChangeAspect="1"/>
          </p:cNvPicPr>
          <p:nvPr/>
        </p:nvPicPr>
        <p:blipFill>
          <a:blip r:embed="rId7"/>
          <a:srcRect/>
          <a:stretch/>
        </p:blipFill>
        <p:spPr>
          <a:xfrm>
            <a:off x="4610405" y="3228746"/>
            <a:ext cx="457200" cy="457200"/>
          </a:xfrm>
          <a:prstGeom prst="rect">
            <a:avLst/>
          </a:prstGeom>
        </p:spPr>
      </p:pic>
      <p:pic>
        <p:nvPicPr>
          <p:cNvPr id="21" name="Image 9" descr="preencoded.png"/>
          <p:cNvPicPr>
            <a:picLocks noChangeAspect="1"/>
          </p:cNvPicPr>
          <p:nvPr/>
        </p:nvPicPr>
        <p:blipFill>
          <a:blip r:embed="rId10"/>
          <a:srcRect/>
          <a:stretch/>
        </p:blipFill>
        <p:spPr>
          <a:xfrm>
            <a:off x="4743907" y="3362249"/>
            <a:ext cx="190195" cy="190195"/>
          </a:xfrm>
          <a:prstGeom prst="rect">
            <a:avLst/>
          </a:prstGeom>
        </p:spPr>
      </p:pic>
      <p:sp>
        <p:nvSpPr>
          <p:cNvPr id="22" name="Text 10"/>
          <p:cNvSpPr txBox="1"/>
          <p:nvPr/>
        </p:nvSpPr>
        <p:spPr>
          <a:xfrm>
            <a:off x="5257800" y="3228746"/>
            <a:ext cx="5058461"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Open Sans" pitchFamily="34" charset="0"/>
                <a:ea typeface="Open Sans" pitchFamily="34" charset="-122"/>
                <a:cs typeface="Open Sans" pitchFamily="34" charset="-120"/>
              </a:rPr>
              <a:t>Display Exact Values Table</a:t>
            </a:r>
            <a:endParaRPr lang="en-US" sz="1300" dirty="0"/>
          </a:p>
        </p:txBody>
      </p:sp>
      <p:sp>
        <p:nvSpPr>
          <p:cNvPr id="23" name="Text 11"/>
          <p:cNvSpPr txBox="1"/>
          <p:nvPr/>
        </p:nvSpPr>
        <p:spPr>
          <a:xfrm>
            <a:off x="5257800" y="3514954"/>
            <a:ext cx="5629961"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Best when precise numbers are more important than visual patterns or shapes.</a:t>
            </a:r>
            <a:endParaRPr lang="en-US" sz="1000" dirty="0"/>
          </a:p>
        </p:txBody>
      </p:sp>
      <p:pic>
        <p:nvPicPr>
          <p:cNvPr id="24" name="Image 10" descr="preencoded.png"/>
          <p:cNvPicPr>
            <a:picLocks noChangeAspect="1"/>
          </p:cNvPicPr>
          <p:nvPr/>
        </p:nvPicPr>
        <p:blipFill>
          <a:blip r:embed="rId7"/>
          <a:srcRect/>
          <a:stretch/>
        </p:blipFill>
        <p:spPr>
          <a:xfrm>
            <a:off x="4610405" y="3933749"/>
            <a:ext cx="457200" cy="457200"/>
          </a:xfrm>
          <a:prstGeom prst="rect">
            <a:avLst/>
          </a:prstGeom>
        </p:spPr>
      </p:pic>
      <p:pic>
        <p:nvPicPr>
          <p:cNvPr id="25" name="Image 11" descr="preencoded.png"/>
          <p:cNvPicPr>
            <a:picLocks noChangeAspect="1"/>
          </p:cNvPicPr>
          <p:nvPr/>
        </p:nvPicPr>
        <p:blipFill>
          <a:blip r:embed="rId11"/>
          <a:srcRect l="-1282" r="-1282"/>
          <a:stretch/>
        </p:blipFill>
        <p:spPr>
          <a:xfrm>
            <a:off x="4729277" y="4067251"/>
            <a:ext cx="219456" cy="190195"/>
          </a:xfrm>
          <a:prstGeom prst="rect">
            <a:avLst/>
          </a:prstGeom>
        </p:spPr>
      </p:pic>
      <p:sp>
        <p:nvSpPr>
          <p:cNvPr id="26" name="Text 12"/>
          <p:cNvSpPr txBox="1"/>
          <p:nvPr/>
        </p:nvSpPr>
        <p:spPr>
          <a:xfrm>
            <a:off x="5257800" y="3933749"/>
            <a:ext cx="3952951"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Open Sans" pitchFamily="34" charset="0"/>
                <a:ea typeface="Open Sans" pitchFamily="34" charset="-122"/>
                <a:cs typeface="Open Sans" pitchFamily="34" charset="-120"/>
              </a:rPr>
              <a:t>Show Part-to-Whole Pie Chart</a:t>
            </a:r>
            <a:endParaRPr lang="en-US" sz="1300" dirty="0"/>
          </a:p>
        </p:txBody>
      </p:sp>
      <p:sp>
        <p:nvSpPr>
          <p:cNvPr id="27" name="Text 13"/>
          <p:cNvSpPr txBox="1"/>
          <p:nvPr/>
        </p:nvSpPr>
        <p:spPr>
          <a:xfrm>
            <a:off x="5257800" y="4219956"/>
            <a:ext cx="4524451"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Best for simple percentage breakdowns (limit to 5 slices max).</a:t>
            </a:r>
            <a:endParaRPr lang="en-US" sz="1000" dirty="0"/>
          </a:p>
        </p:txBody>
      </p:sp>
      <p:pic>
        <p:nvPicPr>
          <p:cNvPr id="28" name="Image 12" descr="preencoded.png"/>
          <p:cNvPicPr>
            <a:picLocks noChangeAspect="1"/>
          </p:cNvPicPr>
          <p:nvPr/>
        </p:nvPicPr>
        <p:blipFill>
          <a:blip r:embed="rId7"/>
          <a:srcRect/>
          <a:stretch/>
        </p:blipFill>
        <p:spPr>
          <a:xfrm>
            <a:off x="4610405" y="4638751"/>
            <a:ext cx="457200" cy="457200"/>
          </a:xfrm>
          <a:prstGeom prst="rect">
            <a:avLst/>
          </a:prstGeom>
        </p:spPr>
      </p:pic>
      <p:pic>
        <p:nvPicPr>
          <p:cNvPr id="29" name="Image 13" descr="preencoded.png"/>
          <p:cNvPicPr>
            <a:picLocks noChangeAspect="1"/>
          </p:cNvPicPr>
          <p:nvPr/>
        </p:nvPicPr>
        <p:blipFill>
          <a:blip r:embed="rId12"/>
          <a:srcRect l="-1282" r="-1282"/>
          <a:stretch/>
        </p:blipFill>
        <p:spPr>
          <a:xfrm>
            <a:off x="4729277" y="4772254"/>
            <a:ext cx="219456" cy="190195"/>
          </a:xfrm>
          <a:prstGeom prst="rect">
            <a:avLst/>
          </a:prstGeom>
        </p:spPr>
      </p:pic>
      <p:sp>
        <p:nvSpPr>
          <p:cNvPr id="30" name="Text 14"/>
          <p:cNvSpPr txBox="1"/>
          <p:nvPr/>
        </p:nvSpPr>
        <p:spPr>
          <a:xfrm>
            <a:off x="5257800" y="4638751"/>
            <a:ext cx="4486961" cy="267005"/>
          </a:xfrm>
          <a:prstGeom prst="rect">
            <a:avLst/>
          </a:prstGeom>
          <a:noFill/>
          <a:ln/>
        </p:spPr>
        <p:txBody>
          <a:bodyPr wrap="square" lIns="0" tIns="0" rIns="0" bIns="0" rtlCol="0" anchor="ctr"/>
          <a:lstStyle/>
          <a:p>
            <a:pPr marL="0" indent="0" algn="l">
              <a:buNone/>
            </a:pPr>
            <a:r>
              <a:rPr lang="en-US" sz="1300" b="1" dirty="0">
                <a:solidFill>
                  <a:srgbClr val="1F2937"/>
                </a:solidFill>
                <a:latin typeface="Open Sans" pitchFamily="34" charset="0"/>
                <a:ea typeface="Open Sans" pitchFamily="34" charset="-122"/>
                <a:cs typeface="Open Sans" pitchFamily="34" charset="-120"/>
              </a:rPr>
              <a:t>Visualize a Process Flowchart</a:t>
            </a:r>
            <a:endParaRPr lang="en-US" sz="1300" dirty="0"/>
          </a:p>
        </p:txBody>
      </p:sp>
      <p:sp>
        <p:nvSpPr>
          <p:cNvPr id="31" name="Text 15"/>
          <p:cNvSpPr txBox="1"/>
          <p:nvPr/>
        </p:nvSpPr>
        <p:spPr>
          <a:xfrm>
            <a:off x="5257800" y="4924044"/>
            <a:ext cx="5058461" cy="191110"/>
          </a:xfrm>
          <a:prstGeom prst="rect">
            <a:avLst/>
          </a:prstGeom>
          <a:noFill/>
          <a:ln/>
        </p:spPr>
        <p:txBody>
          <a:bodyPr wrap="square" lIns="0" tIns="0" rIns="0" bIns="0" rtlCol="0" anchor="ctr"/>
          <a:lstStyle/>
          <a:p>
            <a:pPr marL="0" indent="0" algn="l">
              <a:buNone/>
            </a:pPr>
            <a:r>
              <a:rPr lang="en-US" sz="1000" dirty="0">
                <a:solidFill>
                  <a:srgbClr val="4B5563"/>
                </a:solidFill>
                <a:latin typeface="Open Sans" pitchFamily="34" charset="0"/>
                <a:ea typeface="Open Sans" pitchFamily="34" charset="-122"/>
                <a:cs typeface="Open Sans" pitchFamily="34" charset="-120"/>
              </a:rPr>
              <a:t>Best for showing sequences, decision points, ownership, or workflows.</a:t>
            </a:r>
            <a:endParaRPr lang="en-US" sz="1000" dirty="0"/>
          </a:p>
        </p:txBody>
      </p:sp>
      <p:pic>
        <p:nvPicPr>
          <p:cNvPr id="32" name="Image 14" descr="preencoded.png"/>
          <p:cNvPicPr>
            <a:picLocks noChangeAspect="1"/>
          </p:cNvPicPr>
          <p:nvPr/>
        </p:nvPicPr>
        <p:blipFill>
          <a:blip r:embed="rId13"/>
          <a:srcRect l="-2571" r="-2571"/>
          <a:stretch/>
        </p:blipFill>
        <p:spPr>
          <a:xfrm>
            <a:off x="7424014" y="1919326"/>
            <a:ext cx="105156" cy="114300"/>
          </a:xfrm>
          <a:prstGeom prst="rect">
            <a:avLst/>
          </a:prstGeom>
        </p:spPr>
      </p:pic>
      <p:pic>
        <p:nvPicPr>
          <p:cNvPr id="33" name="Image 15" descr="preencoded.png"/>
          <p:cNvPicPr>
            <a:picLocks noChangeAspect="1"/>
          </p:cNvPicPr>
          <p:nvPr/>
        </p:nvPicPr>
        <p:blipFill>
          <a:blip r:embed="rId13"/>
          <a:srcRect l="-2571" r="-2571"/>
          <a:stretch/>
        </p:blipFill>
        <p:spPr>
          <a:xfrm>
            <a:off x="7106717" y="2624328"/>
            <a:ext cx="105156" cy="114300"/>
          </a:xfrm>
          <a:prstGeom prst="rect">
            <a:avLst/>
          </a:prstGeom>
        </p:spPr>
      </p:pic>
      <p:pic>
        <p:nvPicPr>
          <p:cNvPr id="34" name="Image 16" descr="preencoded.png"/>
          <p:cNvPicPr>
            <a:picLocks noChangeAspect="1"/>
          </p:cNvPicPr>
          <p:nvPr/>
        </p:nvPicPr>
        <p:blipFill>
          <a:blip r:embed="rId13"/>
          <a:srcRect l="-2571" r="-2571"/>
          <a:stretch/>
        </p:blipFill>
        <p:spPr>
          <a:xfrm>
            <a:off x="7122262" y="3329330"/>
            <a:ext cx="105156" cy="114300"/>
          </a:xfrm>
          <a:prstGeom prst="rect">
            <a:avLst/>
          </a:prstGeom>
        </p:spPr>
      </p:pic>
      <p:pic>
        <p:nvPicPr>
          <p:cNvPr id="35" name="Image 17" descr="preencoded.png"/>
          <p:cNvPicPr>
            <a:picLocks noChangeAspect="1"/>
          </p:cNvPicPr>
          <p:nvPr/>
        </p:nvPicPr>
        <p:blipFill>
          <a:blip r:embed="rId13"/>
          <a:srcRect l="-2571" r="-2571"/>
          <a:stretch/>
        </p:blipFill>
        <p:spPr>
          <a:xfrm>
            <a:off x="7075627" y="4033418"/>
            <a:ext cx="105156" cy="114300"/>
          </a:xfrm>
          <a:prstGeom prst="rect">
            <a:avLst/>
          </a:prstGeom>
        </p:spPr>
      </p:pic>
      <p:pic>
        <p:nvPicPr>
          <p:cNvPr id="36" name="Image 18" descr="preencoded.png"/>
          <p:cNvPicPr>
            <a:picLocks noChangeAspect="1"/>
          </p:cNvPicPr>
          <p:nvPr/>
        </p:nvPicPr>
        <p:blipFill>
          <a:blip r:embed="rId13"/>
          <a:srcRect l="-2571" r="-2571"/>
          <a:stretch/>
        </p:blipFill>
        <p:spPr>
          <a:xfrm>
            <a:off x="6977786" y="4738421"/>
            <a:ext cx="105156" cy="114300"/>
          </a:xfrm>
          <a:prstGeom prst="rect">
            <a:avLst/>
          </a:prstGeom>
        </p:spPr>
      </p:pic>
      <p:pic>
        <p:nvPicPr>
          <p:cNvPr id="37" name="Image 19" descr="preencoded.png"/>
          <p:cNvPicPr>
            <a:picLocks noChangeAspect="1"/>
          </p:cNvPicPr>
          <p:nvPr/>
        </p:nvPicPr>
        <p:blipFill>
          <a:blip r:embed="rId14">
            <a:alphaModFix amt="5000"/>
          </a:blip>
          <a:srcRect l="-13" r="-13"/>
          <a:stretch/>
        </p:blipFill>
        <p:spPr>
          <a:xfrm>
            <a:off x="609905" y="5181905"/>
            <a:ext cx="1371600" cy="1218895"/>
          </a:xfrm>
          <a:prstGeom prst="rect">
            <a:avLst/>
          </a:prstGeom>
        </p:spPr>
      </p:pic>
      <p:pic>
        <p:nvPicPr>
          <p:cNvPr id="38" name="Image 20" descr="preencoded.png"/>
          <p:cNvPicPr>
            <a:picLocks noChangeAspect="1"/>
          </p:cNvPicPr>
          <p:nvPr/>
        </p:nvPicPr>
        <p:blipFill>
          <a:blip r:embed="rId15"/>
          <a:srcRect l="-200" r="-200"/>
          <a:stretch/>
        </p:blipFill>
        <p:spPr>
          <a:xfrm>
            <a:off x="0" y="0"/>
            <a:ext cx="12191695" cy="7589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3878</Words>
  <Application>Microsoft Macintosh PowerPoint</Application>
  <PresentationFormat>Widescreen</PresentationFormat>
  <Paragraphs>567</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Merriweather</vt:lpstr>
      <vt:lpstr>Open Sans</vt:lpstr>
      <vt:lpstr>ui-monospace</vt:lpstr>
      <vt:lpstr>ui-serif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Generated by Gen-Spark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Multi-page HTML Content</dc:title>
  <dc:subject>PptxGenJS Presentation</dc:subject>
  <dc:creator>Visual Extract to PPTX Converter</dc:creator>
  <cp:lastModifiedBy>Liz Kheng-Chindavong</cp:lastModifiedBy>
  <cp:revision>3</cp:revision>
  <dcterms:created xsi:type="dcterms:W3CDTF">2026-02-22T03:37:23Z</dcterms:created>
  <dcterms:modified xsi:type="dcterms:W3CDTF">2026-02-22T13:32:52Z</dcterms:modified>
</cp:coreProperties>
</file>