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801"/>
    <p:restoredTop sz="94610"/>
  </p:normalViewPr>
  <p:slideViewPr>
    <p:cSldViewPr snapToGrid="0" snapToObjects="1">
      <p:cViewPr>
        <p:scale>
          <a:sx n="93" d="100"/>
          <a:sy n="93" d="100"/>
        </p:scale>
        <p:origin x="-268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13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2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1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3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.png"/><Relationship Id="rId21" Type="http://schemas.openxmlformats.org/officeDocument/2006/relationships/image" Target="../media/image12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2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3.png"/><Relationship Id="rId3" Type="http://schemas.openxmlformats.org/officeDocument/2006/relationships/image" Target="../media/image1.png"/><Relationship Id="rId7" Type="http://schemas.openxmlformats.org/officeDocument/2006/relationships/image" Target="../media/image108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50.png"/><Relationship Id="rId5" Type="http://schemas.openxmlformats.org/officeDocument/2006/relationships/image" Target="../media/image148.png"/><Relationship Id="rId10" Type="http://schemas.openxmlformats.org/officeDocument/2006/relationships/image" Target="../media/image149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2.png"/><Relationship Id="rId9" Type="http://schemas.openxmlformats.org/officeDocument/2006/relationships/image" Target="../media/image1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7.png"/><Relationship Id="rId3" Type="http://schemas.openxmlformats.org/officeDocument/2006/relationships/image" Target="../media/image13.png"/><Relationship Id="rId7" Type="http://schemas.openxmlformats.org/officeDocument/2006/relationships/image" Target="../media/image162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11" Type="http://schemas.openxmlformats.org/officeDocument/2006/relationships/image" Target="../media/image165.png"/><Relationship Id="rId5" Type="http://schemas.openxmlformats.org/officeDocument/2006/relationships/image" Target="../media/image160.png"/><Relationship Id="rId15" Type="http://schemas.openxmlformats.org/officeDocument/2006/relationships/image" Target="../media/image169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64.png"/><Relationship Id="rId14" Type="http://schemas.openxmlformats.org/officeDocument/2006/relationships/image" Target="../media/image1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3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pic>
        <p:nvPicPr>
          <p:cNvPr id="17" name="Picture 16" descr="A hand holding a phone with a keyboard on it&#10;&#10;AI-generated content may be incorrect.">
            <a:extLst>
              <a:ext uri="{FF2B5EF4-FFF2-40B4-BE49-F238E27FC236}">
                <a16:creationId xmlns:a16="http://schemas.microsoft.com/office/drawing/2014/main" id="{CD0E944D-597E-8B4E-407C-3E9DE67A7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695" y="79083"/>
            <a:ext cx="4572000" cy="6778917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7620000" y="37947"/>
            <a:ext cx="4572000" cy="6820053"/>
          </a:xfrm>
          <a:prstGeom prst="rect">
            <a:avLst/>
          </a:prstGeom>
          <a:solidFill>
            <a:srgbClr val="1E3A8A">
              <a:alpha val="4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2"/>
          <p:cNvSpPr/>
          <p:nvPr/>
        </p:nvSpPr>
        <p:spPr>
          <a:xfrm>
            <a:off x="34599" y="154978"/>
            <a:ext cx="7315200" cy="67821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3"/>
          <p:cNvSpPr txBox="1"/>
          <p:nvPr/>
        </p:nvSpPr>
        <p:spPr>
          <a:xfrm>
            <a:off x="571500" y="1380744"/>
            <a:ext cx="634410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Module 2: Communicating Across Cultures + Choosing the Right Message Type</a:t>
            </a:r>
            <a:endParaRPr lang="en-US" sz="36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571500" y="3267151"/>
            <a:ext cx="761695" cy="38405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571500" y="3590849"/>
            <a:ext cx="624901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kern="0" spc="75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 invisible friction in workplace communication by aligning content, tone, and channel to get positive responses.</a:t>
            </a:r>
            <a:endParaRPr lang="en-US" sz="15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722F18-CC8F-18F2-F377-75FA75C021F2}"/>
              </a:ext>
            </a:extLst>
          </p:cNvPr>
          <p:cNvGrpSpPr/>
          <p:nvPr/>
        </p:nvGrpSpPr>
        <p:grpSpPr>
          <a:xfrm>
            <a:off x="571500" y="5715000"/>
            <a:ext cx="6286500" cy="420167"/>
            <a:chOff x="571500" y="5715000"/>
            <a:chExt cx="6286500" cy="420167"/>
          </a:xfrm>
        </p:grpSpPr>
        <p:sp>
          <p:nvSpPr>
            <p:cNvPr id="11" name="Text 5"/>
            <p:cNvSpPr txBox="1"/>
            <p:nvPr/>
          </p:nvSpPr>
          <p:spPr>
            <a:xfrm>
              <a:off x="571500" y="5715000"/>
              <a:ext cx="6286500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000" b="1" kern="0" spc="52" dirty="0">
                  <a:solidFill>
                    <a:srgbClr val="9CA3AF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Presented by Dr. Liz Kheng</a:t>
              </a:r>
              <a:endParaRPr lang="en-US" sz="1000" dirty="0"/>
            </a:p>
          </p:txBody>
        </p:sp>
        <p:sp>
          <p:nvSpPr>
            <p:cNvPr id="12" name="Text 6"/>
            <p:cNvSpPr txBox="1"/>
            <p:nvPr/>
          </p:nvSpPr>
          <p:spPr>
            <a:xfrm>
              <a:off x="571500" y="5810555"/>
              <a:ext cx="6286500" cy="3246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900" dirty="0">
                  <a:solidFill>
                    <a:srgbClr val="9CA3AF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Business Communications</a:t>
              </a:r>
              <a:endParaRPr lang="en-US" sz="900" dirty="0"/>
            </a:p>
          </p:txBody>
        </p:sp>
      </p:grp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838505"/>
            <a:ext cx="2790749" cy="31455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71500" y="838505"/>
            <a:ext cx="2791663" cy="314554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B91C1C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Business Communication Course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761695" y="381305"/>
            <a:ext cx="1085850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Lever 5: Bias-Free Language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761695" y="956462"/>
            <a:ext cx="10782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kern="0" spc="3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Using inclusive and precise language to build respect and reduce risk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761695" y="1527962"/>
            <a:ext cx="5362956" cy="5171846"/>
          </a:xfrm>
          <a:prstGeom prst="roundRect">
            <a:avLst>
              <a:gd name="adj" fmla="val 260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61695" y="1527962"/>
            <a:ext cx="47549" cy="5171846"/>
          </a:xfrm>
          <a:prstGeom prst="roundRect">
            <a:avLst>
              <a:gd name="adj" fmla="val 28333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1095451" y="1909267"/>
            <a:ext cx="48582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WHY IT MATTERS</a:t>
            </a:r>
            <a:endParaRPr lang="en-US" sz="10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l="-16489" r="-16489"/>
          <a:stretch/>
        </p:blipFill>
        <p:spPr>
          <a:xfrm>
            <a:off x="1095451" y="2356409"/>
            <a:ext cx="228600" cy="171907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438351" y="2299716"/>
            <a:ext cx="281178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Protects Professionalism</a:t>
            </a:r>
            <a:endParaRPr lang="en-US" sz="1500" dirty="0"/>
          </a:p>
        </p:txBody>
      </p:sp>
      <p:sp>
        <p:nvSpPr>
          <p:cNvPr id="11" name="Text 7"/>
          <p:cNvSpPr txBox="1"/>
          <p:nvPr/>
        </p:nvSpPr>
        <p:spPr>
          <a:xfrm>
            <a:off x="1399946" y="2632558"/>
            <a:ext cx="45153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Avoids stereotypes that make communication feel outdated or unprofessional.</a:t>
            </a:r>
            <a:endParaRPr lang="en-US" sz="12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3192" r="-3192"/>
          <a:stretch/>
        </p:blipFill>
        <p:spPr>
          <a:xfrm>
            <a:off x="1095451" y="3385109"/>
            <a:ext cx="228600" cy="171907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1438351" y="3328416"/>
            <a:ext cx="2007108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Fosters Belonging</a:t>
            </a:r>
            <a:endParaRPr lang="en-US" sz="1500" dirty="0"/>
          </a:p>
        </p:txBody>
      </p:sp>
      <p:sp>
        <p:nvSpPr>
          <p:cNvPr id="14" name="Text 9"/>
          <p:cNvSpPr txBox="1"/>
          <p:nvPr/>
        </p:nvSpPr>
        <p:spPr>
          <a:xfrm>
            <a:off x="1399946" y="3661258"/>
            <a:ext cx="45153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Ensures all team members feel respected and seen, increasing engagement.</a:t>
            </a:r>
            <a:endParaRPr lang="en-US" sz="12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l="-16489" r="-16489"/>
          <a:stretch/>
        </p:blipFill>
        <p:spPr>
          <a:xfrm>
            <a:off x="1095451" y="4413809"/>
            <a:ext cx="228600" cy="171907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438351" y="4357116"/>
            <a:ext cx="1984248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Ensures Precision</a:t>
            </a:r>
            <a:endParaRPr lang="en-US" sz="1500" dirty="0"/>
          </a:p>
        </p:txBody>
      </p:sp>
      <p:sp>
        <p:nvSpPr>
          <p:cNvPr id="17" name="Text 11"/>
          <p:cNvSpPr txBox="1"/>
          <p:nvPr/>
        </p:nvSpPr>
        <p:spPr>
          <a:xfrm>
            <a:off x="1399946" y="4689958"/>
            <a:ext cx="45153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Replaces vague metaphors with accurate descriptions of the situation.</a:t>
            </a:r>
            <a:endParaRPr lang="en-US" sz="120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 l="-16489" r="-16489"/>
          <a:stretch/>
        </p:blipFill>
        <p:spPr>
          <a:xfrm>
            <a:off x="1095451" y="5442509"/>
            <a:ext cx="228600" cy="171907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1438351" y="5385816"/>
            <a:ext cx="146761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Reduces Risk</a:t>
            </a:r>
            <a:endParaRPr lang="en-US" sz="1500" dirty="0"/>
          </a:p>
        </p:txBody>
      </p:sp>
      <p:sp>
        <p:nvSpPr>
          <p:cNvPr id="20" name="Text 13"/>
          <p:cNvSpPr txBox="1"/>
          <p:nvPr/>
        </p:nvSpPr>
        <p:spPr>
          <a:xfrm>
            <a:off x="1399946" y="5718658"/>
            <a:ext cx="45153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Minimizes the chance of HR complaints or public relations issues.</a:t>
            </a:r>
            <a:endParaRPr lang="en-US" sz="1200" dirty="0"/>
          </a:p>
        </p:txBody>
      </p:sp>
      <p:sp>
        <p:nvSpPr>
          <p:cNvPr id="21" name="Text 14"/>
          <p:cNvSpPr txBox="1"/>
          <p:nvPr/>
        </p:nvSpPr>
        <p:spPr>
          <a:xfrm>
            <a:off x="6691579" y="1623060"/>
            <a:ext cx="48582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INCLUSIVE ALTERNATIVES</a:t>
            </a:r>
            <a:endParaRPr lang="en-US" sz="1000" dirty="0"/>
          </a:p>
        </p:txBody>
      </p:sp>
      <p:sp>
        <p:nvSpPr>
          <p:cNvPr id="22" name="Shape 15"/>
          <p:cNvSpPr/>
          <p:nvPr/>
        </p:nvSpPr>
        <p:spPr>
          <a:xfrm>
            <a:off x="6691579" y="2013509"/>
            <a:ext cx="4743907" cy="685800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Text 16"/>
          <p:cNvSpPr txBox="1"/>
          <p:nvPr/>
        </p:nvSpPr>
        <p:spPr>
          <a:xfrm>
            <a:off x="6890918" y="2013509"/>
            <a:ext cx="158557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F4444">
                    <a:alpha val="80000"/>
                  </a:srgbClr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"Guys"</a:t>
            </a:r>
            <a:endParaRPr lang="en-US" sz="130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8668512" y="2280514"/>
            <a:ext cx="133502" cy="152705"/>
          </a:xfrm>
          <a:prstGeom prst="rect">
            <a:avLst/>
          </a:prstGeom>
        </p:spPr>
      </p:pic>
      <p:sp>
        <p:nvSpPr>
          <p:cNvPr id="25" name="Text 17"/>
          <p:cNvSpPr txBox="1"/>
          <p:nvPr/>
        </p:nvSpPr>
        <p:spPr>
          <a:xfrm>
            <a:off x="8984894" y="2013509"/>
            <a:ext cx="224851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10B98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Everyone / Team</a:t>
            </a:r>
            <a:endParaRPr lang="en-US" sz="1500" dirty="0"/>
          </a:p>
        </p:txBody>
      </p:sp>
      <p:sp>
        <p:nvSpPr>
          <p:cNvPr id="26" name="Shape 18"/>
          <p:cNvSpPr/>
          <p:nvPr/>
        </p:nvSpPr>
        <p:spPr>
          <a:xfrm>
            <a:off x="6691579" y="2889504"/>
            <a:ext cx="4743907" cy="685800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Text 19"/>
          <p:cNvSpPr txBox="1"/>
          <p:nvPr/>
        </p:nvSpPr>
        <p:spPr>
          <a:xfrm>
            <a:off x="6890918" y="2889504"/>
            <a:ext cx="158557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F4444">
                    <a:alpha val="80000"/>
                  </a:srgbClr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"Crazy idea"</a:t>
            </a:r>
            <a:endParaRPr lang="en-US" sz="1300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8668512" y="3156509"/>
            <a:ext cx="133502" cy="152705"/>
          </a:xfrm>
          <a:prstGeom prst="rect">
            <a:avLst/>
          </a:prstGeom>
        </p:spPr>
      </p:pic>
      <p:sp>
        <p:nvSpPr>
          <p:cNvPr id="29" name="Text 20"/>
          <p:cNvSpPr txBox="1"/>
          <p:nvPr/>
        </p:nvSpPr>
        <p:spPr>
          <a:xfrm>
            <a:off x="8984894" y="2889504"/>
            <a:ext cx="224851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10B98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Unexpected / New</a:t>
            </a:r>
            <a:endParaRPr lang="en-US" sz="1500" dirty="0"/>
          </a:p>
        </p:txBody>
      </p:sp>
      <p:sp>
        <p:nvSpPr>
          <p:cNvPr id="30" name="Shape 21"/>
          <p:cNvSpPr/>
          <p:nvPr/>
        </p:nvSpPr>
        <p:spPr>
          <a:xfrm>
            <a:off x="6691579" y="3766414"/>
            <a:ext cx="4743907" cy="685800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Text 22"/>
          <p:cNvSpPr txBox="1"/>
          <p:nvPr/>
        </p:nvSpPr>
        <p:spPr>
          <a:xfrm>
            <a:off x="6890918" y="3766414"/>
            <a:ext cx="158557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F4444">
                    <a:alpha val="80000"/>
                  </a:srgbClr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"Manpower"</a:t>
            </a:r>
            <a:endParaRPr lang="en-US" sz="1300" dirty="0"/>
          </a:p>
        </p:txBody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8668512" y="4032504"/>
            <a:ext cx="133502" cy="152705"/>
          </a:xfrm>
          <a:prstGeom prst="rect">
            <a:avLst/>
          </a:prstGeom>
        </p:spPr>
      </p:pic>
      <p:sp>
        <p:nvSpPr>
          <p:cNvPr id="33" name="Text 23"/>
          <p:cNvSpPr txBox="1"/>
          <p:nvPr/>
        </p:nvSpPr>
        <p:spPr>
          <a:xfrm>
            <a:off x="8984894" y="3766414"/>
            <a:ext cx="224851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10B98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Staffing / Workforce</a:t>
            </a:r>
            <a:endParaRPr lang="en-US" sz="1500" dirty="0"/>
          </a:p>
        </p:txBody>
      </p:sp>
      <p:sp>
        <p:nvSpPr>
          <p:cNvPr id="34" name="Shape 24"/>
          <p:cNvSpPr/>
          <p:nvPr/>
        </p:nvSpPr>
        <p:spPr>
          <a:xfrm>
            <a:off x="6691579" y="4642409"/>
            <a:ext cx="4743907" cy="685800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" name="Text 25"/>
          <p:cNvSpPr txBox="1"/>
          <p:nvPr/>
        </p:nvSpPr>
        <p:spPr>
          <a:xfrm>
            <a:off x="6890918" y="4642409"/>
            <a:ext cx="158557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F4444">
                    <a:alpha val="80000"/>
                  </a:srgbClr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"Policeman"</a:t>
            </a:r>
            <a:endParaRPr lang="en-US" sz="1300" dirty="0"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8668512" y="4909414"/>
            <a:ext cx="133502" cy="152705"/>
          </a:xfrm>
          <a:prstGeom prst="rect">
            <a:avLst/>
          </a:prstGeom>
        </p:spPr>
      </p:pic>
      <p:sp>
        <p:nvSpPr>
          <p:cNvPr id="37" name="Text 26"/>
          <p:cNvSpPr txBox="1"/>
          <p:nvPr/>
        </p:nvSpPr>
        <p:spPr>
          <a:xfrm>
            <a:off x="8984894" y="4642409"/>
            <a:ext cx="224851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10B98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Police Officer</a:t>
            </a:r>
            <a:endParaRPr lang="en-US" sz="1500" dirty="0"/>
          </a:p>
        </p:txBody>
      </p:sp>
      <p:sp>
        <p:nvSpPr>
          <p:cNvPr id="38" name="Shape 27"/>
          <p:cNvSpPr/>
          <p:nvPr/>
        </p:nvSpPr>
        <p:spPr>
          <a:xfrm>
            <a:off x="6691579" y="5671109"/>
            <a:ext cx="4743907" cy="685800"/>
          </a:xfrm>
          <a:prstGeom prst="roundRect">
            <a:avLst>
              <a:gd name="adj" fmla="val 7407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28"/>
          <p:cNvSpPr/>
          <p:nvPr/>
        </p:nvSpPr>
        <p:spPr>
          <a:xfrm>
            <a:off x="6691579" y="5671109"/>
            <a:ext cx="38405" cy="685800"/>
          </a:xfrm>
          <a:prstGeom prst="roundRect">
            <a:avLst>
              <a:gd name="adj" fmla="val 132274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29"/>
          <p:cNvSpPr txBox="1"/>
          <p:nvPr/>
        </p:nvSpPr>
        <p:spPr>
          <a:xfrm>
            <a:off x="7091172" y="5823814"/>
            <a:ext cx="42675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Note:</a:t>
            </a:r>
            <a:r>
              <a:rPr lang="en-US" sz="10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Bias-free language isn't just about "politeness"—it is about accuracy and removing unnecessary barriers to understanding. </a:t>
            </a:r>
            <a:endParaRPr lang="en-US" sz="1000" dirty="0"/>
          </a:p>
        </p:txBody>
      </p:sp>
      <p:pic>
        <p:nvPicPr>
          <p:cNvPr id="41" name="Image 9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881774" y="5849417"/>
            <a:ext cx="133502" cy="1335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71500" y="381305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Lever 6: Clarity = Hidden Superpower</a:t>
            </a:r>
            <a:endParaRPr lang="en-US" sz="2700" dirty="0"/>
          </a:p>
        </p:txBody>
      </p:sp>
      <p:sp>
        <p:nvSpPr>
          <p:cNvPr id="5" name="Text 2"/>
          <p:cNvSpPr txBox="1"/>
          <p:nvPr/>
        </p:nvSpPr>
        <p:spPr>
          <a:xfrm>
            <a:off x="571500" y="972007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the 5-Line Email Structure to eliminate confusion and speed up responses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571500" y="1609344"/>
            <a:ext cx="11048695" cy="666598"/>
          </a:xfrm>
          <a:prstGeom prst="roundRect">
            <a:avLst>
              <a:gd name="adj" fmla="val 15677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71500" y="1609344"/>
            <a:ext cx="47549" cy="666598"/>
          </a:xfrm>
          <a:prstGeom prst="roundRect">
            <a:avLst>
              <a:gd name="adj" fmla="val 219779"/>
            </a:avLst>
          </a:prstGeom>
          <a:solidFill>
            <a:srgbClr val="93C5FD"/>
          </a:solidFill>
          <a:ln w="12700">
            <a:solidFill>
              <a:srgbClr val="93C5F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44" y="1752905"/>
            <a:ext cx="381305" cy="38130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09244" y="1752905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1300" dirty="0"/>
          </a:p>
        </p:txBody>
      </p:sp>
      <p:sp>
        <p:nvSpPr>
          <p:cNvPr id="10" name="Text 6"/>
          <p:cNvSpPr txBox="1"/>
          <p:nvPr/>
        </p:nvSpPr>
        <p:spPr>
          <a:xfrm>
            <a:off x="1380744" y="1814170"/>
            <a:ext cx="12198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Purpose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2523744" y="1828800"/>
            <a:ext cx="19202" cy="2286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 txBox="1"/>
          <p:nvPr/>
        </p:nvSpPr>
        <p:spPr>
          <a:xfrm>
            <a:off x="2733142" y="1828800"/>
            <a:ext cx="7020763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Why are you writing? State the main point immediately.</a:t>
            </a:r>
            <a:endParaRPr lang="en-US" sz="12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1788566"/>
            <a:ext cx="1609344" cy="31455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829800" y="1788566"/>
            <a:ext cx="1610258" cy="314554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"I'm writing about..."</a:t>
            </a:r>
            <a:endParaRPr lang="en-US" sz="11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l="-481" r="-481"/>
          <a:stretch/>
        </p:blipFill>
        <p:spPr>
          <a:xfrm>
            <a:off x="1000354" y="2133295"/>
            <a:ext cx="19202" cy="142646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571500" y="2419502"/>
            <a:ext cx="11048695" cy="666598"/>
          </a:xfrm>
          <a:prstGeom prst="roundRect">
            <a:avLst>
              <a:gd name="adj" fmla="val 15677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1"/>
          <p:cNvSpPr/>
          <p:nvPr/>
        </p:nvSpPr>
        <p:spPr>
          <a:xfrm>
            <a:off x="571500" y="2419502"/>
            <a:ext cx="47549" cy="666598"/>
          </a:xfrm>
          <a:prstGeom prst="roundRect">
            <a:avLst>
              <a:gd name="adj" fmla="val 219779"/>
            </a:avLst>
          </a:prstGeom>
          <a:solidFill>
            <a:srgbClr val="60A5FA"/>
          </a:solidFill>
          <a:ln w="12700">
            <a:solidFill>
              <a:srgbClr val="60A5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244" y="2562149"/>
            <a:ext cx="381305" cy="381305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809244" y="2562149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1300" dirty="0"/>
          </a:p>
        </p:txBody>
      </p:sp>
      <p:sp>
        <p:nvSpPr>
          <p:cNvPr id="20" name="Text 13"/>
          <p:cNvSpPr txBox="1"/>
          <p:nvPr/>
        </p:nvSpPr>
        <p:spPr>
          <a:xfrm>
            <a:off x="1380744" y="2624328"/>
            <a:ext cx="12198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Context</a:t>
            </a:r>
            <a:endParaRPr lang="en-US" sz="1300" dirty="0"/>
          </a:p>
        </p:txBody>
      </p:sp>
      <p:sp>
        <p:nvSpPr>
          <p:cNvPr id="21" name="Shape 14"/>
          <p:cNvSpPr/>
          <p:nvPr/>
        </p:nvSpPr>
        <p:spPr>
          <a:xfrm>
            <a:off x="2523744" y="2638044"/>
            <a:ext cx="19202" cy="2286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5"/>
          <p:cNvSpPr txBox="1"/>
          <p:nvPr/>
        </p:nvSpPr>
        <p:spPr>
          <a:xfrm>
            <a:off x="2733142" y="2638044"/>
            <a:ext cx="613471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background does the reader strictly need to know?</a:t>
            </a:r>
            <a:endParaRPr lang="en-US" sz="12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1003" y="2597810"/>
            <a:ext cx="2495398" cy="314554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8941003" y="2597810"/>
            <a:ext cx="2496312" cy="314554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"Here's what you need to know..."</a:t>
            </a:r>
            <a:endParaRPr lang="en-US" sz="1100" dirty="0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6"/>
          <a:srcRect l="-481" r="-481"/>
          <a:stretch/>
        </p:blipFill>
        <p:spPr>
          <a:xfrm>
            <a:off x="1000354" y="2943454"/>
            <a:ext cx="19202" cy="142646"/>
          </a:xfrm>
          <a:prstGeom prst="rect">
            <a:avLst/>
          </a:prstGeom>
        </p:spPr>
      </p:pic>
      <p:sp>
        <p:nvSpPr>
          <p:cNvPr id="26" name="Shape 17"/>
          <p:cNvSpPr/>
          <p:nvPr/>
        </p:nvSpPr>
        <p:spPr>
          <a:xfrm>
            <a:off x="571500" y="3228746"/>
            <a:ext cx="11048695" cy="666598"/>
          </a:xfrm>
          <a:prstGeom prst="roundRect">
            <a:avLst>
              <a:gd name="adj" fmla="val 15677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18"/>
          <p:cNvSpPr/>
          <p:nvPr/>
        </p:nvSpPr>
        <p:spPr>
          <a:xfrm>
            <a:off x="571500" y="3228746"/>
            <a:ext cx="47549" cy="666598"/>
          </a:xfrm>
          <a:prstGeom prst="roundRect">
            <a:avLst>
              <a:gd name="adj" fmla="val 219779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244" y="3372307"/>
            <a:ext cx="381305" cy="381305"/>
          </a:xfrm>
          <a:prstGeom prst="rect">
            <a:avLst/>
          </a:prstGeom>
        </p:spPr>
      </p:pic>
      <p:sp>
        <p:nvSpPr>
          <p:cNvPr id="29" name="Text 19"/>
          <p:cNvSpPr/>
          <p:nvPr/>
        </p:nvSpPr>
        <p:spPr>
          <a:xfrm>
            <a:off x="809244" y="3372307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1300" dirty="0"/>
          </a:p>
        </p:txBody>
      </p:sp>
      <p:sp>
        <p:nvSpPr>
          <p:cNvPr id="30" name="Text 20"/>
          <p:cNvSpPr txBox="1"/>
          <p:nvPr/>
        </p:nvSpPr>
        <p:spPr>
          <a:xfrm>
            <a:off x="1380744" y="3433572"/>
            <a:ext cx="12198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Request</a:t>
            </a:r>
            <a:endParaRPr lang="en-US" sz="1300" dirty="0"/>
          </a:p>
        </p:txBody>
      </p:sp>
      <p:sp>
        <p:nvSpPr>
          <p:cNvPr id="31" name="Shape 21"/>
          <p:cNvSpPr/>
          <p:nvPr/>
        </p:nvSpPr>
        <p:spPr>
          <a:xfrm>
            <a:off x="2523744" y="3448202"/>
            <a:ext cx="19202" cy="2286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2"/>
          <p:cNvSpPr txBox="1"/>
          <p:nvPr/>
        </p:nvSpPr>
        <p:spPr>
          <a:xfrm>
            <a:off x="2733142" y="3448202"/>
            <a:ext cx="750631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specifically do you need them to do?</a:t>
            </a:r>
            <a:endParaRPr lang="en-US" sz="1200" dirty="0"/>
          </a:p>
        </p:txBody>
      </p:sp>
      <p:pic>
        <p:nvPicPr>
          <p:cNvPr id="33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5346" y="3407969"/>
            <a:ext cx="1123798" cy="314554"/>
          </a:xfrm>
          <a:prstGeom prst="rect">
            <a:avLst/>
          </a:prstGeom>
        </p:spPr>
      </p:pic>
      <p:sp>
        <p:nvSpPr>
          <p:cNvPr id="34" name="Text 23"/>
          <p:cNvSpPr/>
          <p:nvPr/>
        </p:nvSpPr>
        <p:spPr>
          <a:xfrm>
            <a:off x="10315346" y="3407969"/>
            <a:ext cx="1124712" cy="314554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"Please do..."</a:t>
            </a:r>
            <a:endParaRPr lang="en-US" sz="1100" dirty="0"/>
          </a:p>
        </p:txBody>
      </p:sp>
      <p:pic>
        <p:nvPicPr>
          <p:cNvPr id="35" name="Image 9" descr="preencoded.png"/>
          <p:cNvPicPr>
            <a:picLocks noChangeAspect="1"/>
          </p:cNvPicPr>
          <p:nvPr/>
        </p:nvPicPr>
        <p:blipFill>
          <a:blip r:embed="rId6"/>
          <a:srcRect l="-481" r="-481"/>
          <a:stretch/>
        </p:blipFill>
        <p:spPr>
          <a:xfrm>
            <a:off x="1000354" y="3752698"/>
            <a:ext cx="19202" cy="142646"/>
          </a:xfrm>
          <a:prstGeom prst="rect">
            <a:avLst/>
          </a:prstGeom>
        </p:spPr>
      </p:pic>
      <p:sp>
        <p:nvSpPr>
          <p:cNvPr id="36" name="Shape 24"/>
          <p:cNvSpPr/>
          <p:nvPr/>
        </p:nvSpPr>
        <p:spPr>
          <a:xfrm>
            <a:off x="571500" y="4038905"/>
            <a:ext cx="11048695" cy="666598"/>
          </a:xfrm>
          <a:prstGeom prst="roundRect">
            <a:avLst>
              <a:gd name="adj" fmla="val 15677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hape 25"/>
          <p:cNvSpPr/>
          <p:nvPr/>
        </p:nvSpPr>
        <p:spPr>
          <a:xfrm>
            <a:off x="571500" y="4038905"/>
            <a:ext cx="47549" cy="666598"/>
          </a:xfrm>
          <a:prstGeom prst="roundRect">
            <a:avLst>
              <a:gd name="adj" fmla="val 219779"/>
            </a:avLst>
          </a:prstGeom>
          <a:solidFill>
            <a:srgbClr val="2563EB"/>
          </a:solidFill>
          <a:ln w="12700">
            <a:solidFill>
              <a:srgbClr val="2563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8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244" y="4181551"/>
            <a:ext cx="381305" cy="381305"/>
          </a:xfrm>
          <a:prstGeom prst="rect">
            <a:avLst/>
          </a:prstGeom>
        </p:spPr>
      </p:pic>
      <p:sp>
        <p:nvSpPr>
          <p:cNvPr id="39" name="Text 26"/>
          <p:cNvSpPr/>
          <p:nvPr/>
        </p:nvSpPr>
        <p:spPr>
          <a:xfrm>
            <a:off x="809244" y="4181551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4</a:t>
            </a:r>
            <a:endParaRPr lang="en-US" sz="1300" dirty="0"/>
          </a:p>
        </p:txBody>
      </p:sp>
      <p:sp>
        <p:nvSpPr>
          <p:cNvPr id="40" name="Text 27"/>
          <p:cNvSpPr txBox="1"/>
          <p:nvPr/>
        </p:nvSpPr>
        <p:spPr>
          <a:xfrm>
            <a:off x="1380744" y="4243730"/>
            <a:ext cx="12198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Deadline</a:t>
            </a:r>
            <a:endParaRPr lang="en-US" sz="1300" dirty="0"/>
          </a:p>
        </p:txBody>
      </p:sp>
      <p:sp>
        <p:nvSpPr>
          <p:cNvPr id="41" name="Shape 28"/>
          <p:cNvSpPr/>
          <p:nvPr/>
        </p:nvSpPr>
        <p:spPr>
          <a:xfrm>
            <a:off x="2523744" y="4257446"/>
            <a:ext cx="19202" cy="2286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29"/>
          <p:cNvSpPr txBox="1"/>
          <p:nvPr/>
        </p:nvSpPr>
        <p:spPr>
          <a:xfrm>
            <a:off x="2733142" y="4257446"/>
            <a:ext cx="716341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When exactly do you need it? Be specific.</a:t>
            </a:r>
            <a:endParaRPr lang="en-US" sz="1200" dirty="0"/>
          </a:p>
        </p:txBody>
      </p:sp>
      <p:pic>
        <p:nvPicPr>
          <p:cNvPr id="4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7874" y="4217213"/>
            <a:ext cx="1466698" cy="314554"/>
          </a:xfrm>
          <a:prstGeom prst="rect">
            <a:avLst/>
          </a:prstGeom>
        </p:spPr>
      </p:pic>
      <p:sp>
        <p:nvSpPr>
          <p:cNvPr id="44" name="Text 30"/>
          <p:cNvSpPr/>
          <p:nvPr/>
        </p:nvSpPr>
        <p:spPr>
          <a:xfrm>
            <a:off x="9967874" y="4217213"/>
            <a:ext cx="1467612" cy="314554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"By [Time/Date]..."</a:t>
            </a:r>
            <a:endParaRPr lang="en-US" sz="1100" dirty="0"/>
          </a:p>
        </p:txBody>
      </p:sp>
      <p:pic>
        <p:nvPicPr>
          <p:cNvPr id="45" name="Image 12" descr="preencoded.png"/>
          <p:cNvPicPr>
            <a:picLocks noChangeAspect="1"/>
          </p:cNvPicPr>
          <p:nvPr/>
        </p:nvPicPr>
        <p:blipFill>
          <a:blip r:embed="rId6"/>
          <a:srcRect l="-481" r="-481"/>
          <a:stretch/>
        </p:blipFill>
        <p:spPr>
          <a:xfrm>
            <a:off x="1000354" y="4562856"/>
            <a:ext cx="19202" cy="142646"/>
          </a:xfrm>
          <a:prstGeom prst="rect">
            <a:avLst/>
          </a:prstGeom>
        </p:spPr>
      </p:pic>
      <p:sp>
        <p:nvSpPr>
          <p:cNvPr id="46" name="Shape 31"/>
          <p:cNvSpPr/>
          <p:nvPr/>
        </p:nvSpPr>
        <p:spPr>
          <a:xfrm>
            <a:off x="571500" y="4848149"/>
            <a:ext cx="11048695" cy="666598"/>
          </a:xfrm>
          <a:prstGeom prst="roundRect">
            <a:avLst>
              <a:gd name="adj" fmla="val 15677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Shape 32"/>
          <p:cNvSpPr/>
          <p:nvPr/>
        </p:nvSpPr>
        <p:spPr>
          <a:xfrm>
            <a:off x="571500" y="4848149"/>
            <a:ext cx="47549" cy="666598"/>
          </a:xfrm>
          <a:prstGeom prst="roundRect">
            <a:avLst>
              <a:gd name="adj" fmla="val 219779"/>
            </a:avLst>
          </a:prstGeom>
          <a:solidFill>
            <a:srgbClr val="1E40AF"/>
          </a:solidFill>
          <a:ln w="12700">
            <a:solidFill>
              <a:srgbClr val="1E40A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8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244" y="4990795"/>
            <a:ext cx="381305" cy="381305"/>
          </a:xfrm>
          <a:prstGeom prst="rect">
            <a:avLst/>
          </a:prstGeom>
        </p:spPr>
      </p:pic>
      <p:sp>
        <p:nvSpPr>
          <p:cNvPr id="49" name="Text 33"/>
          <p:cNvSpPr/>
          <p:nvPr/>
        </p:nvSpPr>
        <p:spPr>
          <a:xfrm>
            <a:off x="809244" y="4990795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5</a:t>
            </a:r>
            <a:endParaRPr lang="en-US" sz="1300" dirty="0"/>
          </a:p>
        </p:txBody>
      </p:sp>
      <p:sp>
        <p:nvSpPr>
          <p:cNvPr id="50" name="Text 34"/>
          <p:cNvSpPr txBox="1"/>
          <p:nvPr/>
        </p:nvSpPr>
        <p:spPr>
          <a:xfrm>
            <a:off x="1380744" y="5052974"/>
            <a:ext cx="12198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Next Step</a:t>
            </a:r>
            <a:endParaRPr lang="en-US" sz="1300" dirty="0"/>
          </a:p>
        </p:txBody>
      </p:sp>
      <p:sp>
        <p:nvSpPr>
          <p:cNvPr id="51" name="Shape 35"/>
          <p:cNvSpPr/>
          <p:nvPr/>
        </p:nvSpPr>
        <p:spPr>
          <a:xfrm>
            <a:off x="2523744" y="5067605"/>
            <a:ext cx="19202" cy="2286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36"/>
          <p:cNvSpPr txBox="1"/>
          <p:nvPr/>
        </p:nvSpPr>
        <p:spPr>
          <a:xfrm>
            <a:off x="2733142" y="5067605"/>
            <a:ext cx="6991502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happens after they complete the request?</a:t>
            </a:r>
            <a:endParaRPr lang="en-US" sz="1200" dirty="0"/>
          </a:p>
        </p:txBody>
      </p:sp>
      <p:pic>
        <p:nvPicPr>
          <p:cNvPr id="53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00539" y="5026457"/>
            <a:ext cx="1638605" cy="314554"/>
          </a:xfrm>
          <a:prstGeom prst="rect">
            <a:avLst/>
          </a:prstGeom>
        </p:spPr>
      </p:pic>
      <p:sp>
        <p:nvSpPr>
          <p:cNvPr id="54" name="Text 37"/>
          <p:cNvSpPr/>
          <p:nvPr/>
        </p:nvSpPr>
        <p:spPr>
          <a:xfrm>
            <a:off x="9800539" y="5026457"/>
            <a:ext cx="1638605" cy="314554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"After that, we will..."</a:t>
            </a:r>
            <a:endParaRPr lang="en-US" sz="1100" dirty="0"/>
          </a:p>
        </p:txBody>
      </p:sp>
      <p:sp>
        <p:nvSpPr>
          <p:cNvPr id="55" name="Shape 38"/>
          <p:cNvSpPr/>
          <p:nvPr/>
        </p:nvSpPr>
        <p:spPr>
          <a:xfrm>
            <a:off x="571500" y="5609844"/>
            <a:ext cx="11048695" cy="533095"/>
          </a:xfrm>
          <a:prstGeom prst="roundRect">
            <a:avLst>
              <a:gd name="adj" fmla="val 24504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6" name="Image 15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19302" y="5762549"/>
            <a:ext cx="228600" cy="228600"/>
          </a:xfrm>
          <a:prstGeom prst="rect">
            <a:avLst/>
          </a:prstGeom>
        </p:spPr>
      </p:pic>
      <p:sp>
        <p:nvSpPr>
          <p:cNvPr id="57" name="Text 39"/>
          <p:cNvSpPr txBox="1"/>
          <p:nvPr/>
        </p:nvSpPr>
        <p:spPr>
          <a:xfrm>
            <a:off x="1190549" y="5762549"/>
            <a:ext cx="66486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Reader's Test: Can they scan this in 10 seconds and know exactly what to do?</a:t>
            </a:r>
            <a:endParaRPr lang="en-US" sz="1200" dirty="0"/>
          </a:p>
        </p:txBody>
      </p:sp>
      <p:sp>
        <p:nvSpPr>
          <p:cNvPr id="58" name="Shape 40"/>
          <p:cNvSpPr/>
          <p:nvPr/>
        </p:nvSpPr>
        <p:spPr>
          <a:xfrm>
            <a:off x="0" y="6524244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9" name="Shape 41"/>
          <p:cNvSpPr/>
          <p:nvPr/>
        </p:nvSpPr>
        <p:spPr>
          <a:xfrm>
            <a:off x="0" y="6524244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Text 42"/>
          <p:cNvSpPr txBox="1"/>
          <p:nvPr/>
        </p:nvSpPr>
        <p:spPr>
          <a:xfrm>
            <a:off x="571500" y="6676949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61" name="Text 43"/>
          <p:cNvSpPr txBox="1"/>
          <p:nvPr/>
        </p:nvSpPr>
        <p:spPr>
          <a:xfrm>
            <a:off x="9606686" y="6676949"/>
            <a:ext cx="240304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2: Getting Positive Responses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761695" y="457200"/>
            <a:ext cx="1085850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Putting It Together: Practical Templates</a:t>
            </a:r>
            <a:endParaRPr lang="en-US" sz="3100" dirty="0"/>
          </a:p>
        </p:txBody>
      </p:sp>
      <p:sp>
        <p:nvSpPr>
          <p:cNvPr id="6" name="Text 2"/>
          <p:cNvSpPr txBox="1"/>
          <p:nvPr/>
        </p:nvSpPr>
        <p:spPr>
          <a:xfrm>
            <a:off x="761695" y="1032358"/>
            <a:ext cx="10782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kern="0" spc="3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Applying the "Lever Mix" to common workplace scenarios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 l="-2455" r="-2455"/>
          <a:stretch/>
        </p:blipFill>
        <p:spPr>
          <a:xfrm>
            <a:off x="761695" y="1642262"/>
            <a:ext cx="200254" cy="152705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1057046" y="1603858"/>
            <a:ext cx="29580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Template 1: Friendly Request</a:t>
            </a:r>
            <a:endParaRPr lang="en-US" sz="1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21" r="-21"/>
          <a:stretch/>
        </p:blipFill>
        <p:spPr>
          <a:xfrm>
            <a:off x="761695" y="1909267"/>
            <a:ext cx="5095951" cy="898855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1000354" y="2099462"/>
            <a:ext cx="4743907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37415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"Hi —quick request: could you  by  so we can ? Thanks!" </a:t>
            </a:r>
            <a:endParaRPr lang="en-US" sz="1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534" y="2127809"/>
            <a:ext cx="599846" cy="19019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297534" y="2127809"/>
            <a:ext cx="6007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[Name]</a:t>
            </a:r>
            <a:endParaRPr lang="en-US" sz="11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8613" y="2127809"/>
            <a:ext cx="476402" cy="190195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3988613" y="2127809"/>
            <a:ext cx="476402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[task]</a:t>
            </a:r>
            <a:endParaRPr lang="en-US" sz="11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4705" y="2127809"/>
            <a:ext cx="809244" cy="190195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4724705" y="2127809"/>
            <a:ext cx="810158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[time/day]</a:t>
            </a:r>
            <a:endParaRPr lang="en-US" sz="1100" dirty="0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5823" y="2387498"/>
            <a:ext cx="990295" cy="190195"/>
          </a:xfrm>
          <a:prstGeom prst="rect">
            <a:avLst/>
          </a:prstGeom>
        </p:spPr>
      </p:pic>
      <p:sp>
        <p:nvSpPr>
          <p:cNvPr id="18" name="Text 8"/>
          <p:cNvSpPr/>
          <p:nvPr/>
        </p:nvSpPr>
        <p:spPr>
          <a:xfrm>
            <a:off x="1785823" y="2387498"/>
            <a:ext cx="991210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[shared goal]</a:t>
            </a:r>
            <a:endParaRPr lang="en-US" sz="1100" dirty="0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11"/>
          <a:srcRect l="-2994" r="-2994"/>
          <a:stretch/>
        </p:blipFill>
        <p:spPr>
          <a:xfrm>
            <a:off x="761695" y="3084271"/>
            <a:ext cx="161849" cy="152705"/>
          </a:xfrm>
          <a:prstGeom prst="rect">
            <a:avLst/>
          </a:prstGeom>
        </p:spPr>
      </p:pic>
      <p:sp>
        <p:nvSpPr>
          <p:cNvPr id="20" name="Text 9"/>
          <p:cNvSpPr txBox="1"/>
          <p:nvPr/>
        </p:nvSpPr>
        <p:spPr>
          <a:xfrm>
            <a:off x="1019556" y="3045866"/>
            <a:ext cx="378287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Template 2: Correction Without Blame</a:t>
            </a:r>
            <a:endParaRPr lang="en-US" sz="1200" dirty="0"/>
          </a:p>
        </p:txBody>
      </p:sp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12"/>
          <a:srcRect t="-9" b="-9"/>
          <a:stretch/>
        </p:blipFill>
        <p:spPr>
          <a:xfrm>
            <a:off x="761695" y="3351276"/>
            <a:ext cx="5095951" cy="1158545"/>
          </a:xfrm>
          <a:prstGeom prst="rect">
            <a:avLst/>
          </a:prstGeom>
        </p:spPr>
      </p:pic>
      <p:sp>
        <p:nvSpPr>
          <p:cNvPr id="22" name="Text 10"/>
          <p:cNvSpPr txBox="1"/>
          <p:nvPr/>
        </p:nvSpPr>
        <p:spPr>
          <a:xfrm>
            <a:off x="1000354" y="3541471"/>
            <a:ext cx="4743907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37415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"I may be missing something—I’m seeing . Could you double-check  and update it by ?" </a:t>
            </a:r>
            <a:endParaRPr lang="en-US" sz="1200" dirty="0"/>
          </a:p>
        </p:txBody>
      </p:sp>
      <p:pic>
        <p:nvPicPr>
          <p:cNvPr id="23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0365" y="3569818"/>
            <a:ext cx="533095" cy="190195"/>
          </a:xfrm>
          <a:prstGeom prst="rect">
            <a:avLst/>
          </a:prstGeom>
        </p:spPr>
      </p:pic>
      <p:sp>
        <p:nvSpPr>
          <p:cNvPr id="24" name="Text 11"/>
          <p:cNvSpPr/>
          <p:nvPr/>
        </p:nvSpPr>
        <p:spPr>
          <a:xfrm>
            <a:off x="4290365" y="3569818"/>
            <a:ext cx="534010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[issue]</a:t>
            </a:r>
            <a:endParaRPr lang="en-US" sz="1100" dirty="0"/>
          </a:p>
        </p:txBody>
      </p:sp>
      <p:pic>
        <p:nvPicPr>
          <p:cNvPr id="25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6818" y="3829507"/>
            <a:ext cx="1057046" cy="190195"/>
          </a:xfrm>
          <a:prstGeom prst="rect">
            <a:avLst/>
          </a:prstGeom>
        </p:spPr>
      </p:pic>
      <p:sp>
        <p:nvSpPr>
          <p:cNvPr id="26" name="Text 12"/>
          <p:cNvSpPr/>
          <p:nvPr/>
        </p:nvSpPr>
        <p:spPr>
          <a:xfrm>
            <a:off x="2426818" y="3829507"/>
            <a:ext cx="10579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[specific area]</a:t>
            </a:r>
            <a:endParaRPr lang="en-US" sz="1100" dirty="0"/>
          </a:p>
        </p:txBody>
      </p:sp>
      <p:pic>
        <p:nvPicPr>
          <p:cNvPr id="27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0354" y="4088282"/>
            <a:ext cx="780898" cy="190195"/>
          </a:xfrm>
          <a:prstGeom prst="rect">
            <a:avLst/>
          </a:prstGeom>
        </p:spPr>
      </p:pic>
      <p:sp>
        <p:nvSpPr>
          <p:cNvPr id="28" name="Text 13"/>
          <p:cNvSpPr/>
          <p:nvPr/>
        </p:nvSpPr>
        <p:spPr>
          <a:xfrm>
            <a:off x="1000354" y="4088282"/>
            <a:ext cx="781812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[deadline]</a:t>
            </a:r>
            <a:endParaRPr lang="en-US" sz="1100" dirty="0"/>
          </a:p>
        </p:txBody>
      </p:sp>
      <p:pic>
        <p:nvPicPr>
          <p:cNvPr id="29" name="Image 13" descr="preencoded.png"/>
          <p:cNvPicPr>
            <a:picLocks noChangeAspect="1"/>
          </p:cNvPicPr>
          <p:nvPr/>
        </p:nvPicPr>
        <p:blipFill>
          <a:blip r:embed="rId16"/>
          <a:srcRect l="-2994" r="-2994"/>
          <a:stretch/>
        </p:blipFill>
        <p:spPr>
          <a:xfrm>
            <a:off x="6334049" y="1642262"/>
            <a:ext cx="161849" cy="152705"/>
          </a:xfrm>
          <a:prstGeom prst="rect">
            <a:avLst/>
          </a:prstGeom>
        </p:spPr>
      </p:pic>
      <p:sp>
        <p:nvSpPr>
          <p:cNvPr id="30" name="Text 14"/>
          <p:cNvSpPr txBox="1"/>
          <p:nvPr/>
        </p:nvSpPr>
        <p:spPr>
          <a:xfrm>
            <a:off x="6590995" y="1603858"/>
            <a:ext cx="221924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Template 3: Follow-Up</a:t>
            </a:r>
            <a:endParaRPr lang="en-US" sz="1200" dirty="0"/>
          </a:p>
        </p:txBody>
      </p:sp>
      <p:pic>
        <p:nvPicPr>
          <p:cNvPr id="31" name="Image 14" descr="preencoded.png"/>
          <p:cNvPicPr>
            <a:picLocks noChangeAspect="1"/>
          </p:cNvPicPr>
          <p:nvPr/>
        </p:nvPicPr>
        <p:blipFill>
          <a:blip r:embed="rId12"/>
          <a:srcRect t="-9" b="-9"/>
          <a:stretch/>
        </p:blipFill>
        <p:spPr>
          <a:xfrm>
            <a:off x="6334049" y="1909267"/>
            <a:ext cx="5095951" cy="1158545"/>
          </a:xfrm>
          <a:prstGeom prst="rect">
            <a:avLst/>
          </a:prstGeom>
        </p:spPr>
      </p:pic>
      <p:sp>
        <p:nvSpPr>
          <p:cNvPr id="32" name="Text 15"/>
          <p:cNvSpPr txBox="1"/>
          <p:nvPr/>
        </p:nvSpPr>
        <p:spPr>
          <a:xfrm>
            <a:off x="6572707" y="2099462"/>
            <a:ext cx="4743907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37415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"Hi , checking in on . Do you have an ETA? If it’s easier, I can adjust the timeline—just let me know what works." </a:t>
            </a:r>
            <a:endParaRPr lang="en-US" sz="1200" dirty="0"/>
          </a:p>
        </p:txBody>
      </p:sp>
      <p:pic>
        <p:nvPicPr>
          <p:cNvPr id="33" name="Image 1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9887" y="2127809"/>
            <a:ext cx="599846" cy="190195"/>
          </a:xfrm>
          <a:prstGeom prst="rect">
            <a:avLst/>
          </a:prstGeom>
        </p:spPr>
      </p:pic>
      <p:sp>
        <p:nvSpPr>
          <p:cNvPr id="34" name="Text 16"/>
          <p:cNvSpPr/>
          <p:nvPr/>
        </p:nvSpPr>
        <p:spPr>
          <a:xfrm>
            <a:off x="6869887" y="2127809"/>
            <a:ext cx="6007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[Name]</a:t>
            </a:r>
            <a:endParaRPr lang="en-US" sz="1100" dirty="0"/>
          </a:p>
        </p:txBody>
      </p:sp>
      <p:pic>
        <p:nvPicPr>
          <p:cNvPr id="35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32520" y="2127809"/>
            <a:ext cx="495605" cy="190195"/>
          </a:xfrm>
          <a:prstGeom prst="rect">
            <a:avLst/>
          </a:prstGeom>
        </p:spPr>
      </p:pic>
      <p:sp>
        <p:nvSpPr>
          <p:cNvPr id="36" name="Text 17"/>
          <p:cNvSpPr/>
          <p:nvPr/>
        </p:nvSpPr>
        <p:spPr>
          <a:xfrm>
            <a:off x="8732520" y="2127809"/>
            <a:ext cx="4956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[item]</a:t>
            </a:r>
            <a:endParaRPr lang="en-US" sz="1100" dirty="0"/>
          </a:p>
        </p:txBody>
      </p:sp>
      <p:pic>
        <p:nvPicPr>
          <p:cNvPr id="37" name="Image 17" descr="preencoded.png"/>
          <p:cNvPicPr>
            <a:picLocks noChangeAspect="1"/>
          </p:cNvPicPr>
          <p:nvPr/>
        </p:nvPicPr>
        <p:blipFill>
          <a:blip r:embed="rId18"/>
          <a:srcRect l="-2994" r="-2994"/>
          <a:stretch/>
        </p:blipFill>
        <p:spPr>
          <a:xfrm>
            <a:off x="6334049" y="3343046"/>
            <a:ext cx="161849" cy="152705"/>
          </a:xfrm>
          <a:prstGeom prst="rect">
            <a:avLst/>
          </a:prstGeom>
        </p:spPr>
      </p:pic>
      <p:sp>
        <p:nvSpPr>
          <p:cNvPr id="38" name="Text 18"/>
          <p:cNvSpPr txBox="1"/>
          <p:nvPr/>
        </p:nvSpPr>
        <p:spPr>
          <a:xfrm>
            <a:off x="6590995" y="3305556"/>
            <a:ext cx="3272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Template 4: Firm But Respectful</a:t>
            </a:r>
            <a:endParaRPr lang="en-US" sz="1200" dirty="0"/>
          </a:p>
        </p:txBody>
      </p:sp>
      <p:pic>
        <p:nvPicPr>
          <p:cNvPr id="39" name="Image 18" descr="preencoded.png"/>
          <p:cNvPicPr>
            <a:picLocks noChangeAspect="1"/>
          </p:cNvPicPr>
          <p:nvPr/>
        </p:nvPicPr>
        <p:blipFill>
          <a:blip r:embed="rId12"/>
          <a:srcRect t="-9" b="-9"/>
          <a:stretch/>
        </p:blipFill>
        <p:spPr>
          <a:xfrm>
            <a:off x="6334049" y="3610051"/>
            <a:ext cx="5095951" cy="1158545"/>
          </a:xfrm>
          <a:prstGeom prst="rect">
            <a:avLst/>
          </a:prstGeom>
        </p:spPr>
      </p:pic>
      <p:sp>
        <p:nvSpPr>
          <p:cNvPr id="40" name="Text 19"/>
          <p:cNvSpPr txBox="1"/>
          <p:nvPr/>
        </p:nvSpPr>
        <p:spPr>
          <a:xfrm>
            <a:off x="6572707" y="3800246"/>
            <a:ext cx="4743907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37415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"To meet the deadline, we’ll need  by . If that timing isn’t workable, please tell me by  so we can adjust the plan." </a:t>
            </a:r>
            <a:endParaRPr lang="en-US" sz="1200" dirty="0"/>
          </a:p>
        </p:txBody>
      </p:sp>
      <p:pic>
        <p:nvPicPr>
          <p:cNvPr id="4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80576" y="3829507"/>
            <a:ext cx="952805" cy="190195"/>
          </a:xfrm>
          <a:prstGeom prst="rect">
            <a:avLst/>
          </a:prstGeom>
        </p:spPr>
      </p:pic>
      <p:sp>
        <p:nvSpPr>
          <p:cNvPr id="42" name="Text 20"/>
          <p:cNvSpPr/>
          <p:nvPr/>
        </p:nvSpPr>
        <p:spPr>
          <a:xfrm>
            <a:off x="9180576" y="3829507"/>
            <a:ext cx="9528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[deliverable]</a:t>
            </a:r>
            <a:endParaRPr lang="en-US" sz="1100" dirty="0"/>
          </a:p>
        </p:txBody>
      </p:sp>
      <p:pic>
        <p:nvPicPr>
          <p:cNvPr id="43" name="Image 20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00386" y="3829507"/>
            <a:ext cx="495605" cy="190195"/>
          </a:xfrm>
          <a:prstGeom prst="rect">
            <a:avLst/>
          </a:prstGeom>
        </p:spPr>
      </p:pic>
      <p:sp>
        <p:nvSpPr>
          <p:cNvPr id="44" name="Text 21"/>
          <p:cNvSpPr/>
          <p:nvPr/>
        </p:nvSpPr>
        <p:spPr>
          <a:xfrm>
            <a:off x="10400386" y="3829507"/>
            <a:ext cx="4956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[time]</a:t>
            </a:r>
            <a:endParaRPr lang="en-US" sz="1100" dirty="0"/>
          </a:p>
        </p:txBody>
      </p:sp>
      <p:pic>
        <p:nvPicPr>
          <p:cNvPr id="45" name="Image 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88906" y="4088282"/>
            <a:ext cx="1000354" cy="190195"/>
          </a:xfrm>
          <a:prstGeom prst="rect">
            <a:avLst/>
          </a:prstGeom>
        </p:spPr>
      </p:pic>
      <p:sp>
        <p:nvSpPr>
          <p:cNvPr id="46" name="Text 22"/>
          <p:cNvSpPr/>
          <p:nvPr/>
        </p:nvSpPr>
        <p:spPr>
          <a:xfrm>
            <a:off x="9988906" y="4088282"/>
            <a:ext cx="1000354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[earlier time]</a:t>
            </a:r>
            <a:endParaRPr lang="en-US" sz="1100" dirty="0"/>
          </a:p>
        </p:txBody>
      </p:sp>
      <p:sp>
        <p:nvSpPr>
          <p:cNvPr id="47" name="Shape 23"/>
          <p:cNvSpPr/>
          <p:nvPr/>
        </p:nvSpPr>
        <p:spPr>
          <a:xfrm>
            <a:off x="0" y="6295644"/>
            <a:ext cx="12191695" cy="56235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Shape 24"/>
          <p:cNvSpPr/>
          <p:nvPr/>
        </p:nvSpPr>
        <p:spPr>
          <a:xfrm>
            <a:off x="0" y="6295644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25"/>
          <p:cNvSpPr txBox="1"/>
          <p:nvPr/>
        </p:nvSpPr>
        <p:spPr>
          <a:xfrm>
            <a:off x="761695" y="6495898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50" name="Text 26"/>
          <p:cNvSpPr txBox="1"/>
          <p:nvPr/>
        </p:nvSpPr>
        <p:spPr>
          <a:xfrm>
            <a:off x="9416491" y="6495898"/>
            <a:ext cx="240304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2: Getting Positive Responses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423514" y="6277356"/>
            <a:ext cx="6039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4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 + Choosing the Right Message Type</a:t>
            </a:r>
            <a:endParaRPr lang="en-US" sz="1000" dirty="0"/>
          </a:p>
        </p:txBody>
      </p:sp>
      <p:sp>
        <p:nvSpPr>
          <p:cNvPr id="5" name="Shape 2"/>
          <p:cNvSpPr/>
          <p:nvPr/>
        </p:nvSpPr>
        <p:spPr>
          <a:xfrm>
            <a:off x="7429500" y="-952805"/>
            <a:ext cx="5715000" cy="5715000"/>
          </a:xfrm>
          <a:prstGeom prst="ellipse">
            <a:avLst/>
          </a:prstGeom>
          <a:noFill/>
          <a:ln w="25400">
            <a:solidFill>
              <a:srgbClr val="FFFFFF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-476402" y="3524098"/>
            <a:ext cx="3810305" cy="3810305"/>
          </a:xfrm>
          <a:prstGeom prst="ellipse">
            <a:avLst/>
          </a:prstGeom>
          <a:noFill/>
          <a:ln w="25400">
            <a:solidFill>
              <a:srgbClr val="FFFFFF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1628546" y="2531059"/>
            <a:ext cx="8934602" cy="146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Communicating Across Cultures</a:t>
            </a:r>
            <a:endParaRPr lang="en-US" sz="48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5715000" y="4298594"/>
            <a:ext cx="761695" cy="38405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1943100" y="4641494"/>
            <a:ext cx="83064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CBD5E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Navigating tone, directness, and meaning in diverse workplaces</a:t>
            </a:r>
            <a:endParaRPr lang="en-US" sz="1800" dirty="0"/>
          </a:p>
        </p:txBody>
      </p:sp>
      <p:sp>
        <p:nvSpPr>
          <p:cNvPr id="10" name="Text 6"/>
          <p:cNvSpPr txBox="1"/>
          <p:nvPr/>
        </p:nvSpPr>
        <p:spPr>
          <a:xfrm>
            <a:off x="5141671" y="1873606"/>
            <a:ext cx="1912010" cy="428854"/>
          </a:xfrm>
          <a:prstGeom prst="rect">
            <a:avLst/>
          </a:prstGeom>
          <a:noFill/>
          <a:ln w="12700">
            <a:solidFill>
              <a:srgbClr val="EF4444"/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kern="0" spc="270" dirty="0">
                <a:solidFill>
                  <a:srgbClr val="EF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03</a:t>
            </a:r>
            <a:endParaRPr lang="en-US" sz="13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761695" y="476402"/>
            <a:ext cx="1085850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Why Culture Matters for Communication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761695" y="1051560"/>
            <a:ext cx="10782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kern="0" spc="3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Culture acts as a "meaning system" that filters every message you send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761695" y="1718158"/>
            <a:ext cx="5362956" cy="4209898"/>
          </a:xfrm>
          <a:prstGeom prst="roundRect">
            <a:avLst>
              <a:gd name="adj" fmla="val 39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61695" y="1718158"/>
            <a:ext cx="47549" cy="4209898"/>
          </a:xfrm>
          <a:prstGeom prst="roundRect">
            <a:avLst>
              <a:gd name="adj" fmla="val 34807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1095451" y="2004365"/>
            <a:ext cx="48582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CULTURE SHAPES INTERPRETATION</a:t>
            </a:r>
            <a:endParaRPr lang="en-US" sz="10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451" y="2456993"/>
            <a:ext cx="190195" cy="190195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399946" y="2394814"/>
            <a:ext cx="1711757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Tone &amp; Intent</a:t>
            </a:r>
            <a:endParaRPr lang="en-US" sz="1600" dirty="0"/>
          </a:p>
        </p:txBody>
      </p:sp>
      <p:sp>
        <p:nvSpPr>
          <p:cNvPr id="11" name="Text 7"/>
          <p:cNvSpPr txBox="1"/>
          <p:nvPr/>
        </p:nvSpPr>
        <p:spPr>
          <a:xfrm>
            <a:off x="1399946" y="2756916"/>
            <a:ext cx="4515307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 directness seen as "honest and efficient" or "rude and aggressive"?</a:t>
            </a:r>
            <a:endParaRPr lang="en-US" sz="13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5451" y="3536899"/>
            <a:ext cx="237744" cy="190195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1447495" y="3474720"/>
            <a:ext cx="257312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Respect &amp; Politeness</a:t>
            </a:r>
            <a:endParaRPr lang="en-US" sz="1600" dirty="0"/>
          </a:p>
        </p:txBody>
      </p:sp>
      <p:sp>
        <p:nvSpPr>
          <p:cNvPr id="14" name="Text 9"/>
          <p:cNvSpPr txBox="1"/>
          <p:nvPr/>
        </p:nvSpPr>
        <p:spPr>
          <a:xfrm>
            <a:off x="1399946" y="3836822"/>
            <a:ext cx="4515307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 respect shown through informality (connection) or formality (deference)?</a:t>
            </a:r>
            <a:endParaRPr lang="en-US" sz="13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l="-1648" r="-1648"/>
          <a:stretch/>
        </p:blipFill>
        <p:spPr>
          <a:xfrm>
            <a:off x="1095451" y="4616806"/>
            <a:ext cx="171907" cy="190195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380744" y="4554626"/>
            <a:ext cx="317388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Competence &amp; Credibility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1399946" y="4916729"/>
            <a:ext cx="4515307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 admitting a mistake seen as "transparent and confident" or "weak and incompetent"?</a:t>
            </a:r>
            <a:endParaRPr lang="en-US" sz="1300" dirty="0"/>
          </a:p>
        </p:txBody>
      </p:sp>
      <p:sp>
        <p:nvSpPr>
          <p:cNvPr id="18" name="Text 12"/>
          <p:cNvSpPr txBox="1"/>
          <p:nvPr/>
        </p:nvSpPr>
        <p:spPr>
          <a:xfrm>
            <a:off x="6691579" y="2050999"/>
            <a:ext cx="48582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STRATEGIC GOAL</a:t>
            </a:r>
            <a:endParaRPr lang="en-US" sz="1000" dirty="0"/>
          </a:p>
        </p:txBody>
      </p:sp>
      <p:sp>
        <p:nvSpPr>
          <p:cNvPr id="19" name="Shape 13"/>
          <p:cNvSpPr/>
          <p:nvPr/>
        </p:nvSpPr>
        <p:spPr>
          <a:xfrm>
            <a:off x="6691579" y="2441448"/>
            <a:ext cx="4743907" cy="1104595"/>
          </a:xfrm>
          <a:prstGeom prst="roundRect">
            <a:avLst>
              <a:gd name="adj" fmla="val 5709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4"/>
          <p:cNvSpPr/>
          <p:nvPr/>
        </p:nvSpPr>
        <p:spPr>
          <a:xfrm>
            <a:off x="6691579" y="2441448"/>
            <a:ext cx="38405" cy="1104595"/>
          </a:xfrm>
          <a:prstGeom prst="roundRect">
            <a:avLst>
              <a:gd name="adj" fmla="val 164203"/>
            </a:avLst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5"/>
          <p:cNvSpPr txBox="1"/>
          <p:nvPr/>
        </p:nvSpPr>
        <p:spPr>
          <a:xfrm>
            <a:off x="6967728" y="2679192"/>
            <a:ext cx="4343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Objective</a:t>
            </a:r>
            <a:endParaRPr lang="en-US" sz="1200" dirty="0"/>
          </a:p>
        </p:txBody>
      </p:sp>
      <p:sp>
        <p:nvSpPr>
          <p:cNvPr id="22" name="Text 16"/>
          <p:cNvSpPr txBox="1"/>
          <p:nvPr/>
        </p:nvSpPr>
        <p:spPr>
          <a:xfrm>
            <a:off x="6967728" y="3003804"/>
            <a:ext cx="434340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Clarity without Stereotyping</a:t>
            </a:r>
            <a:endParaRPr lang="en-US" sz="1800" dirty="0"/>
          </a:p>
        </p:txBody>
      </p:sp>
      <p:sp>
        <p:nvSpPr>
          <p:cNvPr id="23" name="Text 17"/>
          <p:cNvSpPr txBox="1"/>
          <p:nvPr/>
        </p:nvSpPr>
        <p:spPr>
          <a:xfrm>
            <a:off x="6691579" y="3728923"/>
            <a:ext cx="481980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goal isn't to memorize rules for every country, but to build communication habits that travel well.</a:t>
            </a:r>
            <a:endParaRPr lang="en-US" sz="1300" dirty="0"/>
          </a:p>
        </p:txBody>
      </p:sp>
      <p:sp>
        <p:nvSpPr>
          <p:cNvPr id="24" name="Text 18"/>
          <p:cNvSpPr txBox="1"/>
          <p:nvPr/>
        </p:nvSpPr>
        <p:spPr>
          <a:xfrm>
            <a:off x="6691579" y="4468673"/>
            <a:ext cx="481980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 must design messages that reduce "invisible friction" caused by different cultural expectations.</a:t>
            </a:r>
            <a:endParaRPr lang="en-US" sz="1300" dirty="0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rcRect t="-43" b="-43"/>
          <a:stretch/>
        </p:blipFill>
        <p:spPr>
          <a:xfrm>
            <a:off x="6691579" y="5397703"/>
            <a:ext cx="133502" cy="152705"/>
          </a:xfrm>
          <a:prstGeom prst="rect">
            <a:avLst/>
          </a:prstGeom>
        </p:spPr>
      </p:pic>
      <p:sp>
        <p:nvSpPr>
          <p:cNvPr id="26" name="Text 19"/>
          <p:cNvSpPr txBox="1"/>
          <p:nvPr/>
        </p:nvSpPr>
        <p:spPr>
          <a:xfrm>
            <a:off x="6900977" y="5359298"/>
            <a:ext cx="34774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40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adaptability, not assumptions.</a:t>
            </a:r>
            <a:endParaRPr lang="en-US" sz="1200" dirty="0"/>
          </a:p>
        </p:txBody>
      </p:sp>
      <p:sp>
        <p:nvSpPr>
          <p:cNvPr id="27" name="Shape 20"/>
          <p:cNvSpPr/>
          <p:nvPr/>
        </p:nvSpPr>
        <p:spPr>
          <a:xfrm>
            <a:off x="0" y="6397142"/>
            <a:ext cx="12191695" cy="56235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1"/>
          <p:cNvSpPr/>
          <p:nvPr/>
        </p:nvSpPr>
        <p:spPr>
          <a:xfrm>
            <a:off x="0" y="639714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2"/>
          <p:cNvSpPr txBox="1"/>
          <p:nvPr/>
        </p:nvSpPr>
        <p:spPr>
          <a:xfrm>
            <a:off x="761695" y="6597396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30" name="Text 23"/>
          <p:cNvSpPr txBox="1"/>
          <p:nvPr/>
        </p:nvSpPr>
        <p:spPr>
          <a:xfrm>
            <a:off x="9466783" y="6597396"/>
            <a:ext cx="234635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3: Cultural Meaning Systems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761695" y="476402"/>
            <a:ext cx="1085850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Culture = Meaning System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761695" y="1051560"/>
            <a:ext cx="10782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kern="0" spc="3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It's not just holidays and food—it's how we interpret reality and intent.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761695" y="1718158"/>
            <a:ext cx="5057546" cy="4667098"/>
          </a:xfrm>
          <a:prstGeom prst="roundRect">
            <a:avLst>
              <a:gd name="adj" fmla="val 320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71754" y="1728216"/>
            <a:ext cx="5038344" cy="1399946"/>
          </a:xfrm>
          <a:prstGeom prst="roundRect">
            <a:avLst>
              <a:gd name="adj" fmla="val 3555"/>
            </a:avLst>
          </a:prstGeom>
          <a:solidFill>
            <a:srgbClr val="DBEAF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71754" y="3108960"/>
            <a:ext cx="5038344" cy="19202"/>
          </a:xfrm>
          <a:prstGeom prst="roundRect">
            <a:avLst>
              <a:gd name="adj" fmla="val 259157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1310335" y="2013509"/>
            <a:ext cx="432877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68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Visible Culture (10%)</a:t>
            </a:r>
            <a:endParaRPr lang="en-US" sz="13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 l="-1773" r="-1773"/>
          <a:stretch/>
        </p:blipFill>
        <p:spPr>
          <a:xfrm>
            <a:off x="1057046" y="2053742"/>
            <a:ext cx="200254" cy="171907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1247242" y="2366467"/>
            <a:ext cx="43918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Food &amp; Dining Etiquette</a:t>
            </a:r>
            <a:endParaRPr lang="en-US" sz="12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21172" r="-21172"/>
          <a:stretch/>
        </p:blipFill>
        <p:spPr>
          <a:xfrm>
            <a:off x="1057046" y="2403958"/>
            <a:ext cx="190195" cy="152705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1247242" y="2670962"/>
            <a:ext cx="43918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Dress Codes &amp; Appearance</a:t>
            </a:r>
            <a:endParaRPr lang="en-US" sz="12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t="-180" b="-180"/>
          <a:stretch/>
        </p:blipFill>
        <p:spPr>
          <a:xfrm>
            <a:off x="1057046" y="2709367"/>
            <a:ext cx="190195" cy="152705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1247242" y="2975458"/>
            <a:ext cx="43918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Language &amp; Arts</a:t>
            </a:r>
            <a:endParaRPr lang="en-US" sz="12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 t="-180" b="-180"/>
          <a:stretch/>
        </p:blipFill>
        <p:spPr>
          <a:xfrm>
            <a:off x="1057046" y="3013862"/>
            <a:ext cx="190195" cy="152705"/>
          </a:xfrm>
          <a:prstGeom prst="rect">
            <a:avLst/>
          </a:prstGeom>
        </p:spPr>
      </p:pic>
      <p:sp>
        <p:nvSpPr>
          <p:cNvPr id="17" name="Shape 10"/>
          <p:cNvSpPr/>
          <p:nvPr/>
        </p:nvSpPr>
        <p:spPr>
          <a:xfrm>
            <a:off x="771754" y="3122676"/>
            <a:ext cx="5038344" cy="3258007"/>
          </a:xfrm>
          <a:prstGeom prst="roundRect">
            <a:avLst>
              <a:gd name="adj" fmla="val 657"/>
            </a:avLst>
          </a:prstGeom>
          <a:solidFill>
            <a:srgbClr val="1E40A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1"/>
          <p:cNvSpPr txBox="1"/>
          <p:nvPr/>
        </p:nvSpPr>
        <p:spPr>
          <a:xfrm>
            <a:off x="1291133" y="3407969"/>
            <a:ext cx="434797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68" dirty="0">
                <a:solidFill>
                  <a:srgbClr val="93C5F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Invisible Culture (90%)</a:t>
            </a:r>
            <a:endParaRPr lang="en-US" sz="13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rcRect l="-2660" r="-2660"/>
          <a:stretch/>
        </p:blipFill>
        <p:spPr>
          <a:xfrm>
            <a:off x="1057046" y="3448202"/>
            <a:ext cx="181051" cy="171907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1057046" y="3760013"/>
            <a:ext cx="458205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Where 90% of workplace conflicts originate</a:t>
            </a:r>
            <a:endParaRPr lang="en-US" sz="1000" dirty="0"/>
          </a:p>
        </p:txBody>
      </p:sp>
      <p:sp>
        <p:nvSpPr>
          <p:cNvPr id="21" name="Text 13"/>
          <p:cNvSpPr txBox="1"/>
          <p:nvPr/>
        </p:nvSpPr>
        <p:spPr>
          <a:xfrm>
            <a:off x="1247242" y="4102913"/>
            <a:ext cx="43918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E0F2F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Communication Styles (Direct/Indirect)</a:t>
            </a:r>
            <a:endParaRPr lang="en-US" sz="12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rcRect t="-180" b="-180"/>
          <a:stretch/>
        </p:blipFill>
        <p:spPr>
          <a:xfrm>
            <a:off x="1057046" y="4141318"/>
            <a:ext cx="190195" cy="152705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1247242" y="4408322"/>
            <a:ext cx="43918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E0F2F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Concepts of Time (Fixed/Flexible)</a:t>
            </a:r>
            <a:endParaRPr lang="en-US" sz="12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/>
          <a:srcRect l="-12275" r="-12275"/>
          <a:stretch/>
        </p:blipFill>
        <p:spPr>
          <a:xfrm>
            <a:off x="1057046" y="4445813"/>
            <a:ext cx="190195" cy="152705"/>
          </a:xfrm>
          <a:prstGeom prst="rect">
            <a:avLst/>
          </a:prstGeom>
        </p:spPr>
      </p:pic>
      <p:sp>
        <p:nvSpPr>
          <p:cNvPr id="25" name="Text 15"/>
          <p:cNvSpPr txBox="1"/>
          <p:nvPr/>
        </p:nvSpPr>
        <p:spPr>
          <a:xfrm>
            <a:off x="1247242" y="4712818"/>
            <a:ext cx="43918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E0F2F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Views on Authority &amp; Hierarchy</a:t>
            </a:r>
            <a:endParaRPr lang="en-US" sz="1200" dirty="0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11"/>
          <a:srcRect t="-180" b="-180"/>
          <a:stretch/>
        </p:blipFill>
        <p:spPr>
          <a:xfrm>
            <a:off x="1057046" y="4751222"/>
            <a:ext cx="190195" cy="152705"/>
          </a:xfrm>
          <a:prstGeom prst="rect">
            <a:avLst/>
          </a:prstGeom>
        </p:spPr>
      </p:pic>
      <p:sp>
        <p:nvSpPr>
          <p:cNvPr id="27" name="Text 16"/>
          <p:cNvSpPr txBox="1"/>
          <p:nvPr/>
        </p:nvSpPr>
        <p:spPr>
          <a:xfrm>
            <a:off x="1247242" y="5017313"/>
            <a:ext cx="43918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E0F2F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Definition of "Respect"</a:t>
            </a:r>
            <a:endParaRPr lang="en-US" sz="1200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12"/>
          <a:srcRect t="-180" b="-180"/>
          <a:stretch/>
        </p:blipFill>
        <p:spPr>
          <a:xfrm>
            <a:off x="1057046" y="5055718"/>
            <a:ext cx="190195" cy="152705"/>
          </a:xfrm>
          <a:prstGeom prst="rect">
            <a:avLst/>
          </a:prstGeom>
        </p:spPr>
      </p:pic>
      <p:sp>
        <p:nvSpPr>
          <p:cNvPr id="29" name="Text 17"/>
          <p:cNvSpPr txBox="1"/>
          <p:nvPr/>
        </p:nvSpPr>
        <p:spPr>
          <a:xfrm>
            <a:off x="1247242" y="5322722"/>
            <a:ext cx="43918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E0F2F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Decision Making Process</a:t>
            </a:r>
            <a:endParaRPr lang="en-US" sz="1200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3"/>
          <a:srcRect t="-180" b="-180"/>
          <a:stretch/>
        </p:blipFill>
        <p:spPr>
          <a:xfrm>
            <a:off x="1057046" y="5360213"/>
            <a:ext cx="190195" cy="152705"/>
          </a:xfrm>
          <a:prstGeom prst="rect">
            <a:avLst/>
          </a:prstGeom>
        </p:spPr>
      </p:pic>
      <p:sp>
        <p:nvSpPr>
          <p:cNvPr id="31" name="Text 18"/>
          <p:cNvSpPr txBox="1"/>
          <p:nvPr/>
        </p:nvSpPr>
        <p:spPr>
          <a:xfrm>
            <a:off x="6391656" y="2156155"/>
            <a:ext cx="515355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SAME BEHAVIOR, DIFFERENT MEANINGS</a:t>
            </a:r>
            <a:endParaRPr lang="en-US" sz="1000" dirty="0"/>
          </a:p>
        </p:txBody>
      </p:sp>
      <p:sp>
        <p:nvSpPr>
          <p:cNvPr id="32" name="Shape 19"/>
          <p:cNvSpPr/>
          <p:nvPr/>
        </p:nvSpPr>
        <p:spPr>
          <a:xfrm>
            <a:off x="6391656" y="2546604"/>
            <a:ext cx="5038344" cy="942746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Shape 20"/>
          <p:cNvSpPr/>
          <p:nvPr/>
        </p:nvSpPr>
        <p:spPr>
          <a:xfrm>
            <a:off x="6391656" y="2546604"/>
            <a:ext cx="38405" cy="942746"/>
          </a:xfrm>
          <a:prstGeom prst="rect">
            <a:avLst/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1"/>
          <p:cNvSpPr txBox="1"/>
          <p:nvPr/>
        </p:nvSpPr>
        <p:spPr>
          <a:xfrm>
            <a:off x="6620256" y="2737714"/>
            <a:ext cx="162123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Direct Feedback</a:t>
            </a:r>
            <a:endParaRPr lang="en-US" sz="1300" dirty="0"/>
          </a:p>
        </p:txBody>
      </p:sp>
      <p:pic>
        <p:nvPicPr>
          <p:cNvPr id="35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51999" y="2737714"/>
            <a:ext cx="1190549" cy="256946"/>
          </a:xfrm>
          <a:prstGeom prst="rect">
            <a:avLst/>
          </a:prstGeom>
        </p:spPr>
      </p:pic>
      <p:sp>
        <p:nvSpPr>
          <p:cNvPr id="36" name="Text 22"/>
          <p:cNvSpPr/>
          <p:nvPr/>
        </p:nvSpPr>
        <p:spPr>
          <a:xfrm>
            <a:off x="10051999" y="2737714"/>
            <a:ext cx="1191463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91B1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Interpretation Gap</a:t>
            </a:r>
            <a:endParaRPr lang="en-US" sz="900" dirty="0"/>
          </a:p>
        </p:txBody>
      </p:sp>
      <p:sp>
        <p:nvSpPr>
          <p:cNvPr id="37" name="Text 23"/>
          <p:cNvSpPr txBox="1"/>
          <p:nvPr/>
        </p:nvSpPr>
        <p:spPr>
          <a:xfrm>
            <a:off x="6620256" y="3070555"/>
            <a:ext cx="173461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596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"Honest &amp; Efficient"</a:t>
            </a:r>
            <a:endParaRPr lang="en-US" sz="1200" dirty="0"/>
          </a:p>
        </p:txBody>
      </p:sp>
      <p:pic>
        <p:nvPicPr>
          <p:cNvPr id="38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836762" y="3108960"/>
            <a:ext cx="152705" cy="152705"/>
          </a:xfrm>
          <a:prstGeom prst="rect">
            <a:avLst/>
          </a:prstGeom>
        </p:spPr>
      </p:pic>
      <p:sp>
        <p:nvSpPr>
          <p:cNvPr id="39" name="Text 24"/>
          <p:cNvSpPr txBox="1"/>
          <p:nvPr/>
        </p:nvSpPr>
        <p:spPr>
          <a:xfrm>
            <a:off x="9754819" y="3070555"/>
            <a:ext cx="1768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C262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"Rude &amp; Aggressive"</a:t>
            </a:r>
            <a:endParaRPr lang="en-US" sz="1200" dirty="0"/>
          </a:p>
        </p:txBody>
      </p:sp>
      <p:sp>
        <p:nvSpPr>
          <p:cNvPr id="40" name="Shape 25"/>
          <p:cNvSpPr/>
          <p:nvPr/>
        </p:nvSpPr>
        <p:spPr>
          <a:xfrm>
            <a:off x="6391656" y="3680460"/>
            <a:ext cx="5038344" cy="942746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" name="Shape 26"/>
          <p:cNvSpPr/>
          <p:nvPr/>
        </p:nvSpPr>
        <p:spPr>
          <a:xfrm>
            <a:off x="6391656" y="3680460"/>
            <a:ext cx="38405" cy="942746"/>
          </a:xfrm>
          <a:prstGeom prst="rect">
            <a:avLst/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27"/>
          <p:cNvSpPr txBox="1"/>
          <p:nvPr/>
        </p:nvSpPr>
        <p:spPr>
          <a:xfrm>
            <a:off x="6620256" y="3870655"/>
            <a:ext cx="297088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Asking Questions to Manager</a:t>
            </a:r>
            <a:endParaRPr lang="en-US" sz="1300" dirty="0"/>
          </a:p>
        </p:txBody>
      </p:sp>
      <p:pic>
        <p:nvPicPr>
          <p:cNvPr id="43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51999" y="3870655"/>
            <a:ext cx="1190549" cy="256946"/>
          </a:xfrm>
          <a:prstGeom prst="rect">
            <a:avLst/>
          </a:prstGeom>
        </p:spPr>
      </p:pic>
      <p:sp>
        <p:nvSpPr>
          <p:cNvPr id="44" name="Text 28"/>
          <p:cNvSpPr/>
          <p:nvPr/>
        </p:nvSpPr>
        <p:spPr>
          <a:xfrm>
            <a:off x="10051999" y="3870655"/>
            <a:ext cx="1191463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91B1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Interpretation Gap</a:t>
            </a:r>
            <a:endParaRPr lang="en-US" sz="900" dirty="0"/>
          </a:p>
        </p:txBody>
      </p:sp>
      <p:sp>
        <p:nvSpPr>
          <p:cNvPr id="45" name="Text 29"/>
          <p:cNvSpPr txBox="1"/>
          <p:nvPr/>
        </p:nvSpPr>
        <p:spPr>
          <a:xfrm>
            <a:off x="6620256" y="4204411"/>
            <a:ext cx="16550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596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"Engaged &amp; Smart"</a:t>
            </a:r>
            <a:endParaRPr lang="en-US" sz="1200" dirty="0"/>
          </a:p>
        </p:txBody>
      </p:sp>
      <p:pic>
        <p:nvPicPr>
          <p:cNvPr id="46" name="Image 14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498434" y="4242816"/>
            <a:ext cx="152705" cy="152705"/>
          </a:xfrm>
          <a:prstGeom prst="rect">
            <a:avLst/>
          </a:prstGeom>
        </p:spPr>
      </p:pic>
      <p:sp>
        <p:nvSpPr>
          <p:cNvPr id="47" name="Text 30"/>
          <p:cNvSpPr txBox="1"/>
          <p:nvPr/>
        </p:nvSpPr>
        <p:spPr>
          <a:xfrm>
            <a:off x="9139428" y="4204411"/>
            <a:ext cx="25054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C262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"Disrespectful / Challenging"</a:t>
            </a:r>
            <a:endParaRPr lang="en-US" sz="1200" dirty="0"/>
          </a:p>
        </p:txBody>
      </p:sp>
      <p:sp>
        <p:nvSpPr>
          <p:cNvPr id="48" name="Shape 31"/>
          <p:cNvSpPr/>
          <p:nvPr/>
        </p:nvSpPr>
        <p:spPr>
          <a:xfrm>
            <a:off x="6391656" y="4814316"/>
            <a:ext cx="5038344" cy="942746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9" name="Shape 32"/>
          <p:cNvSpPr/>
          <p:nvPr/>
        </p:nvSpPr>
        <p:spPr>
          <a:xfrm>
            <a:off x="6391656" y="4814316"/>
            <a:ext cx="38405" cy="942746"/>
          </a:xfrm>
          <a:prstGeom prst="rect">
            <a:avLst/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33"/>
          <p:cNvSpPr txBox="1"/>
          <p:nvPr/>
        </p:nvSpPr>
        <p:spPr>
          <a:xfrm>
            <a:off x="6620256" y="5004511"/>
            <a:ext cx="293613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Admitting a Mistake Publicly</a:t>
            </a:r>
            <a:endParaRPr lang="en-US" sz="1300" dirty="0"/>
          </a:p>
        </p:txBody>
      </p:sp>
      <p:pic>
        <p:nvPicPr>
          <p:cNvPr id="51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51999" y="5004511"/>
            <a:ext cx="1190549" cy="256946"/>
          </a:xfrm>
          <a:prstGeom prst="rect">
            <a:avLst/>
          </a:prstGeom>
        </p:spPr>
      </p:pic>
      <p:sp>
        <p:nvSpPr>
          <p:cNvPr id="52" name="Text 34"/>
          <p:cNvSpPr/>
          <p:nvPr/>
        </p:nvSpPr>
        <p:spPr>
          <a:xfrm>
            <a:off x="10051999" y="5004511"/>
            <a:ext cx="1191463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91B1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Interpretation Gap</a:t>
            </a:r>
            <a:endParaRPr lang="en-US" sz="900" dirty="0"/>
          </a:p>
        </p:txBody>
      </p:sp>
      <p:sp>
        <p:nvSpPr>
          <p:cNvPr id="53" name="Text 35"/>
          <p:cNvSpPr txBox="1"/>
          <p:nvPr/>
        </p:nvSpPr>
        <p:spPr>
          <a:xfrm>
            <a:off x="6620256" y="5338267"/>
            <a:ext cx="19842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596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"Accountable &amp; Brave"</a:t>
            </a:r>
            <a:endParaRPr lang="en-US" sz="1200" dirty="0"/>
          </a:p>
        </p:txBody>
      </p:sp>
      <p:pic>
        <p:nvPicPr>
          <p:cNvPr id="54" name="Image 16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814816" y="5375758"/>
            <a:ext cx="152705" cy="152705"/>
          </a:xfrm>
          <a:prstGeom prst="rect">
            <a:avLst/>
          </a:prstGeom>
        </p:spPr>
      </p:pic>
      <p:sp>
        <p:nvSpPr>
          <p:cNvPr id="55" name="Text 36"/>
          <p:cNvSpPr txBox="1"/>
          <p:nvPr/>
        </p:nvSpPr>
        <p:spPr>
          <a:xfrm>
            <a:off x="9501530" y="5338267"/>
            <a:ext cx="20546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C262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"Weak &amp; Embarrassing"</a:t>
            </a:r>
            <a:endParaRPr lang="en-US" sz="1200" dirty="0"/>
          </a:p>
        </p:txBody>
      </p:sp>
      <p:sp>
        <p:nvSpPr>
          <p:cNvPr id="56" name="Shape 37"/>
          <p:cNvSpPr/>
          <p:nvPr/>
        </p:nvSpPr>
        <p:spPr>
          <a:xfrm>
            <a:off x="0" y="6861658"/>
            <a:ext cx="12191695" cy="56235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7" name="Shape 38"/>
          <p:cNvSpPr/>
          <p:nvPr/>
        </p:nvSpPr>
        <p:spPr>
          <a:xfrm>
            <a:off x="0" y="6861658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39"/>
          <p:cNvSpPr txBox="1"/>
          <p:nvPr/>
        </p:nvSpPr>
        <p:spPr>
          <a:xfrm>
            <a:off x="761695" y="7061911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59" name="Text 40"/>
          <p:cNvSpPr txBox="1"/>
          <p:nvPr/>
        </p:nvSpPr>
        <p:spPr>
          <a:xfrm>
            <a:off x="9308592" y="7061911"/>
            <a:ext cx="252831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3: Culture as a Meaning System</a:t>
            </a:r>
            <a:endParaRPr lang="en-US" sz="900" dirty="0"/>
          </a:p>
        </p:txBody>
      </p:sp>
      <p:pic>
        <p:nvPicPr>
          <p:cNvPr id="60" name="Image 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6165" y="3036722"/>
            <a:ext cx="743407" cy="181051"/>
          </a:xfrm>
          <a:prstGeom prst="rect">
            <a:avLst/>
          </a:prstGeom>
        </p:spPr>
      </p:pic>
      <p:sp>
        <p:nvSpPr>
          <p:cNvPr id="61" name="Text 41"/>
          <p:cNvSpPr/>
          <p:nvPr/>
        </p:nvSpPr>
        <p:spPr>
          <a:xfrm>
            <a:off x="4976165" y="3036722"/>
            <a:ext cx="743407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Surface Level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61695" y="1191463"/>
            <a:ext cx="7401154" cy="28346"/>
          </a:xfrm>
          <a:prstGeom prst="rect">
            <a:avLst/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761695" y="476402"/>
            <a:ext cx="9368028" cy="6007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The Big Four Cultural Pressure Points</a:t>
            </a:r>
            <a:endParaRPr lang="en-US" sz="3100" dirty="0"/>
          </a:p>
        </p:txBody>
      </p:sp>
      <p:sp>
        <p:nvSpPr>
          <p:cNvPr id="6" name="Text 4"/>
          <p:cNvSpPr txBox="1"/>
          <p:nvPr/>
        </p:nvSpPr>
        <p:spPr>
          <a:xfrm>
            <a:off x="761695" y="1314907"/>
            <a:ext cx="107826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Invisible cultural dimensions that shape how messages are interpreted in the workplace.</a:t>
            </a:r>
            <a:endParaRPr lang="en-US" sz="13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1C997D-A773-8CEE-122F-0EE9A7689929}"/>
              </a:ext>
            </a:extLst>
          </p:cNvPr>
          <p:cNvGrpSpPr/>
          <p:nvPr/>
        </p:nvGrpSpPr>
        <p:grpSpPr>
          <a:xfrm>
            <a:off x="761695" y="1755547"/>
            <a:ext cx="10668305" cy="1027888"/>
            <a:chOff x="761695" y="1755547"/>
            <a:chExt cx="10668305" cy="1027888"/>
          </a:xfrm>
        </p:grpSpPr>
        <p:sp>
          <p:nvSpPr>
            <p:cNvPr id="7" name="Shape 5"/>
            <p:cNvSpPr/>
            <p:nvPr/>
          </p:nvSpPr>
          <p:spPr>
            <a:xfrm>
              <a:off x="761695" y="1755547"/>
              <a:ext cx="10668305" cy="1027888"/>
            </a:xfrm>
            <a:prstGeom prst="roundRect">
              <a:avLst>
                <a:gd name="adj" fmla="val 4836"/>
              </a:avLst>
            </a:prstGeom>
            <a:solidFill>
              <a:srgbClr val="F8FAFC"/>
            </a:solidFill>
            <a:ln/>
            <a:effectLst>
              <a:outerShdw blurRad="63500" dist="38100" dir="16200000" algn="bl" rotWithShape="0">
                <a:srgbClr val="000000">
                  <a:alpha val="5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Shape 6"/>
            <p:cNvSpPr/>
            <p:nvPr/>
          </p:nvSpPr>
          <p:spPr>
            <a:xfrm>
              <a:off x="761695" y="1755547"/>
              <a:ext cx="57607" cy="1027888"/>
            </a:xfrm>
            <a:prstGeom prst="roundRect">
              <a:avLst>
                <a:gd name="adj" fmla="val 100781"/>
              </a:avLst>
            </a:prstGeom>
            <a:solidFill>
              <a:srgbClr val="1E3A8A"/>
            </a:solidFill>
            <a:ln w="12700">
              <a:solidFill>
                <a:srgbClr val="1E3A8A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Shape 7"/>
          <p:cNvSpPr/>
          <p:nvPr/>
        </p:nvSpPr>
        <p:spPr>
          <a:xfrm>
            <a:off x="1047902" y="1927454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81405" y="2060956"/>
            <a:ext cx="190195" cy="190195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1733702" y="1927454"/>
            <a:ext cx="633496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Directness vs. Indirectness</a:t>
            </a:r>
            <a:endParaRPr lang="en-US" sz="1300" dirty="0"/>
          </a:p>
        </p:txBody>
      </p:sp>
      <p:sp>
        <p:nvSpPr>
          <p:cNvPr id="12" name="Text 9"/>
          <p:cNvSpPr txBox="1"/>
          <p:nvPr/>
        </p:nvSpPr>
        <p:spPr>
          <a:xfrm>
            <a:off x="1733702" y="2222805"/>
            <a:ext cx="69064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Some cultures value direct clarity and frankness; others value face-saving and harmony.</a:t>
            </a:r>
            <a:endParaRPr lang="en-US" sz="12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702" y="2493467"/>
            <a:ext cx="4524451" cy="295351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990649" y="2493467"/>
            <a:ext cx="4267505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Professional Move: Use clear requests + respectful softening.</a:t>
            </a:r>
            <a:endParaRPr lang="en-US" sz="11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 t="-870" b="-870"/>
          <a:stretch/>
        </p:blipFill>
        <p:spPr>
          <a:xfrm>
            <a:off x="1809598" y="2568448"/>
            <a:ext cx="105156" cy="142646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EC260BD-300F-B19B-C0A5-CB5855C420A4}"/>
              </a:ext>
            </a:extLst>
          </p:cNvPr>
          <p:cNvGrpSpPr/>
          <p:nvPr/>
        </p:nvGrpSpPr>
        <p:grpSpPr>
          <a:xfrm>
            <a:off x="761695" y="2967635"/>
            <a:ext cx="10668305" cy="1027888"/>
            <a:chOff x="761695" y="3145435"/>
            <a:chExt cx="10668305" cy="1027888"/>
          </a:xfrm>
        </p:grpSpPr>
        <p:sp>
          <p:nvSpPr>
            <p:cNvPr id="16" name="Shape 11"/>
            <p:cNvSpPr/>
            <p:nvPr/>
          </p:nvSpPr>
          <p:spPr>
            <a:xfrm>
              <a:off x="761695" y="3145435"/>
              <a:ext cx="10668305" cy="1027888"/>
            </a:xfrm>
            <a:prstGeom prst="roundRect">
              <a:avLst>
                <a:gd name="adj" fmla="val 4836"/>
              </a:avLst>
            </a:prstGeom>
            <a:solidFill>
              <a:srgbClr val="F8FAFC"/>
            </a:solidFill>
            <a:ln/>
            <a:effectLst>
              <a:outerShdw blurRad="63500" dist="38100" dir="16200000" algn="bl" rotWithShape="0">
                <a:srgbClr val="000000">
                  <a:alpha val="5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Shape 12"/>
            <p:cNvSpPr/>
            <p:nvPr/>
          </p:nvSpPr>
          <p:spPr>
            <a:xfrm>
              <a:off x="761695" y="3145435"/>
              <a:ext cx="57607" cy="1027888"/>
            </a:xfrm>
            <a:prstGeom prst="roundRect">
              <a:avLst>
                <a:gd name="adj" fmla="val 100781"/>
              </a:avLst>
            </a:prstGeom>
            <a:solidFill>
              <a:srgbClr val="1E3A8A"/>
            </a:solidFill>
            <a:ln w="12700">
              <a:solidFill>
                <a:srgbClr val="1E3A8A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Shape 13"/>
          <p:cNvSpPr/>
          <p:nvPr/>
        </p:nvSpPr>
        <p:spPr>
          <a:xfrm>
            <a:off x="1047902" y="3139542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rcRect l="-1648" r="-1648"/>
          <a:stretch/>
        </p:blipFill>
        <p:spPr>
          <a:xfrm>
            <a:off x="1190549" y="3272130"/>
            <a:ext cx="171907" cy="190195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1733702" y="3139542"/>
            <a:ext cx="664860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Power Distance (Views of Authority)</a:t>
            </a:r>
            <a:endParaRPr lang="en-US" sz="1300" dirty="0"/>
          </a:p>
        </p:txBody>
      </p:sp>
      <p:sp>
        <p:nvSpPr>
          <p:cNvPr id="21" name="Text 15"/>
          <p:cNvSpPr txBox="1"/>
          <p:nvPr/>
        </p:nvSpPr>
        <p:spPr>
          <a:xfrm>
            <a:off x="1733702" y="3434893"/>
            <a:ext cx="72201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some cultures, challenging a manager feels disrespectful; in others, it shows engagement.</a:t>
            </a:r>
            <a:endParaRPr lang="en-US" sz="12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702" y="3704641"/>
            <a:ext cx="4371746" cy="29535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990649" y="3704641"/>
            <a:ext cx="4115714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Professional Move: Ask questions in a respectful structure.</a:t>
            </a:r>
            <a:endParaRPr lang="en-US" sz="110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5"/>
          <a:srcRect t="-870" b="-870"/>
          <a:stretch/>
        </p:blipFill>
        <p:spPr>
          <a:xfrm>
            <a:off x="1809598" y="3779622"/>
            <a:ext cx="105156" cy="142646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1F4E0206-60F1-9CD7-C184-47EA42822E1E}"/>
              </a:ext>
            </a:extLst>
          </p:cNvPr>
          <p:cNvGrpSpPr/>
          <p:nvPr/>
        </p:nvGrpSpPr>
        <p:grpSpPr>
          <a:xfrm>
            <a:off x="761695" y="4192423"/>
            <a:ext cx="10668305" cy="1027888"/>
            <a:chOff x="761695" y="4535323"/>
            <a:chExt cx="10668305" cy="1027888"/>
          </a:xfrm>
        </p:grpSpPr>
        <p:sp>
          <p:nvSpPr>
            <p:cNvPr id="25" name="Shape 17"/>
            <p:cNvSpPr/>
            <p:nvPr/>
          </p:nvSpPr>
          <p:spPr>
            <a:xfrm>
              <a:off x="761695" y="4535323"/>
              <a:ext cx="10668305" cy="1027888"/>
            </a:xfrm>
            <a:prstGeom prst="roundRect">
              <a:avLst>
                <a:gd name="adj" fmla="val 4836"/>
              </a:avLst>
            </a:prstGeom>
            <a:solidFill>
              <a:srgbClr val="F8FAFC"/>
            </a:solidFill>
            <a:ln/>
            <a:effectLst>
              <a:outerShdw blurRad="63500" dist="38100" dir="16200000" algn="bl" rotWithShape="0">
                <a:srgbClr val="000000">
                  <a:alpha val="5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Shape 18"/>
            <p:cNvSpPr/>
            <p:nvPr/>
          </p:nvSpPr>
          <p:spPr>
            <a:xfrm>
              <a:off x="761695" y="4535323"/>
              <a:ext cx="57607" cy="1027888"/>
            </a:xfrm>
            <a:prstGeom prst="roundRect">
              <a:avLst>
                <a:gd name="adj" fmla="val 100781"/>
              </a:avLst>
            </a:prstGeom>
            <a:solidFill>
              <a:srgbClr val="1E3A8A"/>
            </a:solidFill>
            <a:ln w="12700">
              <a:solidFill>
                <a:srgbClr val="1E3A8A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Shape 19"/>
          <p:cNvSpPr/>
          <p:nvPr/>
        </p:nvSpPr>
        <p:spPr>
          <a:xfrm>
            <a:off x="1047902" y="4363415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81405" y="4496918"/>
            <a:ext cx="190195" cy="190195"/>
          </a:xfrm>
          <a:prstGeom prst="rect">
            <a:avLst/>
          </a:prstGeom>
        </p:spPr>
      </p:pic>
      <p:sp>
        <p:nvSpPr>
          <p:cNvPr id="29" name="Text 20"/>
          <p:cNvSpPr txBox="1"/>
          <p:nvPr/>
        </p:nvSpPr>
        <p:spPr>
          <a:xfrm>
            <a:off x="1733702" y="4363415"/>
            <a:ext cx="66870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Time Orientation</a:t>
            </a:r>
            <a:endParaRPr lang="en-US" sz="1300" dirty="0"/>
          </a:p>
        </p:txBody>
      </p:sp>
      <p:sp>
        <p:nvSpPr>
          <p:cNvPr id="30" name="Text 21"/>
          <p:cNvSpPr txBox="1"/>
          <p:nvPr/>
        </p:nvSpPr>
        <p:spPr>
          <a:xfrm>
            <a:off x="1733702" y="4658766"/>
            <a:ext cx="72585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Deadlines may be viewed as firm commitments (linear time) or flexible targets (flexible time).</a:t>
            </a:r>
            <a:endParaRPr lang="en-US" sz="1200" dirty="0"/>
          </a:p>
        </p:txBody>
      </p:sp>
      <p:pic>
        <p:nvPicPr>
          <p:cNvPr id="31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3702" y="4929429"/>
            <a:ext cx="4905756" cy="295351"/>
          </a:xfrm>
          <a:prstGeom prst="rect">
            <a:avLst/>
          </a:prstGeom>
        </p:spPr>
      </p:pic>
      <p:sp>
        <p:nvSpPr>
          <p:cNvPr id="32" name="Text 22"/>
          <p:cNvSpPr/>
          <p:nvPr/>
        </p:nvSpPr>
        <p:spPr>
          <a:xfrm>
            <a:off x="1990649" y="4929429"/>
            <a:ext cx="4648810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Professional Move: Specify exact expectations ("Fri 2 PM Eastern").</a:t>
            </a:r>
            <a:endParaRPr lang="en-US" sz="1100" dirty="0"/>
          </a:p>
        </p:txBody>
      </p:sp>
      <p:pic>
        <p:nvPicPr>
          <p:cNvPr id="33" name="Image 8" descr="preencoded.png"/>
          <p:cNvPicPr>
            <a:picLocks noChangeAspect="1"/>
          </p:cNvPicPr>
          <p:nvPr/>
        </p:nvPicPr>
        <p:blipFill>
          <a:blip r:embed="rId5"/>
          <a:srcRect t="-870" b="-870"/>
          <a:stretch/>
        </p:blipFill>
        <p:spPr>
          <a:xfrm>
            <a:off x="1809598" y="5004410"/>
            <a:ext cx="105156" cy="14264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1DD29E1-3CFD-8DAF-270C-357B3F8C36A8}"/>
              </a:ext>
            </a:extLst>
          </p:cNvPr>
          <p:cNvGrpSpPr/>
          <p:nvPr/>
        </p:nvGrpSpPr>
        <p:grpSpPr>
          <a:xfrm>
            <a:off x="761695" y="5442611"/>
            <a:ext cx="10668305" cy="1027888"/>
            <a:chOff x="761695" y="5785511"/>
            <a:chExt cx="10668305" cy="1027888"/>
          </a:xfrm>
        </p:grpSpPr>
        <p:sp>
          <p:nvSpPr>
            <p:cNvPr id="34" name="Shape 23"/>
            <p:cNvSpPr/>
            <p:nvPr/>
          </p:nvSpPr>
          <p:spPr>
            <a:xfrm>
              <a:off x="761695" y="5785511"/>
              <a:ext cx="10668305" cy="1027888"/>
            </a:xfrm>
            <a:prstGeom prst="roundRect">
              <a:avLst>
                <a:gd name="adj" fmla="val 4836"/>
              </a:avLst>
            </a:prstGeom>
            <a:solidFill>
              <a:srgbClr val="F8FAFC"/>
            </a:solidFill>
            <a:ln/>
            <a:effectLst>
              <a:outerShdw blurRad="63500" dist="38100" dir="16200000" algn="bl" rotWithShape="0">
                <a:srgbClr val="000000">
                  <a:alpha val="5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Shape 24"/>
            <p:cNvSpPr/>
            <p:nvPr/>
          </p:nvSpPr>
          <p:spPr>
            <a:xfrm>
              <a:off x="761695" y="5785511"/>
              <a:ext cx="57607" cy="1027888"/>
            </a:xfrm>
            <a:prstGeom prst="roundRect">
              <a:avLst>
                <a:gd name="adj" fmla="val 100781"/>
              </a:avLst>
            </a:prstGeom>
            <a:solidFill>
              <a:srgbClr val="1E3A8A"/>
            </a:solidFill>
            <a:ln w="12700">
              <a:solidFill>
                <a:srgbClr val="1E3A8A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Shape 25"/>
          <p:cNvSpPr/>
          <p:nvPr/>
        </p:nvSpPr>
        <p:spPr>
          <a:xfrm>
            <a:off x="1047902" y="5613603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7" name="Image 9" descr="preencoded.png"/>
          <p:cNvPicPr>
            <a:picLocks noChangeAspect="1"/>
          </p:cNvPicPr>
          <p:nvPr/>
        </p:nvPicPr>
        <p:blipFill>
          <a:blip r:embed="rId10"/>
          <a:srcRect l="-1282" r="-1282"/>
          <a:stretch/>
        </p:blipFill>
        <p:spPr>
          <a:xfrm>
            <a:off x="1166774" y="5747106"/>
            <a:ext cx="219456" cy="190195"/>
          </a:xfrm>
          <a:prstGeom prst="rect">
            <a:avLst/>
          </a:prstGeom>
        </p:spPr>
      </p:pic>
      <p:sp>
        <p:nvSpPr>
          <p:cNvPr id="38" name="Text 26"/>
          <p:cNvSpPr txBox="1"/>
          <p:nvPr/>
        </p:nvSpPr>
        <p:spPr>
          <a:xfrm>
            <a:off x="1733702" y="5613603"/>
            <a:ext cx="642000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Context Level (High vs. Low)</a:t>
            </a:r>
            <a:endParaRPr lang="en-US" sz="1300" dirty="0"/>
          </a:p>
        </p:txBody>
      </p:sp>
      <p:sp>
        <p:nvSpPr>
          <p:cNvPr id="39" name="Text 27"/>
          <p:cNvSpPr txBox="1"/>
          <p:nvPr/>
        </p:nvSpPr>
        <p:spPr>
          <a:xfrm>
            <a:off x="1733702" y="5908954"/>
            <a:ext cx="69915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Low-context finds meaning in explicit words; High-context relies on implicit relationships.</a:t>
            </a:r>
            <a:endParaRPr lang="en-US" sz="1200" dirty="0"/>
          </a:p>
        </p:txBody>
      </p:sp>
      <p:pic>
        <p:nvPicPr>
          <p:cNvPr id="40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3702" y="6179617"/>
            <a:ext cx="4572000" cy="295351"/>
          </a:xfrm>
          <a:prstGeom prst="rect">
            <a:avLst/>
          </a:prstGeom>
        </p:spPr>
      </p:pic>
      <p:sp>
        <p:nvSpPr>
          <p:cNvPr id="41" name="Text 28"/>
          <p:cNvSpPr/>
          <p:nvPr/>
        </p:nvSpPr>
        <p:spPr>
          <a:xfrm>
            <a:off x="1990649" y="6179617"/>
            <a:ext cx="4315054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Professional Move: When in doubt, be clear but keep it warm.</a:t>
            </a:r>
            <a:endParaRPr lang="en-US" sz="1100" dirty="0"/>
          </a:p>
        </p:txBody>
      </p:sp>
      <p:pic>
        <p:nvPicPr>
          <p:cNvPr id="42" name="Image 11" descr="preencoded.png"/>
          <p:cNvPicPr>
            <a:picLocks noChangeAspect="1"/>
          </p:cNvPicPr>
          <p:nvPr/>
        </p:nvPicPr>
        <p:blipFill>
          <a:blip r:embed="rId5"/>
          <a:srcRect t="-870" b="-870"/>
          <a:stretch/>
        </p:blipFill>
        <p:spPr>
          <a:xfrm>
            <a:off x="1809598" y="6254598"/>
            <a:ext cx="105156" cy="1426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71500" y="457200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Case Study: The Feedback That Backfired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571500" y="1047902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tone and specificity change the reception of feedback</a:t>
            </a:r>
            <a:endParaRPr lang="en-US" sz="1300" dirty="0"/>
          </a:p>
        </p:txBody>
      </p:sp>
      <p:sp>
        <p:nvSpPr>
          <p:cNvPr id="7" name="Shape 3"/>
          <p:cNvSpPr/>
          <p:nvPr/>
        </p:nvSpPr>
        <p:spPr>
          <a:xfrm>
            <a:off x="571500" y="1943100"/>
            <a:ext cx="5048402" cy="19202"/>
          </a:xfrm>
          <a:prstGeom prst="rect">
            <a:avLst/>
          </a:prstGeom>
          <a:solidFill>
            <a:srgbClr val="FCA5A5"/>
          </a:solidFill>
          <a:ln w="12700">
            <a:solidFill>
              <a:srgbClr val="FCA5A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 txBox="1"/>
          <p:nvPr/>
        </p:nvSpPr>
        <p:spPr>
          <a:xfrm>
            <a:off x="571500" y="1591056"/>
            <a:ext cx="5125212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kern="0" spc="68" dirty="0">
                <a:solidFill>
                  <a:srgbClr val="B91C1C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The Scenario</a:t>
            </a:r>
            <a:endParaRPr lang="en-US" sz="1300" dirty="0"/>
          </a:p>
        </p:txBody>
      </p:sp>
      <p:sp>
        <p:nvSpPr>
          <p:cNvPr id="9" name="Shape 5"/>
          <p:cNvSpPr/>
          <p:nvPr/>
        </p:nvSpPr>
        <p:spPr>
          <a:xfrm>
            <a:off x="571500" y="2009851"/>
            <a:ext cx="5048402" cy="972007"/>
          </a:xfrm>
          <a:prstGeom prst="roundRect">
            <a:avLst>
              <a:gd name="adj" fmla="val 7378"/>
            </a:avLst>
          </a:prstGeom>
          <a:solidFill>
            <a:srgbClr val="FFF1F2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571500" y="2009851"/>
            <a:ext cx="47549" cy="972007"/>
          </a:xfrm>
          <a:prstGeom prst="roundRect">
            <a:avLst>
              <a:gd name="adj" fmla="val 150829"/>
            </a:avLst>
          </a:prstGeom>
          <a:solidFill>
            <a:srgbClr val="E11D48"/>
          </a:solidFill>
          <a:ln w="12700">
            <a:solidFill>
              <a:srgbClr val="E11D4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rcRect l="-57" r="-57"/>
          <a:stretch/>
        </p:blipFill>
        <p:spPr>
          <a:xfrm>
            <a:off x="5229454" y="2152498"/>
            <a:ext cx="200254" cy="2286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857707" y="2247595"/>
            <a:ext cx="4601261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8813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"This section is confusing. Rewrite it. Your tone is too emotional."</a:t>
            </a:r>
            <a:endParaRPr lang="en-US" sz="1200" dirty="0"/>
          </a:p>
        </p:txBody>
      </p:sp>
      <p:sp>
        <p:nvSpPr>
          <p:cNvPr id="13" name="Shape 8"/>
          <p:cNvSpPr/>
          <p:nvPr/>
        </p:nvSpPr>
        <p:spPr>
          <a:xfrm>
            <a:off x="571500" y="3163824"/>
            <a:ext cx="5048402" cy="2848356"/>
          </a:xfrm>
          <a:prstGeom prst="roundRect">
            <a:avLst>
              <a:gd name="adj" fmla="val 85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9"/>
          <p:cNvSpPr txBox="1"/>
          <p:nvPr/>
        </p:nvSpPr>
        <p:spPr>
          <a:xfrm>
            <a:off x="1000354" y="3364078"/>
            <a:ext cx="4534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What Went Wrong?</a:t>
            </a:r>
            <a:endParaRPr lang="en-US" sz="12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1754" y="3402482"/>
            <a:ext cx="152705" cy="152705"/>
          </a:xfrm>
          <a:prstGeom prst="rect">
            <a:avLst/>
          </a:prstGeom>
        </p:spPr>
      </p:pic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754" y="3773729"/>
            <a:ext cx="133502" cy="133502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000354" y="3735324"/>
            <a:ext cx="4496105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Direct criticism without cushioning: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The sender intended efficiency, but the receiver felt attacked.</a:t>
            </a:r>
            <a:endParaRPr lang="en-US" sz="11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754" y="4316882"/>
            <a:ext cx="133502" cy="133502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1000354" y="4278478"/>
            <a:ext cx="4496105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Labeling: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Calling the tone "emotional" attacks the person, not the work.</a:t>
            </a:r>
            <a:endParaRPr lang="en-US" sz="11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754" y="4859122"/>
            <a:ext cx="133502" cy="133502"/>
          </a:xfrm>
          <a:prstGeom prst="rect">
            <a:avLst/>
          </a:prstGeom>
        </p:spPr>
      </p:pic>
      <p:sp>
        <p:nvSpPr>
          <p:cNvPr id="21" name="Text 12"/>
          <p:cNvSpPr txBox="1"/>
          <p:nvPr/>
        </p:nvSpPr>
        <p:spPr>
          <a:xfrm>
            <a:off x="1000354" y="4821631"/>
            <a:ext cx="4496105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clear guidance: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"Confusing" is vague. The receiver doesn't know </a:t>
            </a:r>
            <a:r>
              <a:rPr lang="en-US" sz="1100" i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fix it.</a:t>
            </a:r>
            <a:endParaRPr lang="en-US" sz="11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867705" y="3571646"/>
            <a:ext cx="457200" cy="457200"/>
          </a:xfrm>
          <a:prstGeom prst="rect">
            <a:avLst/>
          </a:prstGeom>
        </p:spPr>
      </p:pic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9"/>
          <a:srcRect l="-1648" r="-1648"/>
          <a:stretch/>
        </p:blipFill>
        <p:spPr>
          <a:xfrm>
            <a:off x="6010351" y="3705149"/>
            <a:ext cx="171907" cy="190195"/>
          </a:xfrm>
          <a:prstGeom prst="rect">
            <a:avLst/>
          </a:prstGeom>
        </p:spPr>
      </p:pic>
      <p:sp>
        <p:nvSpPr>
          <p:cNvPr id="24" name="Shape 13"/>
          <p:cNvSpPr/>
          <p:nvPr/>
        </p:nvSpPr>
        <p:spPr>
          <a:xfrm>
            <a:off x="6572707" y="1943100"/>
            <a:ext cx="5048402" cy="19202"/>
          </a:xfrm>
          <a:prstGeom prst="rect">
            <a:avLst/>
          </a:prstGeom>
          <a:solidFill>
            <a:srgbClr val="86EFAC"/>
          </a:solidFill>
          <a:ln w="12700">
            <a:solidFill>
              <a:srgbClr val="86EFA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14"/>
          <p:cNvSpPr txBox="1"/>
          <p:nvPr/>
        </p:nvSpPr>
        <p:spPr>
          <a:xfrm>
            <a:off x="6572707" y="1591056"/>
            <a:ext cx="5125212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kern="0" spc="68" dirty="0">
                <a:solidFill>
                  <a:srgbClr val="15803D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Improved Version</a:t>
            </a:r>
            <a:endParaRPr lang="en-US" sz="1300" dirty="0"/>
          </a:p>
        </p:txBody>
      </p:sp>
      <p:sp>
        <p:nvSpPr>
          <p:cNvPr id="26" name="Shape 15"/>
          <p:cNvSpPr/>
          <p:nvPr/>
        </p:nvSpPr>
        <p:spPr>
          <a:xfrm>
            <a:off x="6572707" y="2009851"/>
            <a:ext cx="5048402" cy="1457554"/>
          </a:xfrm>
          <a:prstGeom prst="roundRect">
            <a:avLst>
              <a:gd name="adj" fmla="val 3280"/>
            </a:avLst>
          </a:prstGeom>
          <a:solidFill>
            <a:srgbClr val="F0FDF4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16"/>
          <p:cNvSpPr/>
          <p:nvPr/>
        </p:nvSpPr>
        <p:spPr>
          <a:xfrm>
            <a:off x="6572707" y="2009851"/>
            <a:ext cx="47549" cy="1457554"/>
          </a:xfrm>
          <a:prstGeom prst="roundRect">
            <a:avLst>
              <a:gd name="adj" fmla="val 100553"/>
            </a:avLst>
          </a:prstGeom>
          <a:solidFill>
            <a:srgbClr val="16A34A"/>
          </a:solidFill>
          <a:ln w="12700">
            <a:solidFill>
              <a:srgbClr val="16A3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10">
            <a:alphaModFix amt="20000"/>
          </a:blip>
          <a:srcRect l="-57" r="-57"/>
          <a:stretch/>
        </p:blipFill>
        <p:spPr>
          <a:xfrm>
            <a:off x="11229746" y="2152498"/>
            <a:ext cx="200254" cy="228600"/>
          </a:xfrm>
          <a:prstGeom prst="rect">
            <a:avLst/>
          </a:prstGeom>
        </p:spPr>
      </p:pic>
      <p:sp>
        <p:nvSpPr>
          <p:cNvPr id="29" name="Text 17"/>
          <p:cNvSpPr txBox="1"/>
          <p:nvPr/>
        </p:nvSpPr>
        <p:spPr>
          <a:xfrm>
            <a:off x="6858000" y="2247595"/>
            <a:ext cx="4601261" cy="9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1453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"Thanks for drafting this. To help readers follow quickly, could you: (1) clarify the main point in para 2’s first sentence; (2) tighten the last paragraph by removing repeats? I can mark suggested edits if helpful."</a:t>
            </a:r>
            <a:endParaRPr lang="en-US" sz="1200" dirty="0"/>
          </a:p>
        </p:txBody>
      </p:sp>
      <p:sp>
        <p:nvSpPr>
          <p:cNvPr id="30" name="Shape 18"/>
          <p:cNvSpPr/>
          <p:nvPr/>
        </p:nvSpPr>
        <p:spPr>
          <a:xfrm>
            <a:off x="6572707" y="3651199"/>
            <a:ext cx="5048402" cy="2361895"/>
          </a:xfrm>
          <a:prstGeom prst="roundRect">
            <a:avLst>
              <a:gd name="adj" fmla="val 1249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9"/>
          <p:cNvSpPr txBox="1"/>
          <p:nvPr/>
        </p:nvSpPr>
        <p:spPr>
          <a:xfrm>
            <a:off x="7000646" y="3851453"/>
            <a:ext cx="4534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Why It Works</a:t>
            </a:r>
            <a:endParaRPr lang="en-US" sz="1200" dirty="0"/>
          </a:p>
        </p:txBody>
      </p:sp>
      <p:pic>
        <p:nvPicPr>
          <p:cNvPr id="32" name="Image 1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772046" y="3889858"/>
            <a:ext cx="152705" cy="152705"/>
          </a:xfrm>
          <a:prstGeom prst="rect">
            <a:avLst/>
          </a:prstGeom>
        </p:spPr>
      </p:pic>
      <p:pic>
        <p:nvPicPr>
          <p:cNvPr id="33" name="Image 11" descr="preencoded.png"/>
          <p:cNvPicPr>
            <a:picLocks noChangeAspect="1"/>
          </p:cNvPicPr>
          <p:nvPr/>
        </p:nvPicPr>
        <p:blipFill>
          <a:blip r:embed="rId12"/>
          <a:srcRect t="-1100" b="-1100"/>
          <a:stretch/>
        </p:blipFill>
        <p:spPr>
          <a:xfrm>
            <a:off x="6772046" y="4261104"/>
            <a:ext cx="114300" cy="133502"/>
          </a:xfrm>
          <a:prstGeom prst="rect">
            <a:avLst/>
          </a:prstGeom>
        </p:spPr>
      </p:pic>
      <p:sp>
        <p:nvSpPr>
          <p:cNvPr id="34" name="Text 20"/>
          <p:cNvSpPr txBox="1"/>
          <p:nvPr/>
        </p:nvSpPr>
        <p:spPr>
          <a:xfrm>
            <a:off x="6981444" y="4222699"/>
            <a:ext cx="429950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Validates effort: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Starts with "Thanks for drafting this."</a:t>
            </a:r>
            <a:endParaRPr lang="en-US" sz="1100" dirty="0"/>
          </a:p>
        </p:txBody>
      </p:sp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12"/>
          <a:srcRect t="-1100" b="-1100"/>
          <a:stretch/>
        </p:blipFill>
        <p:spPr>
          <a:xfrm>
            <a:off x="6772046" y="4590288"/>
            <a:ext cx="114300" cy="133502"/>
          </a:xfrm>
          <a:prstGeom prst="rect">
            <a:avLst/>
          </a:prstGeom>
        </p:spPr>
      </p:pic>
      <p:sp>
        <p:nvSpPr>
          <p:cNvPr id="36" name="Text 21"/>
          <p:cNvSpPr txBox="1"/>
          <p:nvPr/>
        </p:nvSpPr>
        <p:spPr>
          <a:xfrm>
            <a:off x="6981444" y="4551883"/>
            <a:ext cx="4515307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Specific actions: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Identifies exactly which paragraphs need work and why.</a:t>
            </a:r>
            <a:endParaRPr lang="en-US" sz="1100" dirty="0"/>
          </a:p>
        </p:txBody>
      </p:sp>
      <p:pic>
        <p:nvPicPr>
          <p:cNvPr id="37" name="Image 13" descr="preencoded.png"/>
          <p:cNvPicPr>
            <a:picLocks noChangeAspect="1"/>
          </p:cNvPicPr>
          <p:nvPr/>
        </p:nvPicPr>
        <p:blipFill>
          <a:blip r:embed="rId12"/>
          <a:srcRect t="-1100" b="-1100"/>
          <a:stretch/>
        </p:blipFill>
        <p:spPr>
          <a:xfrm>
            <a:off x="6772046" y="5132527"/>
            <a:ext cx="114300" cy="133502"/>
          </a:xfrm>
          <a:prstGeom prst="rect">
            <a:avLst/>
          </a:prstGeom>
        </p:spPr>
      </p:pic>
      <p:sp>
        <p:nvSpPr>
          <p:cNvPr id="38" name="Text 22"/>
          <p:cNvSpPr txBox="1"/>
          <p:nvPr/>
        </p:nvSpPr>
        <p:spPr>
          <a:xfrm>
            <a:off x="6981444" y="5095037"/>
            <a:ext cx="50109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Offers support: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"I can mark suggested edits" shows partnership.</a:t>
            </a:r>
            <a:endParaRPr lang="en-US" sz="1100" dirty="0"/>
          </a:p>
        </p:txBody>
      </p:sp>
      <p:sp>
        <p:nvSpPr>
          <p:cNvPr id="39" name="Shape 23"/>
          <p:cNvSpPr/>
          <p:nvPr/>
        </p:nvSpPr>
        <p:spPr>
          <a:xfrm>
            <a:off x="0" y="6391656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24"/>
          <p:cNvSpPr/>
          <p:nvPr/>
        </p:nvSpPr>
        <p:spPr>
          <a:xfrm>
            <a:off x="0" y="639165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25"/>
          <p:cNvSpPr txBox="1"/>
          <p:nvPr/>
        </p:nvSpPr>
        <p:spPr>
          <a:xfrm>
            <a:off x="571500" y="6543446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42" name="Text 26"/>
          <p:cNvSpPr txBox="1"/>
          <p:nvPr/>
        </p:nvSpPr>
        <p:spPr>
          <a:xfrm>
            <a:off x="9338767" y="6543446"/>
            <a:ext cx="272034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3: Communicating Across Cultures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61695" y="1191463"/>
            <a:ext cx="7058254" cy="28346"/>
          </a:xfrm>
          <a:prstGeom prst="rect">
            <a:avLst/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761695" y="476402"/>
            <a:ext cx="9344254" cy="6007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Strategies for Cross-Cultural Clarity</a:t>
            </a:r>
            <a:endParaRPr lang="en-US" sz="3100" dirty="0"/>
          </a:p>
        </p:txBody>
      </p:sp>
      <p:sp>
        <p:nvSpPr>
          <p:cNvPr id="6" name="Text 4"/>
          <p:cNvSpPr txBox="1"/>
          <p:nvPr/>
        </p:nvSpPr>
        <p:spPr>
          <a:xfrm>
            <a:off x="761695" y="1333195"/>
            <a:ext cx="107826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Practical techniques to reduce friction and ensure your message lands as intended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761695" y="1876349"/>
            <a:ext cx="10668305" cy="819302"/>
          </a:xfrm>
          <a:prstGeom prst="roundRect">
            <a:avLst>
              <a:gd name="adj" fmla="val 10382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61695" y="1876349"/>
            <a:ext cx="47549" cy="819302"/>
          </a:xfrm>
          <a:prstGeom prst="roundRect">
            <a:avLst>
              <a:gd name="adj" fmla="val 178890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000354" y="2029054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4595" y="2133295"/>
            <a:ext cx="171907" cy="171907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1571854" y="2029054"/>
            <a:ext cx="9744761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"plain language" by default: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Prioritize short sentences, common words, and fewer idioms to maximize translatability.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761695" y="2885846"/>
            <a:ext cx="10668305" cy="819302"/>
          </a:xfrm>
          <a:prstGeom prst="roundRect">
            <a:avLst>
              <a:gd name="adj" fmla="val 10382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61695" y="2885846"/>
            <a:ext cx="47549" cy="819302"/>
          </a:xfrm>
          <a:prstGeom prst="roundRect">
            <a:avLst>
              <a:gd name="adj" fmla="val 178890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1000354" y="3038551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 l="-1064" r="-1064"/>
          <a:stretch/>
        </p:blipFill>
        <p:spPr>
          <a:xfrm>
            <a:off x="1080821" y="3143707"/>
            <a:ext cx="219456" cy="171907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1571854" y="3038551"/>
            <a:ext cx="9744761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Separate facts from interpretations: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clearly distinguish objective data from your opinion to prevent accidental blame.</a:t>
            </a:r>
            <a:endParaRPr lang="en-US" sz="1300" dirty="0"/>
          </a:p>
        </p:txBody>
      </p:sp>
      <p:sp>
        <p:nvSpPr>
          <p:cNvPr id="17" name="Shape 13"/>
          <p:cNvSpPr/>
          <p:nvPr/>
        </p:nvSpPr>
        <p:spPr>
          <a:xfrm>
            <a:off x="761695" y="3895344"/>
            <a:ext cx="10668305" cy="685800"/>
          </a:xfrm>
          <a:prstGeom prst="roundRect">
            <a:avLst>
              <a:gd name="adj" fmla="val 14815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761695" y="3895344"/>
            <a:ext cx="47549" cy="685800"/>
          </a:xfrm>
          <a:prstGeom prst="roundRect">
            <a:avLst>
              <a:gd name="adj" fmla="val 213674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1000354" y="4048049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 l="-1773" r="-1773"/>
          <a:stretch/>
        </p:blipFill>
        <p:spPr>
          <a:xfrm>
            <a:off x="1123798" y="4153205"/>
            <a:ext cx="133502" cy="171907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1571854" y="4048049"/>
            <a:ext cx="101727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Confirm meaning with a recap: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Use a one-line summary to verify understanding, especially after verbal discussions.</a:t>
            </a:r>
            <a:endParaRPr lang="en-US" sz="1300" dirty="0"/>
          </a:p>
        </p:txBody>
      </p:sp>
      <p:sp>
        <p:nvSpPr>
          <p:cNvPr id="22" name="Shape 17"/>
          <p:cNvSpPr/>
          <p:nvPr/>
        </p:nvSpPr>
        <p:spPr>
          <a:xfrm>
            <a:off x="761695" y="4772254"/>
            <a:ext cx="10668305" cy="685800"/>
          </a:xfrm>
          <a:prstGeom prst="roundRect">
            <a:avLst>
              <a:gd name="adj" fmla="val 14815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761695" y="4772254"/>
            <a:ext cx="47549" cy="685800"/>
          </a:xfrm>
          <a:prstGeom prst="roundRect">
            <a:avLst>
              <a:gd name="adj" fmla="val 213674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1000354" y="4924044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rcRect l="-1064" r="-1064"/>
          <a:stretch/>
        </p:blipFill>
        <p:spPr>
          <a:xfrm>
            <a:off x="1080821" y="5029200"/>
            <a:ext cx="219456" cy="171907"/>
          </a:xfrm>
          <a:prstGeom prst="rect">
            <a:avLst/>
          </a:prstGeom>
        </p:spPr>
      </p:pic>
      <p:sp>
        <p:nvSpPr>
          <p:cNvPr id="26" name="Text 20"/>
          <p:cNvSpPr txBox="1"/>
          <p:nvPr/>
        </p:nvSpPr>
        <p:spPr>
          <a:xfrm>
            <a:off x="1571854" y="4924044"/>
            <a:ext cx="919246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inclusive, bias-free language: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Select terms that respect diversity and avoid cultural stereotypes.</a:t>
            </a:r>
            <a:endParaRPr lang="en-US" sz="1300" dirty="0"/>
          </a:p>
        </p:txBody>
      </p:sp>
      <p:sp>
        <p:nvSpPr>
          <p:cNvPr id="27" name="Shape 21"/>
          <p:cNvSpPr/>
          <p:nvPr/>
        </p:nvSpPr>
        <p:spPr>
          <a:xfrm>
            <a:off x="761695" y="5648249"/>
            <a:ext cx="10668305" cy="685800"/>
          </a:xfrm>
          <a:prstGeom prst="roundRect">
            <a:avLst>
              <a:gd name="adj" fmla="val 14815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2"/>
          <p:cNvSpPr/>
          <p:nvPr/>
        </p:nvSpPr>
        <p:spPr>
          <a:xfrm>
            <a:off x="761695" y="5648249"/>
            <a:ext cx="47549" cy="685800"/>
          </a:xfrm>
          <a:prstGeom prst="roundRect">
            <a:avLst>
              <a:gd name="adj" fmla="val 213674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3"/>
          <p:cNvSpPr/>
          <p:nvPr/>
        </p:nvSpPr>
        <p:spPr>
          <a:xfrm>
            <a:off x="1000354" y="5800954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04595" y="5905195"/>
            <a:ext cx="171907" cy="171907"/>
          </a:xfrm>
          <a:prstGeom prst="rect">
            <a:avLst/>
          </a:prstGeom>
        </p:spPr>
      </p:pic>
      <p:sp>
        <p:nvSpPr>
          <p:cNvPr id="31" name="Text 24"/>
          <p:cNvSpPr txBox="1"/>
          <p:nvPr/>
        </p:nvSpPr>
        <p:spPr>
          <a:xfrm>
            <a:off x="1571854" y="5800954"/>
            <a:ext cx="99733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feedback loops: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Ask open-ended process questions like "What steps will you take next?" to verify alignment.</a:t>
            </a:r>
            <a:endParaRPr lang="en-US" sz="1300" dirty="0"/>
          </a:p>
        </p:txBody>
      </p:sp>
      <p:sp>
        <p:nvSpPr>
          <p:cNvPr id="32" name="Shape 25"/>
          <p:cNvSpPr/>
          <p:nvPr/>
        </p:nvSpPr>
        <p:spPr>
          <a:xfrm>
            <a:off x="0" y="6810451"/>
            <a:ext cx="12191695" cy="562356"/>
          </a:xfrm>
          <a:prstGeom prst="rect">
            <a:avLst/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26"/>
          <p:cNvSpPr/>
          <p:nvPr/>
        </p:nvSpPr>
        <p:spPr>
          <a:xfrm>
            <a:off x="0" y="68104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7"/>
          <p:cNvSpPr txBox="1"/>
          <p:nvPr/>
        </p:nvSpPr>
        <p:spPr>
          <a:xfrm>
            <a:off x="761695" y="7010705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35" name="Text 28"/>
          <p:cNvSpPr txBox="1"/>
          <p:nvPr/>
        </p:nvSpPr>
        <p:spPr>
          <a:xfrm>
            <a:off x="9676181" y="7010705"/>
            <a:ext cx="206014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Business Communication Course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71500" y="457200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Case Study: The Two-Word Email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571500" y="1047902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When "We will consider" means "Stop", not "Go"</a:t>
            </a:r>
            <a:endParaRPr lang="en-US" sz="1300" dirty="0"/>
          </a:p>
        </p:txBody>
      </p:sp>
      <p:sp>
        <p:nvSpPr>
          <p:cNvPr id="7" name="Shape 3"/>
          <p:cNvSpPr/>
          <p:nvPr/>
        </p:nvSpPr>
        <p:spPr>
          <a:xfrm>
            <a:off x="571500" y="1943100"/>
            <a:ext cx="5048402" cy="19202"/>
          </a:xfrm>
          <a:prstGeom prst="rect">
            <a:avLst/>
          </a:prstGeom>
          <a:solidFill>
            <a:srgbClr val="FCA5A5"/>
          </a:solidFill>
          <a:ln w="12700">
            <a:solidFill>
              <a:srgbClr val="FCA5A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 txBox="1"/>
          <p:nvPr/>
        </p:nvSpPr>
        <p:spPr>
          <a:xfrm>
            <a:off x="571500" y="1591056"/>
            <a:ext cx="5125212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kern="0" spc="68" dirty="0">
                <a:solidFill>
                  <a:srgbClr val="B91C1C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The Misunderstanding</a:t>
            </a:r>
            <a:endParaRPr lang="en-US" sz="1300" dirty="0"/>
          </a:p>
        </p:txBody>
      </p:sp>
      <p:sp>
        <p:nvSpPr>
          <p:cNvPr id="9" name="Shape 5"/>
          <p:cNvSpPr/>
          <p:nvPr/>
        </p:nvSpPr>
        <p:spPr>
          <a:xfrm>
            <a:off x="571500" y="2009851"/>
            <a:ext cx="5048402" cy="1181405"/>
          </a:xfrm>
          <a:prstGeom prst="roundRect">
            <a:avLst>
              <a:gd name="adj" fmla="val 4994"/>
            </a:avLst>
          </a:prstGeom>
          <a:solidFill>
            <a:srgbClr val="FFF1F2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571500" y="2009851"/>
            <a:ext cx="47549" cy="1181405"/>
          </a:xfrm>
          <a:prstGeom prst="roundRect">
            <a:avLst>
              <a:gd name="adj" fmla="val 124069"/>
            </a:avLst>
          </a:prstGeom>
          <a:solidFill>
            <a:srgbClr val="E11D48"/>
          </a:solidFill>
          <a:ln w="12700">
            <a:solidFill>
              <a:srgbClr val="E11D4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rcRect l="-57" r="-57"/>
          <a:stretch/>
        </p:blipFill>
        <p:spPr>
          <a:xfrm>
            <a:off x="5229454" y="2152498"/>
            <a:ext cx="200254" cy="2286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857707" y="2247595"/>
            <a:ext cx="463875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8813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Partner (Japan):</a:t>
            </a:r>
            <a:r>
              <a:rPr lang="en-US" sz="1200" dirty="0">
                <a:solidFill>
                  <a:srgbClr val="8813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"We will consider."</a:t>
            </a:r>
            <a:endParaRPr lang="en-US" sz="1200" dirty="0"/>
          </a:p>
        </p:txBody>
      </p:sp>
      <p:sp>
        <p:nvSpPr>
          <p:cNvPr id="13" name="Text 8"/>
          <p:cNvSpPr txBox="1"/>
          <p:nvPr/>
        </p:nvSpPr>
        <p:spPr>
          <a:xfrm>
            <a:off x="857707" y="2567635"/>
            <a:ext cx="460126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i="1" dirty="0">
                <a:solidFill>
                  <a:srgbClr val="881337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Interpretation (US):</a:t>
            </a:r>
            <a:r>
              <a:rPr lang="en-US" sz="1000" i="1" dirty="0">
                <a:solidFill>
                  <a:srgbClr val="881337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"They are thinking about it, but basically it's a 'yes'. We'll start building."</a:t>
            </a:r>
            <a:endParaRPr lang="en-US" sz="1000" dirty="0"/>
          </a:p>
        </p:txBody>
      </p:sp>
      <p:sp>
        <p:nvSpPr>
          <p:cNvPr id="14" name="Shape 9"/>
          <p:cNvSpPr/>
          <p:nvPr/>
        </p:nvSpPr>
        <p:spPr>
          <a:xfrm>
            <a:off x="571500" y="3377794"/>
            <a:ext cx="5048402" cy="2638044"/>
          </a:xfrm>
          <a:prstGeom prst="roundRect">
            <a:avLst>
              <a:gd name="adj" fmla="val 100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0"/>
          <p:cNvSpPr txBox="1"/>
          <p:nvPr/>
        </p:nvSpPr>
        <p:spPr>
          <a:xfrm>
            <a:off x="1000354" y="3577133"/>
            <a:ext cx="4534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What Went Wrong?</a:t>
            </a:r>
            <a:endParaRPr lang="en-US" sz="12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1754" y="3615538"/>
            <a:ext cx="152705" cy="152705"/>
          </a:xfrm>
          <a:prstGeom prst="rect">
            <a:avLst/>
          </a:prstGeom>
        </p:spPr>
      </p:pic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754" y="3986784"/>
            <a:ext cx="133502" cy="133502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1000354" y="3949294"/>
            <a:ext cx="4496105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High-Context Gap: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In many cultures, "We will consider" is a polite "No" or "Not yet," not an approval.</a:t>
            </a:r>
            <a:endParaRPr lang="en-US" sz="11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754" y="4529938"/>
            <a:ext cx="133502" cy="133502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1000354" y="4491533"/>
            <a:ext cx="4496105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Assumption: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The US team valued speed over formal protocol, proceeding without explicit consent.</a:t>
            </a:r>
            <a:endParaRPr lang="en-US" sz="11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754" y="5073091"/>
            <a:ext cx="133502" cy="133502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000354" y="5034686"/>
            <a:ext cx="4496105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Result: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Partner felt disrespected. "We are concerned... this is not acceptable."</a:t>
            </a:r>
            <a:endParaRPr lang="en-US" sz="11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867705" y="3571646"/>
            <a:ext cx="457200" cy="457200"/>
          </a:xfrm>
          <a:prstGeom prst="rect">
            <a:avLst/>
          </a:prstGeom>
        </p:spPr>
      </p:pic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9"/>
          <a:srcRect l="-1648" r="-1648"/>
          <a:stretch/>
        </p:blipFill>
        <p:spPr>
          <a:xfrm>
            <a:off x="6010351" y="3705149"/>
            <a:ext cx="171907" cy="190195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6572707" y="1943100"/>
            <a:ext cx="5048402" cy="19202"/>
          </a:xfrm>
          <a:prstGeom prst="rect">
            <a:avLst/>
          </a:prstGeom>
          <a:solidFill>
            <a:srgbClr val="86EFAC"/>
          </a:solidFill>
          <a:ln w="12700">
            <a:solidFill>
              <a:srgbClr val="86EFA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15"/>
          <p:cNvSpPr txBox="1"/>
          <p:nvPr/>
        </p:nvSpPr>
        <p:spPr>
          <a:xfrm>
            <a:off x="6572707" y="1591056"/>
            <a:ext cx="5125212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kern="0" spc="68" dirty="0">
                <a:solidFill>
                  <a:srgbClr val="15803D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The Repair</a:t>
            </a:r>
            <a:endParaRPr lang="en-US" sz="1300" dirty="0"/>
          </a:p>
        </p:txBody>
      </p:sp>
      <p:sp>
        <p:nvSpPr>
          <p:cNvPr id="27" name="Shape 16"/>
          <p:cNvSpPr/>
          <p:nvPr/>
        </p:nvSpPr>
        <p:spPr>
          <a:xfrm>
            <a:off x="6572707" y="2009851"/>
            <a:ext cx="5048402" cy="1209751"/>
          </a:xfrm>
          <a:prstGeom prst="roundRect">
            <a:avLst>
              <a:gd name="adj" fmla="val 4761"/>
            </a:avLst>
          </a:prstGeom>
          <a:solidFill>
            <a:srgbClr val="F0FDF4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17"/>
          <p:cNvSpPr/>
          <p:nvPr/>
        </p:nvSpPr>
        <p:spPr>
          <a:xfrm>
            <a:off x="6572707" y="2009851"/>
            <a:ext cx="47549" cy="1209751"/>
          </a:xfrm>
          <a:prstGeom prst="roundRect">
            <a:avLst>
              <a:gd name="adj" fmla="val 121138"/>
            </a:avLst>
          </a:prstGeom>
          <a:solidFill>
            <a:srgbClr val="16A34A"/>
          </a:solidFill>
          <a:ln w="12700">
            <a:solidFill>
              <a:srgbClr val="16A3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0">
            <a:alphaModFix amt="20000"/>
          </a:blip>
          <a:srcRect l="-57" r="-57"/>
          <a:stretch/>
        </p:blipFill>
        <p:spPr>
          <a:xfrm>
            <a:off x="11229746" y="2152498"/>
            <a:ext cx="200254" cy="228600"/>
          </a:xfrm>
          <a:prstGeom prst="rect">
            <a:avLst/>
          </a:prstGeom>
        </p:spPr>
      </p:pic>
      <p:sp>
        <p:nvSpPr>
          <p:cNvPr id="30" name="Text 18"/>
          <p:cNvSpPr txBox="1"/>
          <p:nvPr/>
        </p:nvSpPr>
        <p:spPr>
          <a:xfrm>
            <a:off x="6858000" y="2247595"/>
            <a:ext cx="4601261" cy="734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1453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want to acknowledge that we moved forward without formal approval... Our intent was to support the timeline, not bypass your process. I'm sorry for the impact."</a:t>
            </a:r>
            <a:endParaRPr lang="en-US" sz="1200" dirty="0"/>
          </a:p>
        </p:txBody>
      </p:sp>
      <p:sp>
        <p:nvSpPr>
          <p:cNvPr id="31" name="Shape 19"/>
          <p:cNvSpPr/>
          <p:nvPr/>
        </p:nvSpPr>
        <p:spPr>
          <a:xfrm>
            <a:off x="6572707" y="3407969"/>
            <a:ext cx="5048402" cy="2609698"/>
          </a:xfrm>
          <a:prstGeom prst="roundRect">
            <a:avLst>
              <a:gd name="adj" fmla="val 1023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0"/>
          <p:cNvSpPr txBox="1"/>
          <p:nvPr/>
        </p:nvSpPr>
        <p:spPr>
          <a:xfrm>
            <a:off x="7000646" y="3608222"/>
            <a:ext cx="4534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Why It Works</a:t>
            </a:r>
            <a:endParaRPr lang="en-US" sz="1200" dirty="0"/>
          </a:p>
        </p:txBody>
      </p:sp>
      <p:pic>
        <p:nvPicPr>
          <p:cNvPr id="33" name="Image 1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772046" y="3645713"/>
            <a:ext cx="152705" cy="152705"/>
          </a:xfrm>
          <a:prstGeom prst="rect">
            <a:avLst/>
          </a:prstGeom>
        </p:spPr>
      </p:pic>
      <p:pic>
        <p:nvPicPr>
          <p:cNvPr id="34" name="Image 11" descr="preencoded.png"/>
          <p:cNvPicPr>
            <a:picLocks noChangeAspect="1"/>
          </p:cNvPicPr>
          <p:nvPr/>
        </p:nvPicPr>
        <p:blipFill>
          <a:blip r:embed="rId12"/>
          <a:srcRect t="-1100" b="-1100"/>
          <a:stretch/>
        </p:blipFill>
        <p:spPr>
          <a:xfrm>
            <a:off x="6772046" y="4017874"/>
            <a:ext cx="114300" cy="133502"/>
          </a:xfrm>
          <a:prstGeom prst="rect">
            <a:avLst/>
          </a:prstGeom>
        </p:spPr>
      </p:pic>
      <p:sp>
        <p:nvSpPr>
          <p:cNvPr id="35" name="Text 21"/>
          <p:cNvSpPr txBox="1"/>
          <p:nvPr/>
        </p:nvSpPr>
        <p:spPr>
          <a:xfrm>
            <a:off x="6981444" y="3979469"/>
            <a:ext cx="4515307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Restores Face: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Apologizes for the process violation without making excuses.</a:t>
            </a:r>
            <a:endParaRPr lang="en-US" sz="1100" dirty="0"/>
          </a:p>
        </p:txBody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12"/>
          <a:srcRect t="-1100" b="-1100"/>
          <a:stretch/>
        </p:blipFill>
        <p:spPr>
          <a:xfrm>
            <a:off x="6772046" y="4560113"/>
            <a:ext cx="114300" cy="133502"/>
          </a:xfrm>
          <a:prstGeom prst="rect">
            <a:avLst/>
          </a:prstGeom>
        </p:spPr>
      </p:pic>
      <p:sp>
        <p:nvSpPr>
          <p:cNvPr id="37" name="Text 22"/>
          <p:cNvSpPr txBox="1"/>
          <p:nvPr/>
        </p:nvSpPr>
        <p:spPr>
          <a:xfrm>
            <a:off x="6981444" y="4522622"/>
            <a:ext cx="4515307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Shifts Mode: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Moves from "Making Demands" to "Showing Respect."</a:t>
            </a:r>
            <a:endParaRPr lang="en-US" sz="1100" dirty="0"/>
          </a:p>
        </p:txBody>
      </p:sp>
      <p:pic>
        <p:nvPicPr>
          <p:cNvPr id="38" name="Image 13" descr="preencoded.png"/>
          <p:cNvPicPr>
            <a:picLocks noChangeAspect="1"/>
          </p:cNvPicPr>
          <p:nvPr/>
        </p:nvPicPr>
        <p:blipFill>
          <a:blip r:embed="rId12"/>
          <a:srcRect t="-1100" b="-1100"/>
          <a:stretch/>
        </p:blipFill>
        <p:spPr>
          <a:xfrm>
            <a:off x="6772046" y="5103266"/>
            <a:ext cx="114300" cy="133502"/>
          </a:xfrm>
          <a:prstGeom prst="rect">
            <a:avLst/>
          </a:prstGeom>
        </p:spPr>
      </p:pic>
      <p:sp>
        <p:nvSpPr>
          <p:cNvPr id="39" name="Text 23"/>
          <p:cNvSpPr txBox="1"/>
          <p:nvPr/>
        </p:nvSpPr>
        <p:spPr>
          <a:xfrm>
            <a:off x="6981444" y="5064862"/>
            <a:ext cx="4515307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Clarifies Meaning: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"When you say 'consider', does that mean the decision is still under review?"</a:t>
            </a:r>
            <a:endParaRPr lang="en-US" sz="1100" dirty="0"/>
          </a:p>
        </p:txBody>
      </p:sp>
      <p:sp>
        <p:nvSpPr>
          <p:cNvPr id="40" name="Shape 24"/>
          <p:cNvSpPr/>
          <p:nvPr/>
        </p:nvSpPr>
        <p:spPr>
          <a:xfrm>
            <a:off x="0" y="6391656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hape 25"/>
          <p:cNvSpPr/>
          <p:nvPr/>
        </p:nvSpPr>
        <p:spPr>
          <a:xfrm>
            <a:off x="0" y="639165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26"/>
          <p:cNvSpPr txBox="1"/>
          <p:nvPr/>
        </p:nvSpPr>
        <p:spPr>
          <a:xfrm>
            <a:off x="571500" y="6543446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43" name="Text 27"/>
          <p:cNvSpPr txBox="1"/>
          <p:nvPr/>
        </p:nvSpPr>
        <p:spPr>
          <a:xfrm>
            <a:off x="9338767" y="6543446"/>
            <a:ext cx="272034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3: Communicating Across Cultures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61695" y="1410005"/>
            <a:ext cx="4515307" cy="28346"/>
          </a:xfrm>
          <a:prstGeom prst="rect">
            <a:avLst/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761695" y="571500"/>
            <a:ext cx="5576926" cy="6858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Learning Objectives</a:t>
            </a:r>
            <a:endParaRPr lang="en-US" sz="3600" dirty="0"/>
          </a:p>
        </p:txBody>
      </p:sp>
      <p:sp>
        <p:nvSpPr>
          <p:cNvPr id="6" name="Text 4"/>
          <p:cNvSpPr txBox="1"/>
          <p:nvPr/>
        </p:nvSpPr>
        <p:spPr>
          <a:xfrm>
            <a:off x="761695" y="1591056"/>
            <a:ext cx="10782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the end of this module, you will be able to: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761695" y="2054454"/>
            <a:ext cx="10668305" cy="761695"/>
          </a:xfrm>
          <a:prstGeom prst="roundRect">
            <a:avLst>
              <a:gd name="adj" fmla="val 12005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61695" y="2054454"/>
            <a:ext cx="47549" cy="761695"/>
          </a:xfrm>
          <a:prstGeom prst="roundRect">
            <a:avLst>
              <a:gd name="adj" fmla="val 192307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000354" y="2244649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4595" y="2349805"/>
            <a:ext cx="171907" cy="171907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1571854" y="2244649"/>
            <a:ext cx="759226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Explain how culture shapes interpretation of tone, directness, and credibility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761695" y="3044749"/>
            <a:ext cx="10668305" cy="761695"/>
          </a:xfrm>
          <a:prstGeom prst="roundRect">
            <a:avLst>
              <a:gd name="adj" fmla="val 12005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61695" y="3044749"/>
            <a:ext cx="47549" cy="761695"/>
          </a:xfrm>
          <a:prstGeom prst="roundRect">
            <a:avLst>
              <a:gd name="adj" fmla="val 192307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1000354" y="3234944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595" y="3340100"/>
            <a:ext cx="171907" cy="171907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1571854" y="3234944"/>
            <a:ext cx="729691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common cross-cultural miscommunication patterns and fix them</a:t>
            </a:r>
            <a:endParaRPr lang="en-US" sz="1500" dirty="0"/>
          </a:p>
        </p:txBody>
      </p:sp>
      <p:sp>
        <p:nvSpPr>
          <p:cNvPr id="17" name="Shape 13"/>
          <p:cNvSpPr/>
          <p:nvPr/>
        </p:nvSpPr>
        <p:spPr>
          <a:xfrm>
            <a:off x="761695" y="4035044"/>
            <a:ext cx="10668305" cy="761695"/>
          </a:xfrm>
          <a:prstGeom prst="roundRect">
            <a:avLst>
              <a:gd name="adj" fmla="val 12005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761695" y="4035044"/>
            <a:ext cx="47549" cy="761695"/>
          </a:xfrm>
          <a:prstGeom prst="roundRect">
            <a:avLst>
              <a:gd name="adj" fmla="val 192307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1000354" y="4226154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 l="-1064" r="-1064"/>
          <a:stretch/>
        </p:blipFill>
        <p:spPr>
          <a:xfrm>
            <a:off x="1080821" y="4330395"/>
            <a:ext cx="219456" cy="171907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1571854" y="4226154"/>
            <a:ext cx="74587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practical strategies for clarity, respect, and inclusion in diverse settings</a:t>
            </a:r>
            <a:endParaRPr lang="en-US" sz="1500" dirty="0"/>
          </a:p>
        </p:txBody>
      </p:sp>
      <p:sp>
        <p:nvSpPr>
          <p:cNvPr id="22" name="Shape 17"/>
          <p:cNvSpPr/>
          <p:nvPr/>
        </p:nvSpPr>
        <p:spPr>
          <a:xfrm>
            <a:off x="761695" y="5026254"/>
            <a:ext cx="10668305" cy="761695"/>
          </a:xfrm>
          <a:prstGeom prst="roundRect">
            <a:avLst>
              <a:gd name="adj" fmla="val 12005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761695" y="5026254"/>
            <a:ext cx="47549" cy="761695"/>
          </a:xfrm>
          <a:prstGeom prst="roundRect">
            <a:avLst>
              <a:gd name="adj" fmla="val 192307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1000354" y="5216449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4595" y="5321605"/>
            <a:ext cx="171907" cy="171907"/>
          </a:xfrm>
          <a:prstGeom prst="rect">
            <a:avLst/>
          </a:prstGeom>
        </p:spPr>
      </p:pic>
      <p:sp>
        <p:nvSpPr>
          <p:cNvPr id="26" name="Text 20"/>
          <p:cNvSpPr txBox="1"/>
          <p:nvPr/>
        </p:nvSpPr>
        <p:spPr>
          <a:xfrm>
            <a:off x="1571854" y="5216449"/>
            <a:ext cx="103446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the best message type (email, memo, letter, chat, social post) based on purpose, risk, and audience</a:t>
            </a:r>
            <a:endParaRPr lang="en-US" sz="1500" dirty="0"/>
          </a:p>
        </p:txBody>
      </p:sp>
      <p:sp>
        <p:nvSpPr>
          <p:cNvPr id="27" name="Shape 21"/>
          <p:cNvSpPr/>
          <p:nvPr/>
        </p:nvSpPr>
        <p:spPr>
          <a:xfrm>
            <a:off x="761695" y="6016549"/>
            <a:ext cx="10668305" cy="761695"/>
          </a:xfrm>
          <a:prstGeom prst="roundRect">
            <a:avLst>
              <a:gd name="adj" fmla="val 12005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2"/>
          <p:cNvSpPr/>
          <p:nvPr/>
        </p:nvSpPr>
        <p:spPr>
          <a:xfrm>
            <a:off x="761695" y="6016549"/>
            <a:ext cx="47549" cy="761695"/>
          </a:xfrm>
          <a:prstGeom prst="roundRect">
            <a:avLst>
              <a:gd name="adj" fmla="val 192307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3"/>
          <p:cNvSpPr/>
          <p:nvPr/>
        </p:nvSpPr>
        <p:spPr>
          <a:xfrm>
            <a:off x="1000354" y="6206744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rcRect l="-760" r="-760"/>
          <a:stretch/>
        </p:blipFill>
        <p:spPr>
          <a:xfrm>
            <a:off x="1114654" y="6311900"/>
            <a:ext cx="152705" cy="171907"/>
          </a:xfrm>
          <a:prstGeom prst="rect">
            <a:avLst/>
          </a:prstGeom>
        </p:spPr>
      </p:pic>
      <p:sp>
        <p:nvSpPr>
          <p:cNvPr id="31" name="Text 24"/>
          <p:cNvSpPr txBox="1"/>
          <p:nvPr/>
        </p:nvSpPr>
        <p:spPr>
          <a:xfrm>
            <a:off x="1571854" y="6206744"/>
            <a:ext cx="63157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Match content + tone + channel to achieve a positive response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71500" y="381305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Inclusive Terms + Avoiding Slang</a:t>
            </a:r>
            <a:endParaRPr lang="en-US" sz="2700" dirty="0"/>
          </a:p>
        </p:txBody>
      </p:sp>
      <p:sp>
        <p:nvSpPr>
          <p:cNvPr id="5" name="Text 2"/>
          <p:cNvSpPr txBox="1"/>
          <p:nvPr/>
        </p:nvSpPr>
        <p:spPr>
          <a:xfrm>
            <a:off x="571500" y="972007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preferred terms and plain language to reduce bias and confusion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571500" y="1466698"/>
            <a:ext cx="5333695" cy="3857854"/>
          </a:xfrm>
          <a:prstGeom prst="roundRect">
            <a:avLst>
              <a:gd name="adj" fmla="val 468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80644" y="1476756"/>
            <a:ext cx="5315407" cy="562356"/>
          </a:xfrm>
          <a:prstGeom prst="roundRect">
            <a:avLst>
              <a:gd name="adj" fmla="val 22048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580644" y="2019910"/>
            <a:ext cx="5315407" cy="19202"/>
          </a:xfrm>
          <a:prstGeom prst="roundRect">
            <a:avLst>
              <a:gd name="adj" fmla="val 645695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l="-1064" r="-1064"/>
          <a:stretch/>
        </p:blipFill>
        <p:spPr>
          <a:xfrm>
            <a:off x="771754" y="1662379"/>
            <a:ext cx="219456" cy="171907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104595" y="1476756"/>
            <a:ext cx="2000707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Inclusive Terminology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771754" y="2229307"/>
            <a:ext cx="28346" cy="629107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 txBox="1"/>
          <p:nvPr/>
        </p:nvSpPr>
        <p:spPr>
          <a:xfrm>
            <a:off x="942746" y="2229307"/>
            <a:ext cx="48774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Latino / Latina / Latinx / Hispanic</a:t>
            </a:r>
            <a:endParaRPr lang="en-US" sz="1100" dirty="0"/>
          </a:p>
        </p:txBody>
      </p:sp>
      <p:sp>
        <p:nvSpPr>
          <p:cNvPr id="13" name="Text 9"/>
          <p:cNvSpPr txBox="1"/>
          <p:nvPr/>
        </p:nvSpPr>
        <p:spPr>
          <a:xfrm>
            <a:off x="942746" y="2481682"/>
            <a:ext cx="48390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the person's preference if known. Otherwise, "Latino/a" or national origin (e.g., "Mexican American") are often best.</a:t>
            </a:r>
            <a:endParaRPr lang="en-US" sz="1000" dirty="0"/>
          </a:p>
        </p:txBody>
      </p:sp>
      <p:sp>
        <p:nvSpPr>
          <p:cNvPr id="14" name="Shape 10"/>
          <p:cNvSpPr/>
          <p:nvPr/>
        </p:nvSpPr>
        <p:spPr>
          <a:xfrm>
            <a:off x="771754" y="2997403"/>
            <a:ext cx="28346" cy="1000354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 txBox="1"/>
          <p:nvPr/>
        </p:nvSpPr>
        <p:spPr>
          <a:xfrm>
            <a:off x="942746" y="2997403"/>
            <a:ext cx="48774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Black / African American</a:t>
            </a:r>
            <a:endParaRPr lang="en-US" sz="1100" dirty="0"/>
          </a:p>
        </p:txBody>
      </p:sp>
      <p:sp>
        <p:nvSpPr>
          <p:cNvPr id="16" name="Text 12"/>
          <p:cNvSpPr txBox="1"/>
          <p:nvPr/>
        </p:nvSpPr>
        <p:spPr>
          <a:xfrm>
            <a:off x="942746" y="3249778"/>
            <a:ext cx="4839005" cy="752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"Black" is a safe umbrella adjective. Use "African American" for specific U.S. context. 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Good: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"Black professionals"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Avoid: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"The Blacks" (noun)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771754" y="4139489"/>
            <a:ext cx="28346" cy="629107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4"/>
          <p:cNvSpPr txBox="1"/>
          <p:nvPr/>
        </p:nvSpPr>
        <p:spPr>
          <a:xfrm>
            <a:off x="942746" y="4139489"/>
            <a:ext cx="48774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Asian / Asian American</a:t>
            </a:r>
            <a:endParaRPr lang="en-US" sz="1100" dirty="0"/>
          </a:p>
        </p:txBody>
      </p:sp>
      <p:sp>
        <p:nvSpPr>
          <p:cNvPr id="19" name="Text 15"/>
          <p:cNvSpPr txBox="1"/>
          <p:nvPr/>
        </p:nvSpPr>
        <p:spPr>
          <a:xfrm>
            <a:off x="942746" y="4391863"/>
            <a:ext cx="48390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specific to avoid generalization. Use "Asian American" for U.S. identity context. E.g., "South Asian," "Chinese," "Korean."</a:t>
            </a:r>
            <a:endParaRPr lang="en-US" sz="1000" dirty="0"/>
          </a:p>
        </p:txBody>
      </p:sp>
      <p:sp>
        <p:nvSpPr>
          <p:cNvPr id="20" name="Shape 16"/>
          <p:cNvSpPr/>
          <p:nvPr/>
        </p:nvSpPr>
        <p:spPr>
          <a:xfrm>
            <a:off x="6286500" y="1466698"/>
            <a:ext cx="5333695" cy="3857854"/>
          </a:xfrm>
          <a:prstGeom prst="roundRect">
            <a:avLst>
              <a:gd name="adj" fmla="val 468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6295644" y="1476756"/>
            <a:ext cx="5315407" cy="562356"/>
          </a:xfrm>
          <a:prstGeom prst="roundRect">
            <a:avLst>
              <a:gd name="adj" fmla="val 22048"/>
            </a:avLst>
          </a:prstGeom>
          <a:solidFill>
            <a:srgbClr val="FFF1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8"/>
          <p:cNvSpPr/>
          <p:nvPr/>
        </p:nvSpPr>
        <p:spPr>
          <a:xfrm>
            <a:off x="6295644" y="2019910"/>
            <a:ext cx="5315407" cy="19202"/>
          </a:xfrm>
          <a:prstGeom prst="roundRect">
            <a:avLst>
              <a:gd name="adj" fmla="val 645695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rcRect l="-1064" r="-1064"/>
          <a:stretch/>
        </p:blipFill>
        <p:spPr>
          <a:xfrm>
            <a:off x="6486754" y="1662379"/>
            <a:ext cx="219456" cy="171907"/>
          </a:xfrm>
          <a:prstGeom prst="rect">
            <a:avLst/>
          </a:prstGeom>
        </p:spPr>
      </p:pic>
      <p:sp>
        <p:nvSpPr>
          <p:cNvPr id="24" name="Text 19"/>
          <p:cNvSpPr txBox="1"/>
          <p:nvPr/>
        </p:nvSpPr>
        <p:spPr>
          <a:xfrm>
            <a:off x="6819595" y="1476756"/>
            <a:ext cx="2581351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91B1B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Clarity: Slang &amp; Phrasal Verbs</a:t>
            </a:r>
            <a:endParaRPr lang="en-US" sz="1300" dirty="0"/>
          </a:p>
        </p:txBody>
      </p:sp>
      <p:graphicFrame>
        <p:nvGraphicFramePr>
          <p:cNvPr id="2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295644" y="2038198"/>
          <a:ext cx="5315407" cy="3277210"/>
        </p:xfrm>
        <a:graphic>
          <a:graphicData uri="http://schemas.openxmlformats.org/drawingml/2006/table">
            <a:tbl>
              <a:tblPr/>
              <a:tblGrid>
                <a:gridCol w="268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7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75" b="1" dirty="0">
                          <a:solidFill>
                            <a:srgbClr val="4B5563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COLLOQUIAL (AVOID)</a:t>
                      </a:r>
                      <a:endParaRPr lang="en-US" sz="975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90195" marR="190195" marT="114300" marB="114300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75" b="1" dirty="0">
                          <a:solidFill>
                            <a:srgbClr val="4B5563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PROFESSIONAL (USE)</a:t>
                      </a:r>
                      <a:endParaRPr lang="en-US" sz="975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90195" marR="190195" marT="114300" marB="114300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i="1" dirty="0">
                          <a:solidFill>
                            <a:srgbClr val="B91C1C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"Shoot me that file"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15803D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"Please send the file"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i="1" dirty="0">
                          <a:solidFill>
                            <a:srgbClr val="B91C1C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"Touch base"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15803D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"Check in / Meet"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i="1" dirty="0">
                          <a:solidFill>
                            <a:srgbClr val="B91C1C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"Circle back"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15803D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"Follow up"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i="1" dirty="0">
                          <a:solidFill>
                            <a:srgbClr val="B91C1C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"I'm swamped"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15803D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"My schedule is full"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i="1" dirty="0">
                          <a:solidFill>
                            <a:srgbClr val="B91C1C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"Figure out"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15803D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"Determine / Solve"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1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i="1" dirty="0">
                          <a:solidFill>
                            <a:srgbClr val="B91C1C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"Set up"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15803D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"Arrange / Schedule"</a:t>
                      </a:r>
                      <a:endParaRPr lang="en-US" sz="1200" dirty="0"/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Shape 20"/>
          <p:cNvSpPr/>
          <p:nvPr/>
        </p:nvSpPr>
        <p:spPr>
          <a:xfrm>
            <a:off x="571500" y="5557723"/>
            <a:ext cx="11048695" cy="647395"/>
          </a:xfrm>
          <a:prstGeom prst="roundRect">
            <a:avLst>
              <a:gd name="adj" fmla="val 12463"/>
            </a:avLst>
          </a:prstGeom>
          <a:solidFill>
            <a:srgbClr val="FFFBEB"/>
          </a:solidFill>
          <a:ln w="12700">
            <a:solidFill>
              <a:srgbClr val="FCD3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rcRect l="-1773" r="-1773"/>
          <a:stretch/>
        </p:blipFill>
        <p:spPr>
          <a:xfrm>
            <a:off x="771754" y="5796382"/>
            <a:ext cx="133502" cy="171907"/>
          </a:xfrm>
          <a:prstGeom prst="rect">
            <a:avLst/>
          </a:prstGeom>
        </p:spPr>
      </p:pic>
      <p:sp>
        <p:nvSpPr>
          <p:cNvPr id="28" name="Text 21"/>
          <p:cNvSpPr txBox="1"/>
          <p:nvPr/>
        </p:nvSpPr>
        <p:spPr>
          <a:xfrm>
            <a:off x="1019556" y="5557723"/>
            <a:ext cx="10478110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2400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Why this matters:</a:t>
            </a:r>
            <a:r>
              <a:rPr lang="en-US" sz="1000" dirty="0">
                <a:solidFill>
                  <a:srgbClr val="92400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Phrasal verbs (two-word verbs like "figure out") are often idioms that non-native speakers translate literally ("shape outside"). Plain language is universally clearer.</a:t>
            </a:r>
            <a:endParaRPr lang="en-US" sz="1000" dirty="0"/>
          </a:p>
        </p:txBody>
      </p:sp>
      <p:sp>
        <p:nvSpPr>
          <p:cNvPr id="29" name="Shape 22"/>
          <p:cNvSpPr/>
          <p:nvPr/>
        </p:nvSpPr>
        <p:spPr>
          <a:xfrm>
            <a:off x="0" y="6586423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Shape 23"/>
          <p:cNvSpPr/>
          <p:nvPr/>
        </p:nvSpPr>
        <p:spPr>
          <a:xfrm>
            <a:off x="0" y="6586423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4"/>
          <p:cNvSpPr txBox="1"/>
          <p:nvPr/>
        </p:nvSpPr>
        <p:spPr>
          <a:xfrm>
            <a:off x="571500" y="6739128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32" name="Text 25"/>
          <p:cNvSpPr txBox="1"/>
          <p:nvPr/>
        </p:nvSpPr>
        <p:spPr>
          <a:xfrm>
            <a:off x="9338767" y="6739128"/>
            <a:ext cx="272034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3: Communicating Across Cultures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423514" y="6277356"/>
            <a:ext cx="6039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4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 + Choosing the Right Message Type</a:t>
            </a:r>
            <a:endParaRPr lang="en-US" sz="1000" dirty="0"/>
          </a:p>
        </p:txBody>
      </p:sp>
      <p:sp>
        <p:nvSpPr>
          <p:cNvPr id="5" name="Shape 2"/>
          <p:cNvSpPr/>
          <p:nvPr/>
        </p:nvSpPr>
        <p:spPr>
          <a:xfrm>
            <a:off x="7429500" y="-952805"/>
            <a:ext cx="5715000" cy="5715000"/>
          </a:xfrm>
          <a:prstGeom prst="ellipse">
            <a:avLst/>
          </a:prstGeom>
          <a:noFill/>
          <a:ln w="25400">
            <a:solidFill>
              <a:srgbClr val="FFFFFF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-476402" y="3524098"/>
            <a:ext cx="3810305" cy="3810305"/>
          </a:xfrm>
          <a:prstGeom prst="ellipse">
            <a:avLst/>
          </a:prstGeom>
          <a:noFill/>
          <a:ln w="25400">
            <a:solidFill>
              <a:srgbClr val="FFFFFF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2104949" y="2531059"/>
            <a:ext cx="7982712" cy="146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Designing the Right Type of Message</a:t>
            </a:r>
            <a:endParaRPr lang="en-US" sz="48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5715000" y="4298594"/>
            <a:ext cx="761695" cy="38405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2229307" y="4641494"/>
            <a:ext cx="77349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CBD5E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Matching channel to goal, risk, and audience</a:t>
            </a:r>
            <a:endParaRPr lang="en-US" sz="1800" dirty="0"/>
          </a:p>
        </p:txBody>
      </p:sp>
      <p:sp>
        <p:nvSpPr>
          <p:cNvPr id="10" name="Text 6"/>
          <p:cNvSpPr txBox="1"/>
          <p:nvPr/>
        </p:nvSpPr>
        <p:spPr>
          <a:xfrm>
            <a:off x="5141671" y="1873606"/>
            <a:ext cx="1912010" cy="428854"/>
          </a:xfrm>
          <a:prstGeom prst="rect">
            <a:avLst/>
          </a:prstGeom>
          <a:noFill/>
          <a:ln w="12700">
            <a:solidFill>
              <a:srgbClr val="EF4444"/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kern="0" spc="270" dirty="0">
                <a:solidFill>
                  <a:srgbClr val="EF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04</a:t>
            </a:r>
            <a:endParaRPr lang="en-US" sz="13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761695" y="476402"/>
            <a:ext cx="1085850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Why Channel Choice Matters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761695" y="1051560"/>
            <a:ext cx="10782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kern="0" spc="3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medium is part of the message: Where you say it shapes how it lands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761695" y="1489558"/>
            <a:ext cx="5362956" cy="5018227"/>
          </a:xfrm>
          <a:prstGeom prst="roundRect">
            <a:avLst>
              <a:gd name="adj" fmla="val 249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61695" y="1489558"/>
            <a:ext cx="47549" cy="5018227"/>
          </a:xfrm>
          <a:prstGeom prst="roundRect">
            <a:avLst>
              <a:gd name="adj" fmla="val 27720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1095451" y="1775765"/>
            <a:ext cx="48582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CHANNEL SIGNALS...</a:t>
            </a:r>
            <a:endParaRPr lang="en-US" sz="10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451" y="2228393"/>
            <a:ext cx="190195" cy="190195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399946" y="2166214"/>
            <a:ext cx="147949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Seriousness</a:t>
            </a:r>
            <a:endParaRPr lang="en-US" sz="1600" dirty="0"/>
          </a:p>
        </p:txBody>
      </p:sp>
      <p:sp>
        <p:nvSpPr>
          <p:cNvPr id="11" name="Text 7"/>
          <p:cNvSpPr txBox="1"/>
          <p:nvPr/>
        </p:nvSpPr>
        <p:spPr>
          <a:xfrm>
            <a:off x="1399946" y="2528316"/>
            <a:ext cx="4515307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formal letter signals weight; a chat message signals casualness.</a:t>
            </a:r>
            <a:endParaRPr lang="en-US" sz="13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7143" r="-7143"/>
          <a:stretch/>
        </p:blipFill>
        <p:spPr>
          <a:xfrm>
            <a:off x="1095451" y="3308299"/>
            <a:ext cx="190195" cy="190195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1399946" y="3246120"/>
            <a:ext cx="94457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Urgency</a:t>
            </a:r>
            <a:endParaRPr lang="en-US" sz="1600" dirty="0"/>
          </a:p>
        </p:txBody>
      </p:sp>
      <p:sp>
        <p:nvSpPr>
          <p:cNvPr id="14" name="Text 9"/>
          <p:cNvSpPr txBox="1"/>
          <p:nvPr/>
        </p:nvSpPr>
        <p:spPr>
          <a:xfrm>
            <a:off x="1399946" y="3608222"/>
            <a:ext cx="4515307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Phone calls imply "now"; emails imply "when you have time."</a:t>
            </a:r>
            <a:endParaRPr lang="en-US" sz="13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t="-12500" b="-12500"/>
          <a:stretch/>
        </p:blipFill>
        <p:spPr>
          <a:xfrm>
            <a:off x="1095451" y="4388206"/>
            <a:ext cx="190195" cy="190195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399946" y="4326026"/>
            <a:ext cx="59070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Tone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1399946" y="4688129"/>
            <a:ext cx="4515307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Video carries emotion; text-only formats strip away nuance.</a:t>
            </a:r>
            <a:endParaRPr lang="en-US" sz="130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 l="-16667" r="-16667"/>
          <a:stretch/>
        </p:blipFill>
        <p:spPr>
          <a:xfrm>
            <a:off x="1095451" y="5468112"/>
            <a:ext cx="190195" cy="190195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1399946" y="5406847"/>
            <a:ext cx="181417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Accountability</a:t>
            </a:r>
            <a:endParaRPr lang="en-US" sz="1600" dirty="0"/>
          </a:p>
        </p:txBody>
      </p:sp>
      <p:sp>
        <p:nvSpPr>
          <p:cNvPr id="20" name="Text 13"/>
          <p:cNvSpPr txBox="1"/>
          <p:nvPr/>
        </p:nvSpPr>
        <p:spPr>
          <a:xfrm>
            <a:off x="1399946" y="5768950"/>
            <a:ext cx="4515307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Written channels create a permanent record of what was agreed.</a:t>
            </a:r>
            <a:endParaRPr lang="en-US" sz="1300" dirty="0"/>
          </a:p>
        </p:txBody>
      </p:sp>
      <p:sp>
        <p:nvSpPr>
          <p:cNvPr id="21" name="Text 14"/>
          <p:cNvSpPr txBox="1"/>
          <p:nvPr/>
        </p:nvSpPr>
        <p:spPr>
          <a:xfrm>
            <a:off x="6691579" y="2069287"/>
            <a:ext cx="48582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DESIGN PRINCIPLE: MATCH CHANNEL TO...</a:t>
            </a:r>
            <a:endParaRPr lang="en-US" sz="1000" dirty="0"/>
          </a:p>
        </p:txBody>
      </p:sp>
      <p:sp>
        <p:nvSpPr>
          <p:cNvPr id="22" name="Shape 15"/>
          <p:cNvSpPr/>
          <p:nvPr/>
        </p:nvSpPr>
        <p:spPr>
          <a:xfrm>
            <a:off x="6691579" y="2459736"/>
            <a:ext cx="4743907" cy="905256"/>
          </a:xfrm>
          <a:prstGeom prst="roundRect">
            <a:avLst>
              <a:gd name="adj" fmla="val 8506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6"/>
          <p:cNvSpPr/>
          <p:nvPr/>
        </p:nvSpPr>
        <p:spPr>
          <a:xfrm>
            <a:off x="6691579" y="2459736"/>
            <a:ext cx="38405" cy="905256"/>
          </a:xfrm>
          <a:prstGeom prst="roundRect">
            <a:avLst>
              <a:gd name="adj" fmla="val 200500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rcRect l="-12600" r="-12600"/>
          <a:stretch/>
        </p:blipFill>
        <p:spPr>
          <a:xfrm>
            <a:off x="6920179" y="2798064"/>
            <a:ext cx="286207" cy="228600"/>
          </a:xfrm>
          <a:prstGeom prst="rect">
            <a:avLst/>
          </a:prstGeom>
        </p:spPr>
      </p:pic>
      <p:sp>
        <p:nvSpPr>
          <p:cNvPr id="25" name="Text 17"/>
          <p:cNvSpPr txBox="1"/>
          <p:nvPr/>
        </p:nvSpPr>
        <p:spPr>
          <a:xfrm>
            <a:off x="7396582" y="2649931"/>
            <a:ext cx="35725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Goal</a:t>
            </a:r>
            <a:endParaRPr lang="en-US" sz="1300" dirty="0"/>
          </a:p>
        </p:txBody>
      </p:sp>
      <p:sp>
        <p:nvSpPr>
          <p:cNvPr id="26" name="Text 18"/>
          <p:cNvSpPr txBox="1"/>
          <p:nvPr/>
        </p:nvSpPr>
        <p:spPr>
          <a:xfrm>
            <a:off x="7396582" y="2945282"/>
            <a:ext cx="409102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Are you coordinating, instructing, or persuading?</a:t>
            </a:r>
            <a:endParaRPr lang="en-US" sz="1200" dirty="0"/>
          </a:p>
        </p:txBody>
      </p:sp>
      <p:sp>
        <p:nvSpPr>
          <p:cNvPr id="27" name="Shape 19"/>
          <p:cNvSpPr/>
          <p:nvPr/>
        </p:nvSpPr>
        <p:spPr>
          <a:xfrm>
            <a:off x="6691579" y="3507638"/>
            <a:ext cx="4743907" cy="905256"/>
          </a:xfrm>
          <a:prstGeom prst="roundRect">
            <a:avLst>
              <a:gd name="adj" fmla="val 8506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0"/>
          <p:cNvSpPr/>
          <p:nvPr/>
        </p:nvSpPr>
        <p:spPr>
          <a:xfrm>
            <a:off x="6691579" y="3507638"/>
            <a:ext cx="38405" cy="905256"/>
          </a:xfrm>
          <a:prstGeom prst="roundRect">
            <a:avLst>
              <a:gd name="adj" fmla="val 200500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9"/>
          <a:srcRect l="-12600" r="-12600"/>
          <a:stretch/>
        </p:blipFill>
        <p:spPr>
          <a:xfrm>
            <a:off x="6920179" y="3845052"/>
            <a:ext cx="286207" cy="228600"/>
          </a:xfrm>
          <a:prstGeom prst="rect">
            <a:avLst/>
          </a:prstGeom>
        </p:spPr>
      </p:pic>
      <p:sp>
        <p:nvSpPr>
          <p:cNvPr id="30" name="Text 21"/>
          <p:cNvSpPr txBox="1"/>
          <p:nvPr/>
        </p:nvSpPr>
        <p:spPr>
          <a:xfrm>
            <a:off x="7396582" y="3697834"/>
            <a:ext cx="359176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Risk</a:t>
            </a:r>
            <a:endParaRPr lang="en-US" sz="1300" dirty="0"/>
          </a:p>
        </p:txBody>
      </p:sp>
      <p:sp>
        <p:nvSpPr>
          <p:cNvPr id="31" name="Text 22"/>
          <p:cNvSpPr txBox="1"/>
          <p:nvPr/>
        </p:nvSpPr>
        <p:spPr>
          <a:xfrm>
            <a:off x="7396582" y="3993185"/>
            <a:ext cx="41129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high are the stakes if this is misunderstood?</a:t>
            </a:r>
            <a:endParaRPr lang="en-US" sz="1200" dirty="0"/>
          </a:p>
        </p:txBody>
      </p:sp>
      <p:sp>
        <p:nvSpPr>
          <p:cNvPr id="32" name="Shape 23"/>
          <p:cNvSpPr/>
          <p:nvPr/>
        </p:nvSpPr>
        <p:spPr>
          <a:xfrm>
            <a:off x="6691579" y="4554626"/>
            <a:ext cx="4743907" cy="905256"/>
          </a:xfrm>
          <a:prstGeom prst="roundRect">
            <a:avLst>
              <a:gd name="adj" fmla="val 8506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24"/>
          <p:cNvSpPr/>
          <p:nvPr/>
        </p:nvSpPr>
        <p:spPr>
          <a:xfrm>
            <a:off x="6691579" y="4554626"/>
            <a:ext cx="38405" cy="905256"/>
          </a:xfrm>
          <a:prstGeom prst="roundRect">
            <a:avLst>
              <a:gd name="adj" fmla="val 200500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7" descr="preencoded.png"/>
          <p:cNvPicPr>
            <a:picLocks noChangeAspect="1"/>
          </p:cNvPicPr>
          <p:nvPr/>
        </p:nvPicPr>
        <p:blipFill>
          <a:blip r:embed="rId10"/>
          <a:srcRect l="-12600" r="-12600"/>
          <a:stretch/>
        </p:blipFill>
        <p:spPr>
          <a:xfrm>
            <a:off x="6920179" y="4892954"/>
            <a:ext cx="286207" cy="228600"/>
          </a:xfrm>
          <a:prstGeom prst="rect">
            <a:avLst/>
          </a:prstGeom>
        </p:spPr>
      </p:pic>
      <p:sp>
        <p:nvSpPr>
          <p:cNvPr id="35" name="Text 25"/>
          <p:cNvSpPr txBox="1"/>
          <p:nvPr/>
        </p:nvSpPr>
        <p:spPr>
          <a:xfrm>
            <a:off x="7396582" y="4745736"/>
            <a:ext cx="30294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Emotion</a:t>
            </a:r>
            <a:endParaRPr lang="en-US" sz="1300" dirty="0"/>
          </a:p>
        </p:txBody>
      </p:sp>
      <p:sp>
        <p:nvSpPr>
          <p:cNvPr id="36" name="Text 26"/>
          <p:cNvSpPr txBox="1"/>
          <p:nvPr/>
        </p:nvSpPr>
        <p:spPr>
          <a:xfrm>
            <a:off x="7396582" y="5041087"/>
            <a:ext cx="34664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 there conflict, confusion, or sensitivity?</a:t>
            </a:r>
            <a:endParaRPr lang="en-US" sz="1200" dirty="0"/>
          </a:p>
        </p:txBody>
      </p:sp>
      <p:sp>
        <p:nvSpPr>
          <p:cNvPr id="37" name="Shape 27"/>
          <p:cNvSpPr/>
          <p:nvPr/>
        </p:nvSpPr>
        <p:spPr>
          <a:xfrm>
            <a:off x="6691579" y="5602529"/>
            <a:ext cx="4743907" cy="905256"/>
          </a:xfrm>
          <a:prstGeom prst="roundRect">
            <a:avLst>
              <a:gd name="adj" fmla="val 8506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28"/>
          <p:cNvSpPr/>
          <p:nvPr/>
        </p:nvSpPr>
        <p:spPr>
          <a:xfrm>
            <a:off x="6691579" y="5602529"/>
            <a:ext cx="38405" cy="905256"/>
          </a:xfrm>
          <a:prstGeom prst="roundRect">
            <a:avLst>
              <a:gd name="adj" fmla="val 200500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8" descr="preencoded.png"/>
          <p:cNvPicPr>
            <a:picLocks noChangeAspect="1"/>
          </p:cNvPicPr>
          <p:nvPr/>
        </p:nvPicPr>
        <p:blipFill>
          <a:blip r:embed="rId11"/>
          <a:srcRect l="-12600" r="-12600"/>
          <a:stretch/>
        </p:blipFill>
        <p:spPr>
          <a:xfrm>
            <a:off x="6920179" y="5940857"/>
            <a:ext cx="286207" cy="228600"/>
          </a:xfrm>
          <a:prstGeom prst="rect">
            <a:avLst/>
          </a:prstGeom>
        </p:spPr>
      </p:pic>
      <p:sp>
        <p:nvSpPr>
          <p:cNvPr id="40" name="Text 29"/>
          <p:cNvSpPr txBox="1"/>
          <p:nvPr/>
        </p:nvSpPr>
        <p:spPr>
          <a:xfrm>
            <a:off x="7396582" y="5793638"/>
            <a:ext cx="34390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Record</a:t>
            </a:r>
            <a:endParaRPr lang="en-US" sz="1300" dirty="0"/>
          </a:p>
        </p:txBody>
      </p:sp>
      <p:sp>
        <p:nvSpPr>
          <p:cNvPr id="41" name="Text 30"/>
          <p:cNvSpPr txBox="1"/>
          <p:nvPr/>
        </p:nvSpPr>
        <p:spPr>
          <a:xfrm>
            <a:off x="7396582" y="6088990"/>
            <a:ext cx="393740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 you need a paper trail for future reference?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61695" y="1219810"/>
            <a:ext cx="6133795" cy="28346"/>
          </a:xfrm>
          <a:prstGeom prst="rect">
            <a:avLst/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761695" y="476402"/>
            <a:ext cx="7466990" cy="6291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Channel Richness &amp; Selection</a:t>
            </a:r>
            <a:endParaRPr lang="en-US" sz="3300" dirty="0"/>
          </a:p>
        </p:txBody>
      </p:sp>
      <p:sp>
        <p:nvSpPr>
          <p:cNvPr id="6" name="Text 4"/>
          <p:cNvSpPr txBox="1"/>
          <p:nvPr/>
        </p:nvSpPr>
        <p:spPr>
          <a:xfrm>
            <a:off x="761695" y="1362456"/>
            <a:ext cx="107826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channel you choose is part of the message itself. It signals seriousness, urgency, and tone.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761695" y="1904695"/>
            <a:ext cx="10668305" cy="1324051"/>
          </a:xfrm>
          <a:prstGeom prst="roundRect">
            <a:avLst>
              <a:gd name="adj" fmla="val 3975"/>
            </a:avLst>
          </a:prstGeom>
          <a:solidFill>
            <a:srgbClr val="F8FAFC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61695" y="1904695"/>
            <a:ext cx="57607" cy="1324051"/>
          </a:xfrm>
          <a:prstGeom prst="roundRect">
            <a:avLst>
              <a:gd name="adj" fmla="val 91356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047902" y="2133295"/>
            <a:ext cx="476402" cy="476402"/>
          </a:xfrm>
          <a:prstGeom prst="ellipse">
            <a:avLst/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 t="-45" b="-45"/>
          <a:stretch/>
        </p:blipFill>
        <p:spPr>
          <a:xfrm>
            <a:off x="1157630" y="2257654"/>
            <a:ext cx="256946" cy="228600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1752905" y="2133295"/>
            <a:ext cx="95637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High Richness Channels (Phone, Video, Face-to-Face)</a:t>
            </a:r>
            <a:endParaRPr lang="en-US" sz="1600" dirty="0"/>
          </a:p>
        </p:txBody>
      </p:sp>
      <p:sp>
        <p:nvSpPr>
          <p:cNvPr id="12" name="Text 9"/>
          <p:cNvSpPr txBox="1"/>
          <p:nvPr/>
        </p:nvSpPr>
        <p:spPr>
          <a:xfrm>
            <a:off x="1752905" y="2486254"/>
            <a:ext cx="95253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Carries tone, body language, and allows instant clarification. Best for sensitive topics, complex explanations, or building relationships.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761695" y="3419856"/>
            <a:ext cx="10668305" cy="1067105"/>
          </a:xfrm>
          <a:prstGeom prst="roundRect">
            <a:avLst>
              <a:gd name="adj" fmla="val 6121"/>
            </a:avLst>
          </a:prstGeom>
          <a:solidFill>
            <a:srgbClr val="F8FAFC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761695" y="3419856"/>
            <a:ext cx="57607" cy="1067105"/>
          </a:xfrm>
          <a:prstGeom prst="roundRect">
            <a:avLst>
              <a:gd name="adj" fmla="val 113379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1047902" y="3648456"/>
            <a:ext cx="476402" cy="476402"/>
          </a:xfrm>
          <a:prstGeom prst="ellipse">
            <a:avLst/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71346" y="3771900"/>
            <a:ext cx="228600" cy="228600"/>
          </a:xfrm>
          <a:prstGeom prst="rect">
            <a:avLst/>
          </a:prstGeom>
        </p:spPr>
      </p:pic>
      <p:sp>
        <p:nvSpPr>
          <p:cNvPr id="17" name="Text 13"/>
          <p:cNvSpPr txBox="1"/>
          <p:nvPr/>
        </p:nvSpPr>
        <p:spPr>
          <a:xfrm>
            <a:off x="1752905" y="3648456"/>
            <a:ext cx="9516161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Low Richness Channels (Email, Memo, Reports)</a:t>
            </a:r>
            <a:endParaRPr lang="en-US" sz="1600" dirty="0"/>
          </a:p>
        </p:txBody>
      </p:sp>
      <p:sp>
        <p:nvSpPr>
          <p:cNvPr id="18" name="Text 14"/>
          <p:cNvSpPr txBox="1"/>
          <p:nvPr/>
        </p:nvSpPr>
        <p:spPr>
          <a:xfrm>
            <a:off x="1752905" y="4000500"/>
            <a:ext cx="100876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Carries facts, details, and creates a durable record. Best for routine updates, precise instructions, and documentation.</a:t>
            </a:r>
            <a:endParaRPr lang="en-US" sz="1300" dirty="0"/>
          </a:p>
        </p:txBody>
      </p:sp>
      <p:sp>
        <p:nvSpPr>
          <p:cNvPr id="19" name="Shape 15"/>
          <p:cNvSpPr/>
          <p:nvPr/>
        </p:nvSpPr>
        <p:spPr>
          <a:xfrm>
            <a:off x="761695" y="4677156"/>
            <a:ext cx="10668305" cy="1324051"/>
          </a:xfrm>
          <a:prstGeom prst="roundRect">
            <a:avLst>
              <a:gd name="adj" fmla="val 3975"/>
            </a:avLst>
          </a:prstGeom>
          <a:solidFill>
            <a:srgbClr val="EFF6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761695" y="4677156"/>
            <a:ext cx="57607" cy="1324051"/>
          </a:xfrm>
          <a:prstGeom prst="roundRect">
            <a:avLst>
              <a:gd name="adj" fmla="val 91356"/>
            </a:avLst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1047902" y="4905756"/>
            <a:ext cx="476402" cy="476402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rcRect l="-80" r="-80"/>
          <a:stretch/>
        </p:blipFill>
        <p:spPr>
          <a:xfrm>
            <a:off x="1143000" y="5029200"/>
            <a:ext cx="286207" cy="228600"/>
          </a:xfrm>
          <a:prstGeom prst="rect">
            <a:avLst/>
          </a:prstGeom>
        </p:spPr>
      </p:pic>
      <p:sp>
        <p:nvSpPr>
          <p:cNvPr id="23" name="Text 18"/>
          <p:cNvSpPr txBox="1"/>
          <p:nvPr/>
        </p:nvSpPr>
        <p:spPr>
          <a:xfrm>
            <a:off x="1752905" y="4905756"/>
            <a:ext cx="95637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The "Right Channel" Rule</a:t>
            </a:r>
            <a:endParaRPr lang="en-US" sz="1600" dirty="0"/>
          </a:p>
        </p:txBody>
      </p:sp>
      <p:sp>
        <p:nvSpPr>
          <p:cNvPr id="24" name="Text 19"/>
          <p:cNvSpPr txBox="1"/>
          <p:nvPr/>
        </p:nvSpPr>
        <p:spPr>
          <a:xfrm>
            <a:off x="1752905" y="5257800"/>
            <a:ext cx="95253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If </a:t>
            </a: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Emotion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Conflict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or </a:t>
            </a: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Complexity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is high → Use a </a:t>
            </a: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richer channel first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discuss, then document the plan in writing.</a:t>
            </a:r>
            <a:endParaRPr lang="en-US" sz="1300" dirty="0"/>
          </a:p>
        </p:txBody>
      </p:sp>
      <p:sp>
        <p:nvSpPr>
          <p:cNvPr id="25" name="Shape 20"/>
          <p:cNvSpPr/>
          <p:nvPr/>
        </p:nvSpPr>
        <p:spPr>
          <a:xfrm>
            <a:off x="0" y="6476695"/>
            <a:ext cx="12191695" cy="562356"/>
          </a:xfrm>
          <a:prstGeom prst="rect">
            <a:avLst/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1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2"/>
          <p:cNvSpPr txBox="1"/>
          <p:nvPr/>
        </p:nvSpPr>
        <p:spPr>
          <a:xfrm>
            <a:off x="761695" y="6676949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28" name="Text 23"/>
          <p:cNvSpPr txBox="1"/>
          <p:nvPr/>
        </p:nvSpPr>
        <p:spPr>
          <a:xfrm>
            <a:off x="9676181" y="6676949"/>
            <a:ext cx="206014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Business Communication Course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71500" y="457200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Match Message Type to Goal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571500" y="1047902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Select the channel that best supports your purpose, urgency, and audience</a:t>
            </a:r>
            <a:endParaRPr lang="en-US" sz="1300" dirty="0"/>
          </a:p>
        </p:txBody>
      </p:sp>
      <p:sp>
        <p:nvSpPr>
          <p:cNvPr id="7" name="Shape 3"/>
          <p:cNvSpPr/>
          <p:nvPr/>
        </p:nvSpPr>
        <p:spPr>
          <a:xfrm>
            <a:off x="571500" y="1543507"/>
            <a:ext cx="5333695" cy="3581705"/>
          </a:xfrm>
          <a:prstGeom prst="roundRect">
            <a:avLst>
              <a:gd name="adj" fmla="val 543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580644" y="1552651"/>
            <a:ext cx="5315407" cy="562356"/>
          </a:xfrm>
          <a:prstGeom prst="roundRect">
            <a:avLst>
              <a:gd name="adj" fmla="val 22048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580644" y="2095805"/>
            <a:ext cx="5315407" cy="19202"/>
          </a:xfrm>
          <a:prstGeom prst="roundRect">
            <a:avLst>
              <a:gd name="adj" fmla="val 645695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l="-1773" r="-1773"/>
          <a:stretch/>
        </p:blipFill>
        <p:spPr>
          <a:xfrm>
            <a:off x="771754" y="1738274"/>
            <a:ext cx="133502" cy="171907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1019556" y="1552651"/>
            <a:ext cx="1634947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Routine &amp; Internal</a:t>
            </a:r>
            <a:endParaRPr lang="en-US" sz="13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44" y="2115007"/>
            <a:ext cx="3191256" cy="41879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80644" y="2115007"/>
            <a:ext cx="3191256" cy="41971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9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Goal / Example</a:t>
            </a:r>
            <a:endParaRPr lang="en-US" sz="9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071" y="2115007"/>
            <a:ext cx="2133295" cy="41879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3770071" y="2115007"/>
            <a:ext cx="2134210" cy="41971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9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Best Channel</a:t>
            </a:r>
            <a:endParaRPr lang="en-US" sz="900" dirty="0"/>
          </a:p>
        </p:txBody>
      </p:sp>
      <p:sp>
        <p:nvSpPr>
          <p:cNvPr id="16" name="Shape 9"/>
          <p:cNvSpPr/>
          <p:nvPr/>
        </p:nvSpPr>
        <p:spPr>
          <a:xfrm>
            <a:off x="580644" y="3277210"/>
            <a:ext cx="3191256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0"/>
          <p:cNvSpPr txBox="1"/>
          <p:nvPr/>
        </p:nvSpPr>
        <p:spPr>
          <a:xfrm>
            <a:off x="580644" y="2533802"/>
            <a:ext cx="3267151" cy="5907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Quick coordination</a:t>
            </a: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"Quick check—do we have 6 tablecloths?"</a:t>
            </a:r>
            <a:endParaRPr lang="en-US" sz="1000" dirty="0"/>
          </a:p>
        </p:txBody>
      </p:sp>
      <p:sp>
        <p:nvSpPr>
          <p:cNvPr id="18" name="Shape 11"/>
          <p:cNvSpPr/>
          <p:nvPr/>
        </p:nvSpPr>
        <p:spPr>
          <a:xfrm>
            <a:off x="3770071" y="3277210"/>
            <a:ext cx="21332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0266" y="2691079"/>
            <a:ext cx="905256" cy="247802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4265676" y="2691079"/>
            <a:ext cx="599846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E40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Chat / IM</a:t>
            </a:r>
            <a:endParaRPr lang="en-US" sz="9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/>
          <a:srcRect t="-80" b="-80"/>
          <a:stretch/>
        </p:blipFill>
        <p:spPr>
          <a:xfrm>
            <a:off x="4055364" y="2752344"/>
            <a:ext cx="142646" cy="114300"/>
          </a:xfrm>
          <a:prstGeom prst="rect">
            <a:avLst/>
          </a:prstGeom>
        </p:spPr>
      </p:pic>
      <p:sp>
        <p:nvSpPr>
          <p:cNvPr id="22" name="Shape 13"/>
          <p:cNvSpPr/>
          <p:nvPr/>
        </p:nvSpPr>
        <p:spPr>
          <a:xfrm>
            <a:off x="580644" y="4029761"/>
            <a:ext cx="3191256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4"/>
          <p:cNvSpPr txBox="1"/>
          <p:nvPr/>
        </p:nvSpPr>
        <p:spPr>
          <a:xfrm>
            <a:off x="580644" y="3286354"/>
            <a:ext cx="3267151" cy="5907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Instructions + Deadlines</a:t>
            </a: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"To stay on schedule, please complete by 5 PM..."</a:t>
            </a:r>
            <a:endParaRPr lang="en-US" sz="1000" dirty="0"/>
          </a:p>
        </p:txBody>
      </p:sp>
      <p:sp>
        <p:nvSpPr>
          <p:cNvPr id="24" name="Shape 15"/>
          <p:cNvSpPr/>
          <p:nvPr/>
        </p:nvSpPr>
        <p:spPr>
          <a:xfrm>
            <a:off x="3770071" y="4029761"/>
            <a:ext cx="21332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0266" y="3443630"/>
            <a:ext cx="676656" cy="247802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4237330" y="3443630"/>
            <a:ext cx="399593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3730A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Email</a:t>
            </a:r>
            <a:endParaRPr lang="en-US" sz="900" dirty="0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055364" y="3504895"/>
            <a:ext cx="114300" cy="114300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580644" y="4038905"/>
            <a:ext cx="3267151" cy="752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Internal Policy / Update</a:t>
            </a: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"New Procedure for Supply Checkout"</a:t>
            </a:r>
            <a:endParaRPr lang="en-US" sz="100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0266" y="4196182"/>
            <a:ext cx="1028700" cy="247802"/>
          </a:xfrm>
          <a:prstGeom prst="rect">
            <a:avLst/>
          </a:prstGeom>
        </p:spPr>
      </p:pic>
      <p:sp>
        <p:nvSpPr>
          <p:cNvPr id="30" name="Text 18"/>
          <p:cNvSpPr/>
          <p:nvPr/>
        </p:nvSpPr>
        <p:spPr>
          <a:xfrm>
            <a:off x="4208983" y="4196182"/>
            <a:ext cx="779983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21A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Memo Email</a:t>
            </a:r>
            <a:endParaRPr lang="en-US" sz="900" dirty="0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13"/>
          <a:srcRect l="-133" r="-133"/>
          <a:stretch/>
        </p:blipFill>
        <p:spPr>
          <a:xfrm>
            <a:off x="4055364" y="4257446"/>
            <a:ext cx="85954" cy="114300"/>
          </a:xfrm>
          <a:prstGeom prst="rect">
            <a:avLst/>
          </a:prstGeom>
        </p:spPr>
      </p:pic>
      <p:sp>
        <p:nvSpPr>
          <p:cNvPr id="32" name="Shape 19"/>
          <p:cNvSpPr/>
          <p:nvPr/>
        </p:nvSpPr>
        <p:spPr>
          <a:xfrm>
            <a:off x="6286500" y="1543507"/>
            <a:ext cx="5333695" cy="3581705"/>
          </a:xfrm>
          <a:prstGeom prst="roundRect">
            <a:avLst>
              <a:gd name="adj" fmla="val 543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Shape 20"/>
          <p:cNvSpPr/>
          <p:nvPr/>
        </p:nvSpPr>
        <p:spPr>
          <a:xfrm>
            <a:off x="6295644" y="1552651"/>
            <a:ext cx="5315407" cy="562356"/>
          </a:xfrm>
          <a:prstGeom prst="roundRect">
            <a:avLst>
              <a:gd name="adj" fmla="val 22048"/>
            </a:avLst>
          </a:prstGeom>
          <a:solidFill>
            <a:srgbClr val="FFF1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Shape 21"/>
          <p:cNvSpPr/>
          <p:nvPr/>
        </p:nvSpPr>
        <p:spPr>
          <a:xfrm>
            <a:off x="6295644" y="2095805"/>
            <a:ext cx="5315407" cy="19202"/>
          </a:xfrm>
          <a:prstGeom prst="roundRect">
            <a:avLst>
              <a:gd name="adj" fmla="val 645695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486754" y="1738274"/>
            <a:ext cx="171907" cy="171907"/>
          </a:xfrm>
          <a:prstGeom prst="rect">
            <a:avLst/>
          </a:prstGeom>
        </p:spPr>
      </p:pic>
      <p:sp>
        <p:nvSpPr>
          <p:cNvPr id="36" name="Text 22"/>
          <p:cNvSpPr txBox="1"/>
          <p:nvPr/>
        </p:nvSpPr>
        <p:spPr>
          <a:xfrm>
            <a:off x="6772046" y="1552651"/>
            <a:ext cx="2257654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91B1B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Formal, Public &amp; Complex</a:t>
            </a:r>
            <a:endParaRPr lang="en-US" sz="1300" dirty="0"/>
          </a:p>
        </p:txBody>
      </p:sp>
      <p:pic>
        <p:nvPicPr>
          <p:cNvPr id="37" name="Image 1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644" y="2115007"/>
            <a:ext cx="3191256" cy="418795"/>
          </a:xfrm>
          <a:prstGeom prst="rect">
            <a:avLst/>
          </a:prstGeom>
        </p:spPr>
      </p:pic>
      <p:sp>
        <p:nvSpPr>
          <p:cNvPr id="38" name="Text 23"/>
          <p:cNvSpPr/>
          <p:nvPr/>
        </p:nvSpPr>
        <p:spPr>
          <a:xfrm>
            <a:off x="6295644" y="2115007"/>
            <a:ext cx="3191256" cy="41971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9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Goal / Example</a:t>
            </a:r>
            <a:endParaRPr lang="en-US" sz="900" dirty="0"/>
          </a:p>
        </p:txBody>
      </p:sp>
      <p:pic>
        <p:nvPicPr>
          <p:cNvPr id="39" name="Image 1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5071" y="2115007"/>
            <a:ext cx="2133295" cy="418795"/>
          </a:xfrm>
          <a:prstGeom prst="rect">
            <a:avLst/>
          </a:prstGeom>
        </p:spPr>
      </p:pic>
      <p:sp>
        <p:nvSpPr>
          <p:cNvPr id="40" name="Text 24"/>
          <p:cNvSpPr/>
          <p:nvPr/>
        </p:nvSpPr>
        <p:spPr>
          <a:xfrm>
            <a:off x="9485071" y="2115007"/>
            <a:ext cx="2134210" cy="41971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9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Best Channel</a:t>
            </a:r>
            <a:endParaRPr lang="en-US" sz="900" dirty="0"/>
          </a:p>
        </p:txBody>
      </p:sp>
      <p:sp>
        <p:nvSpPr>
          <p:cNvPr id="41" name="Shape 25"/>
          <p:cNvSpPr/>
          <p:nvPr/>
        </p:nvSpPr>
        <p:spPr>
          <a:xfrm>
            <a:off x="6295644" y="3277210"/>
            <a:ext cx="3191256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26"/>
          <p:cNvSpPr txBox="1"/>
          <p:nvPr/>
        </p:nvSpPr>
        <p:spPr>
          <a:xfrm>
            <a:off x="6295644" y="2533802"/>
            <a:ext cx="3267151" cy="5907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External Professionalism</a:t>
            </a: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"Confirmation of delivery details"</a:t>
            </a:r>
            <a:endParaRPr lang="en-US" sz="1000" dirty="0"/>
          </a:p>
        </p:txBody>
      </p:sp>
      <p:sp>
        <p:nvSpPr>
          <p:cNvPr id="43" name="Shape 27"/>
          <p:cNvSpPr/>
          <p:nvPr/>
        </p:nvSpPr>
        <p:spPr>
          <a:xfrm>
            <a:off x="9485071" y="3277210"/>
            <a:ext cx="21332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4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75266" y="2691079"/>
            <a:ext cx="1218895" cy="247802"/>
          </a:xfrm>
          <a:prstGeom prst="rect">
            <a:avLst/>
          </a:prstGeom>
        </p:spPr>
      </p:pic>
      <p:sp>
        <p:nvSpPr>
          <p:cNvPr id="45" name="Text 28"/>
          <p:cNvSpPr/>
          <p:nvPr/>
        </p:nvSpPr>
        <p:spPr>
          <a:xfrm>
            <a:off x="9971532" y="2691079"/>
            <a:ext cx="923544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91B1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Letter / Formal</a:t>
            </a:r>
            <a:endParaRPr lang="en-US" sz="900" dirty="0"/>
          </a:p>
        </p:txBody>
      </p:sp>
      <p:pic>
        <p:nvPicPr>
          <p:cNvPr id="46" name="Image 15" descr="preencoded.png"/>
          <p:cNvPicPr>
            <a:picLocks noChangeAspect="1"/>
          </p:cNvPicPr>
          <p:nvPr/>
        </p:nvPicPr>
        <p:blipFill>
          <a:blip r:embed="rId16"/>
          <a:srcRect l="-1911" r="-1911"/>
          <a:stretch/>
        </p:blipFill>
        <p:spPr>
          <a:xfrm>
            <a:off x="9770364" y="2752344"/>
            <a:ext cx="133502" cy="114300"/>
          </a:xfrm>
          <a:prstGeom prst="rect">
            <a:avLst/>
          </a:prstGeom>
        </p:spPr>
      </p:pic>
      <p:sp>
        <p:nvSpPr>
          <p:cNvPr id="47" name="Shape 29"/>
          <p:cNvSpPr/>
          <p:nvPr/>
        </p:nvSpPr>
        <p:spPr>
          <a:xfrm>
            <a:off x="6295644" y="4029761"/>
            <a:ext cx="3191256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30"/>
          <p:cNvSpPr txBox="1"/>
          <p:nvPr/>
        </p:nvSpPr>
        <p:spPr>
          <a:xfrm>
            <a:off x="6295644" y="3286354"/>
            <a:ext cx="3267151" cy="5907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Public Reputation</a:t>
            </a: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"Update: Event begins at 7:30 PM"</a:t>
            </a:r>
            <a:endParaRPr lang="en-US" sz="1000" dirty="0"/>
          </a:p>
        </p:txBody>
      </p:sp>
      <p:sp>
        <p:nvSpPr>
          <p:cNvPr id="49" name="Shape 31"/>
          <p:cNvSpPr/>
          <p:nvPr/>
        </p:nvSpPr>
        <p:spPr>
          <a:xfrm>
            <a:off x="9485071" y="4029761"/>
            <a:ext cx="21332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0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75266" y="3443630"/>
            <a:ext cx="1057046" cy="247802"/>
          </a:xfrm>
          <a:prstGeom prst="rect">
            <a:avLst/>
          </a:prstGeom>
        </p:spPr>
      </p:pic>
      <p:sp>
        <p:nvSpPr>
          <p:cNvPr id="51" name="Text 32"/>
          <p:cNvSpPr/>
          <p:nvPr/>
        </p:nvSpPr>
        <p:spPr>
          <a:xfrm>
            <a:off x="9943186" y="3443630"/>
            <a:ext cx="79004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7598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Social Media</a:t>
            </a:r>
            <a:endParaRPr lang="en-US" sz="900" dirty="0"/>
          </a:p>
        </p:txBody>
      </p:sp>
      <p:pic>
        <p:nvPicPr>
          <p:cNvPr id="52" name="Image 17" descr="preencoded.png"/>
          <p:cNvPicPr>
            <a:picLocks noChangeAspect="1"/>
          </p:cNvPicPr>
          <p:nvPr/>
        </p:nvPicPr>
        <p:blipFill>
          <a:blip r:embed="rId18"/>
          <a:srcRect l="-2571" r="-2571"/>
          <a:stretch/>
        </p:blipFill>
        <p:spPr>
          <a:xfrm>
            <a:off x="9770364" y="3504895"/>
            <a:ext cx="105156" cy="114300"/>
          </a:xfrm>
          <a:prstGeom prst="rect">
            <a:avLst/>
          </a:prstGeom>
        </p:spPr>
      </p:pic>
      <p:sp>
        <p:nvSpPr>
          <p:cNvPr id="53" name="Text 33"/>
          <p:cNvSpPr txBox="1"/>
          <p:nvPr/>
        </p:nvSpPr>
        <p:spPr>
          <a:xfrm>
            <a:off x="6295644" y="4038905"/>
            <a:ext cx="3267151" cy="752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Complex Decision</a:t>
            </a: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Summary, Options, Recommendation</a:t>
            </a:r>
            <a:endParaRPr lang="en-US" sz="1000" dirty="0"/>
          </a:p>
        </p:txBody>
      </p:sp>
      <p:pic>
        <p:nvPicPr>
          <p:cNvPr id="54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75266" y="4196182"/>
            <a:ext cx="743407" cy="247802"/>
          </a:xfrm>
          <a:prstGeom prst="rect">
            <a:avLst/>
          </a:prstGeom>
        </p:spPr>
      </p:pic>
      <p:sp>
        <p:nvSpPr>
          <p:cNvPr id="55" name="Text 34"/>
          <p:cNvSpPr/>
          <p:nvPr/>
        </p:nvSpPr>
        <p:spPr>
          <a:xfrm>
            <a:off x="9943186" y="4196182"/>
            <a:ext cx="475488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6653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Report</a:t>
            </a:r>
            <a:endParaRPr lang="en-US" sz="900" dirty="0"/>
          </a:p>
        </p:txBody>
      </p:sp>
      <p:pic>
        <p:nvPicPr>
          <p:cNvPr id="56" name="Image 19" descr="preencoded.png"/>
          <p:cNvPicPr>
            <a:picLocks noChangeAspect="1"/>
          </p:cNvPicPr>
          <p:nvPr/>
        </p:nvPicPr>
        <p:blipFill>
          <a:blip r:embed="rId20"/>
          <a:srcRect l="-2571" r="-2571"/>
          <a:stretch/>
        </p:blipFill>
        <p:spPr>
          <a:xfrm>
            <a:off x="9770364" y="4257446"/>
            <a:ext cx="105156" cy="114300"/>
          </a:xfrm>
          <a:prstGeom prst="rect">
            <a:avLst/>
          </a:prstGeom>
        </p:spPr>
      </p:pic>
      <p:sp>
        <p:nvSpPr>
          <p:cNvPr id="57" name="Shape 35"/>
          <p:cNvSpPr/>
          <p:nvPr/>
        </p:nvSpPr>
        <p:spPr>
          <a:xfrm>
            <a:off x="571500" y="5362956"/>
            <a:ext cx="11048695" cy="647395"/>
          </a:xfrm>
          <a:prstGeom prst="roundRect">
            <a:avLst>
              <a:gd name="adj" fmla="val 12463"/>
            </a:avLst>
          </a:prstGeom>
          <a:solidFill>
            <a:srgbClr val="FFFBEB"/>
          </a:solidFill>
          <a:ln w="12700">
            <a:solidFill>
              <a:srgbClr val="FCD3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8" name="Image 20" descr="preencoded.png"/>
          <p:cNvPicPr>
            <a:picLocks noChangeAspect="1"/>
          </p:cNvPicPr>
          <p:nvPr/>
        </p:nvPicPr>
        <p:blipFill>
          <a:blip r:embed="rId21"/>
          <a:srcRect l="-1773" r="-1773"/>
          <a:stretch/>
        </p:blipFill>
        <p:spPr>
          <a:xfrm>
            <a:off x="771754" y="5600700"/>
            <a:ext cx="133502" cy="171907"/>
          </a:xfrm>
          <a:prstGeom prst="rect">
            <a:avLst/>
          </a:prstGeom>
        </p:spPr>
      </p:pic>
      <p:sp>
        <p:nvSpPr>
          <p:cNvPr id="59" name="Text 36"/>
          <p:cNvSpPr txBox="1"/>
          <p:nvPr/>
        </p:nvSpPr>
        <p:spPr>
          <a:xfrm>
            <a:off x="1019556" y="5362956"/>
            <a:ext cx="10478110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2400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Design Principle:</a:t>
            </a:r>
            <a:r>
              <a:rPr lang="en-US" sz="1000" dirty="0">
                <a:solidFill>
                  <a:srgbClr val="92400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The channel is part of the message. A text message says "quick/casual," while a formal letter says "serious/official." Mismatching the channel can undermine your goal (e.g., firing someone via text).</a:t>
            </a:r>
            <a:endParaRPr lang="en-US" sz="1000" dirty="0"/>
          </a:p>
        </p:txBody>
      </p:sp>
      <p:sp>
        <p:nvSpPr>
          <p:cNvPr id="60" name="Shape 37"/>
          <p:cNvSpPr/>
          <p:nvPr/>
        </p:nvSpPr>
        <p:spPr>
          <a:xfrm>
            <a:off x="0" y="6391656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1" name="Shape 38"/>
          <p:cNvSpPr/>
          <p:nvPr/>
        </p:nvSpPr>
        <p:spPr>
          <a:xfrm>
            <a:off x="0" y="639165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39"/>
          <p:cNvSpPr txBox="1"/>
          <p:nvPr/>
        </p:nvSpPr>
        <p:spPr>
          <a:xfrm>
            <a:off x="571500" y="6543446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63" name="Text 40"/>
          <p:cNvSpPr txBox="1"/>
          <p:nvPr/>
        </p:nvSpPr>
        <p:spPr>
          <a:xfrm>
            <a:off x="9091879" y="6543446"/>
            <a:ext cx="301569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4: Designing the Right Type of Message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71500" y="457200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Case Study: The Wrong Channel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571500" y="1047902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channel choice impacts reception, reputation, and results</a:t>
            </a:r>
            <a:endParaRPr lang="en-US" sz="1300" dirty="0"/>
          </a:p>
        </p:txBody>
      </p:sp>
      <p:sp>
        <p:nvSpPr>
          <p:cNvPr id="7" name="Shape 3"/>
          <p:cNvSpPr/>
          <p:nvPr/>
        </p:nvSpPr>
        <p:spPr>
          <a:xfrm>
            <a:off x="571500" y="1943100"/>
            <a:ext cx="5048402" cy="19202"/>
          </a:xfrm>
          <a:prstGeom prst="rect">
            <a:avLst/>
          </a:prstGeom>
          <a:solidFill>
            <a:srgbClr val="FCA5A5"/>
          </a:solidFill>
          <a:ln w="12700">
            <a:solidFill>
              <a:srgbClr val="FCA5A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 txBox="1"/>
          <p:nvPr/>
        </p:nvSpPr>
        <p:spPr>
          <a:xfrm>
            <a:off x="571500" y="1591056"/>
            <a:ext cx="5125212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kern="0" spc="68" dirty="0">
                <a:solidFill>
                  <a:srgbClr val="B91C1C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The Scenario</a:t>
            </a:r>
            <a:endParaRPr lang="en-US" sz="1300" dirty="0"/>
          </a:p>
        </p:txBody>
      </p:sp>
      <p:sp>
        <p:nvSpPr>
          <p:cNvPr id="9" name="Shape 5"/>
          <p:cNvSpPr/>
          <p:nvPr/>
        </p:nvSpPr>
        <p:spPr>
          <a:xfrm>
            <a:off x="571500" y="2009851"/>
            <a:ext cx="5048402" cy="990295"/>
          </a:xfrm>
          <a:prstGeom prst="roundRect">
            <a:avLst>
              <a:gd name="adj" fmla="val 7103"/>
            </a:avLst>
          </a:prstGeom>
          <a:solidFill>
            <a:srgbClr val="FFF1F2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571500" y="2009851"/>
            <a:ext cx="47549" cy="990295"/>
          </a:xfrm>
          <a:prstGeom prst="roundRect">
            <a:avLst>
              <a:gd name="adj" fmla="val 147928"/>
            </a:avLst>
          </a:prstGeom>
          <a:solidFill>
            <a:srgbClr val="E11D48"/>
          </a:solidFill>
          <a:ln w="12700">
            <a:solidFill>
              <a:srgbClr val="E11D4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rcRect l="-80" r="-80"/>
          <a:stretch/>
        </p:blipFill>
        <p:spPr>
          <a:xfrm>
            <a:off x="5143500" y="2152498"/>
            <a:ext cx="286207" cy="2286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857707" y="2247595"/>
            <a:ext cx="46387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91B1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GROUP CHAT (Visible to all):</a:t>
            </a:r>
            <a:endParaRPr lang="en-US" sz="1000" dirty="0"/>
          </a:p>
        </p:txBody>
      </p:sp>
      <p:sp>
        <p:nvSpPr>
          <p:cNvPr id="13" name="Text 8"/>
          <p:cNvSpPr txBox="1"/>
          <p:nvPr/>
        </p:nvSpPr>
        <p:spPr>
          <a:xfrm>
            <a:off x="857707" y="2514600"/>
            <a:ext cx="463875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813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"This is the third time this week. Fix it."</a:t>
            </a:r>
            <a:endParaRPr lang="en-US" sz="1200" dirty="0"/>
          </a:p>
        </p:txBody>
      </p:sp>
      <p:sp>
        <p:nvSpPr>
          <p:cNvPr id="14" name="Shape 9"/>
          <p:cNvSpPr/>
          <p:nvPr/>
        </p:nvSpPr>
        <p:spPr>
          <a:xfrm>
            <a:off x="571500" y="3186684"/>
            <a:ext cx="5048402" cy="2829154"/>
          </a:xfrm>
          <a:prstGeom prst="roundRect">
            <a:avLst>
              <a:gd name="adj" fmla="val 87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0"/>
          <p:cNvSpPr txBox="1"/>
          <p:nvPr/>
        </p:nvSpPr>
        <p:spPr>
          <a:xfrm>
            <a:off x="1000354" y="3386938"/>
            <a:ext cx="4534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What Went Wrong?</a:t>
            </a:r>
            <a:endParaRPr lang="en-US" sz="12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1754" y="3425342"/>
            <a:ext cx="152705" cy="152705"/>
          </a:xfrm>
          <a:prstGeom prst="rect">
            <a:avLst/>
          </a:prstGeom>
        </p:spPr>
      </p:pic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754" y="3796589"/>
            <a:ext cx="133502" cy="133502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1000354" y="3758184"/>
            <a:ext cx="4496105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Public Shaming: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Group chats are public spaces; criticism causes embarrassment.</a:t>
            </a:r>
            <a:endParaRPr lang="en-US" sz="11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754" y="4339742"/>
            <a:ext cx="133502" cy="133502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1000354" y="4301338"/>
            <a:ext cx="4496105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Tone Risk: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Short, typed messages in chat often sound harsher than intended.</a:t>
            </a:r>
            <a:endParaRPr lang="en-US" sz="11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754" y="4882896"/>
            <a:ext cx="133502" cy="133502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000354" y="4844491"/>
            <a:ext cx="4496105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Digital Permanence: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Messages can be screenshot and shared, damaging reputation.</a:t>
            </a:r>
            <a:endParaRPr lang="en-US" sz="11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867705" y="3571646"/>
            <a:ext cx="457200" cy="457200"/>
          </a:xfrm>
          <a:prstGeom prst="rect">
            <a:avLst/>
          </a:prstGeom>
        </p:spPr>
      </p:pic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9"/>
          <a:srcRect l="-1648" r="-1648"/>
          <a:stretch/>
        </p:blipFill>
        <p:spPr>
          <a:xfrm>
            <a:off x="6010351" y="3705149"/>
            <a:ext cx="171907" cy="190195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6572707" y="1943100"/>
            <a:ext cx="5048402" cy="19202"/>
          </a:xfrm>
          <a:prstGeom prst="rect">
            <a:avLst/>
          </a:prstGeom>
          <a:solidFill>
            <a:srgbClr val="86EFAC"/>
          </a:solidFill>
          <a:ln w="12700">
            <a:solidFill>
              <a:srgbClr val="86EFA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15"/>
          <p:cNvSpPr txBox="1"/>
          <p:nvPr/>
        </p:nvSpPr>
        <p:spPr>
          <a:xfrm>
            <a:off x="6572707" y="1591056"/>
            <a:ext cx="5125212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kern="0" spc="68" dirty="0">
                <a:solidFill>
                  <a:srgbClr val="15803D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The Better Approach</a:t>
            </a:r>
            <a:endParaRPr lang="en-US" sz="1300" dirty="0"/>
          </a:p>
        </p:txBody>
      </p:sp>
      <p:sp>
        <p:nvSpPr>
          <p:cNvPr id="27" name="Shape 16"/>
          <p:cNvSpPr/>
          <p:nvPr/>
        </p:nvSpPr>
        <p:spPr>
          <a:xfrm>
            <a:off x="6572707" y="2009851"/>
            <a:ext cx="5048402" cy="1695298"/>
          </a:xfrm>
          <a:prstGeom prst="roundRect">
            <a:avLst>
              <a:gd name="adj" fmla="val 2424"/>
            </a:avLst>
          </a:prstGeom>
          <a:solidFill>
            <a:srgbClr val="F0FDF4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17"/>
          <p:cNvSpPr/>
          <p:nvPr/>
        </p:nvSpPr>
        <p:spPr>
          <a:xfrm>
            <a:off x="6572707" y="2009851"/>
            <a:ext cx="47549" cy="1695298"/>
          </a:xfrm>
          <a:prstGeom prst="roundRect">
            <a:avLst>
              <a:gd name="adj" fmla="val 86430"/>
            </a:avLst>
          </a:prstGeom>
          <a:solidFill>
            <a:srgbClr val="16A34A"/>
          </a:solidFill>
          <a:ln w="12700">
            <a:solidFill>
              <a:srgbClr val="16A3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0">
            <a:alphaModFix amt="20000"/>
          </a:blip>
          <a:srcRect t="-45" b="-45"/>
          <a:stretch/>
        </p:blipFill>
        <p:spPr>
          <a:xfrm>
            <a:off x="11173054" y="2152498"/>
            <a:ext cx="256946" cy="228600"/>
          </a:xfrm>
          <a:prstGeom prst="rect">
            <a:avLst/>
          </a:prstGeom>
        </p:spPr>
      </p:pic>
      <p:sp>
        <p:nvSpPr>
          <p:cNvPr id="30" name="Text 18"/>
          <p:cNvSpPr txBox="1"/>
          <p:nvPr/>
        </p:nvSpPr>
        <p:spPr>
          <a:xfrm>
            <a:off x="6858000" y="2247595"/>
            <a:ext cx="46387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65F4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MULTI-CHANNEL SEQUENCE:</a:t>
            </a:r>
            <a:endParaRPr lang="en-US" sz="1000" dirty="0"/>
          </a:p>
        </p:txBody>
      </p:sp>
      <p:sp>
        <p:nvSpPr>
          <p:cNvPr id="31" name="Text 19"/>
          <p:cNvSpPr txBox="1"/>
          <p:nvPr/>
        </p:nvSpPr>
        <p:spPr>
          <a:xfrm>
            <a:off x="7144207" y="2553005"/>
            <a:ext cx="37078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453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Private Chat: "Hi Jordan, do you have 5 mins?"</a:t>
            </a:r>
            <a:endParaRPr lang="en-US" sz="1100" dirty="0"/>
          </a:p>
        </p:txBody>
      </p:sp>
      <p:pic>
        <p:nvPicPr>
          <p:cNvPr id="3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0" y="2572207"/>
            <a:ext cx="190195" cy="190195"/>
          </a:xfrm>
          <a:prstGeom prst="rect">
            <a:avLst/>
          </a:prstGeom>
        </p:spPr>
      </p:pic>
      <p:sp>
        <p:nvSpPr>
          <p:cNvPr id="33" name="Text 20"/>
          <p:cNvSpPr/>
          <p:nvPr/>
        </p:nvSpPr>
        <p:spPr>
          <a:xfrm>
            <a:off x="6858000" y="2572207"/>
            <a:ext cx="191110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</a:t>
            </a:r>
            <a:endParaRPr lang="en-US" sz="900" dirty="0"/>
          </a:p>
        </p:txBody>
      </p:sp>
      <p:sp>
        <p:nvSpPr>
          <p:cNvPr id="34" name="Text 21"/>
          <p:cNvSpPr txBox="1"/>
          <p:nvPr/>
        </p:nvSpPr>
        <p:spPr>
          <a:xfrm>
            <a:off x="7144207" y="2857500"/>
            <a:ext cx="392643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453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Call/Video: Discuss context &amp; plan (Rich channel).</a:t>
            </a:r>
            <a:endParaRPr lang="en-US" sz="1100" dirty="0"/>
          </a:p>
        </p:txBody>
      </p:sp>
      <p:pic>
        <p:nvPicPr>
          <p:cNvPr id="35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0" y="2876702"/>
            <a:ext cx="190195" cy="190195"/>
          </a:xfrm>
          <a:prstGeom prst="rect">
            <a:avLst/>
          </a:prstGeom>
        </p:spPr>
      </p:pic>
      <p:sp>
        <p:nvSpPr>
          <p:cNvPr id="36" name="Text 22"/>
          <p:cNvSpPr/>
          <p:nvPr/>
        </p:nvSpPr>
        <p:spPr>
          <a:xfrm>
            <a:off x="6858000" y="2876702"/>
            <a:ext cx="191110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endParaRPr lang="en-US" sz="900" dirty="0"/>
          </a:p>
        </p:txBody>
      </p:sp>
      <p:sp>
        <p:nvSpPr>
          <p:cNvPr id="37" name="Text 23"/>
          <p:cNvSpPr txBox="1"/>
          <p:nvPr/>
        </p:nvSpPr>
        <p:spPr>
          <a:xfrm>
            <a:off x="7144207" y="3161995"/>
            <a:ext cx="40581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453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Email: "Thanks for the call. To recap..." (Document).</a:t>
            </a:r>
            <a:endParaRPr lang="en-US" sz="1100" dirty="0"/>
          </a:p>
        </p:txBody>
      </p:sp>
      <p:pic>
        <p:nvPicPr>
          <p:cNvPr id="38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0" y="3181198"/>
            <a:ext cx="190195" cy="190195"/>
          </a:xfrm>
          <a:prstGeom prst="rect">
            <a:avLst/>
          </a:prstGeom>
        </p:spPr>
      </p:pic>
      <p:sp>
        <p:nvSpPr>
          <p:cNvPr id="39" name="Text 24"/>
          <p:cNvSpPr/>
          <p:nvPr/>
        </p:nvSpPr>
        <p:spPr>
          <a:xfrm>
            <a:off x="6858000" y="3181198"/>
            <a:ext cx="191110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</a:t>
            </a:r>
            <a:endParaRPr lang="en-US" sz="900" dirty="0"/>
          </a:p>
        </p:txBody>
      </p:sp>
      <p:sp>
        <p:nvSpPr>
          <p:cNvPr id="40" name="Shape 25"/>
          <p:cNvSpPr/>
          <p:nvPr/>
        </p:nvSpPr>
        <p:spPr>
          <a:xfrm>
            <a:off x="6572707" y="3895344"/>
            <a:ext cx="5048402" cy="2115007"/>
          </a:xfrm>
          <a:prstGeom prst="roundRect">
            <a:avLst>
              <a:gd name="adj" fmla="val 1558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26"/>
          <p:cNvSpPr txBox="1"/>
          <p:nvPr/>
        </p:nvSpPr>
        <p:spPr>
          <a:xfrm>
            <a:off x="7000646" y="4095598"/>
            <a:ext cx="4534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Why It Works</a:t>
            </a:r>
            <a:endParaRPr lang="en-US" sz="1200" dirty="0"/>
          </a:p>
        </p:txBody>
      </p:sp>
      <p:pic>
        <p:nvPicPr>
          <p:cNvPr id="42" name="Image 13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772046" y="4134002"/>
            <a:ext cx="152705" cy="152705"/>
          </a:xfrm>
          <a:prstGeom prst="rect">
            <a:avLst/>
          </a:prstGeom>
        </p:spPr>
      </p:pic>
      <p:pic>
        <p:nvPicPr>
          <p:cNvPr id="43" name="Image 14" descr="preencoded.png"/>
          <p:cNvPicPr>
            <a:picLocks noChangeAspect="1"/>
          </p:cNvPicPr>
          <p:nvPr/>
        </p:nvPicPr>
        <p:blipFill>
          <a:blip r:embed="rId13"/>
          <a:srcRect t="-1100" b="-1100"/>
          <a:stretch/>
        </p:blipFill>
        <p:spPr>
          <a:xfrm>
            <a:off x="6772046" y="4505249"/>
            <a:ext cx="114300" cy="133502"/>
          </a:xfrm>
          <a:prstGeom prst="rect">
            <a:avLst/>
          </a:prstGeom>
        </p:spPr>
      </p:pic>
      <p:sp>
        <p:nvSpPr>
          <p:cNvPr id="44" name="Text 27"/>
          <p:cNvSpPr txBox="1"/>
          <p:nvPr/>
        </p:nvSpPr>
        <p:spPr>
          <a:xfrm>
            <a:off x="6981444" y="4466844"/>
            <a:ext cx="47631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Respects Dignity: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Private correction prevents defensiveness.</a:t>
            </a:r>
            <a:endParaRPr lang="en-US" sz="1100" dirty="0"/>
          </a:p>
        </p:txBody>
      </p:sp>
      <p:pic>
        <p:nvPicPr>
          <p:cNvPr id="45" name="Image 15" descr="preencoded.png"/>
          <p:cNvPicPr>
            <a:picLocks noChangeAspect="1"/>
          </p:cNvPicPr>
          <p:nvPr/>
        </p:nvPicPr>
        <p:blipFill>
          <a:blip r:embed="rId13"/>
          <a:srcRect t="-1100" b="-1100"/>
          <a:stretch/>
        </p:blipFill>
        <p:spPr>
          <a:xfrm>
            <a:off x="6772046" y="4833518"/>
            <a:ext cx="114300" cy="133502"/>
          </a:xfrm>
          <a:prstGeom prst="rect">
            <a:avLst/>
          </a:prstGeom>
        </p:spPr>
      </p:pic>
      <p:sp>
        <p:nvSpPr>
          <p:cNvPr id="46" name="Text 28"/>
          <p:cNvSpPr txBox="1"/>
          <p:nvPr/>
        </p:nvSpPr>
        <p:spPr>
          <a:xfrm>
            <a:off x="6981444" y="4796028"/>
            <a:ext cx="4515307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Manages Emotion: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High-richness channel (voice/video) handles tension better.</a:t>
            </a:r>
            <a:endParaRPr lang="en-US" sz="1100" dirty="0"/>
          </a:p>
        </p:txBody>
      </p:sp>
      <p:pic>
        <p:nvPicPr>
          <p:cNvPr id="47" name="Image 16" descr="preencoded.png"/>
          <p:cNvPicPr>
            <a:picLocks noChangeAspect="1"/>
          </p:cNvPicPr>
          <p:nvPr/>
        </p:nvPicPr>
        <p:blipFill>
          <a:blip r:embed="rId13"/>
          <a:srcRect t="-1100" b="-1100"/>
          <a:stretch/>
        </p:blipFill>
        <p:spPr>
          <a:xfrm>
            <a:off x="6772046" y="5376672"/>
            <a:ext cx="114300" cy="133502"/>
          </a:xfrm>
          <a:prstGeom prst="rect">
            <a:avLst/>
          </a:prstGeom>
        </p:spPr>
      </p:pic>
      <p:sp>
        <p:nvSpPr>
          <p:cNvPr id="48" name="Text 29"/>
          <p:cNvSpPr txBox="1"/>
          <p:nvPr/>
        </p:nvSpPr>
        <p:spPr>
          <a:xfrm>
            <a:off x="6981444" y="5339182"/>
            <a:ext cx="50109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Creates Accountability:</a:t>
            </a: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Email follow-up provides a clear record.</a:t>
            </a:r>
            <a:endParaRPr lang="en-US" sz="1100" dirty="0"/>
          </a:p>
        </p:txBody>
      </p:sp>
      <p:sp>
        <p:nvSpPr>
          <p:cNvPr id="49" name="Shape 30"/>
          <p:cNvSpPr/>
          <p:nvPr/>
        </p:nvSpPr>
        <p:spPr>
          <a:xfrm>
            <a:off x="0" y="6391656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Shape 31"/>
          <p:cNvSpPr/>
          <p:nvPr/>
        </p:nvSpPr>
        <p:spPr>
          <a:xfrm>
            <a:off x="0" y="639165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32"/>
          <p:cNvSpPr txBox="1"/>
          <p:nvPr/>
        </p:nvSpPr>
        <p:spPr>
          <a:xfrm>
            <a:off x="571500" y="6543446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52" name="Text 33"/>
          <p:cNvSpPr txBox="1"/>
          <p:nvPr/>
        </p:nvSpPr>
        <p:spPr>
          <a:xfrm>
            <a:off x="9091879" y="6543446"/>
            <a:ext cx="301569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4: Designing the Right Type of Message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71500" y="362102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Problem-Solving Writing Process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571500" y="866851"/>
            <a:ext cx="111639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systematic 8-step approach to fixing issues through communication</a:t>
            </a:r>
            <a:endParaRPr lang="en-US" sz="1200" dirty="0"/>
          </a:p>
        </p:txBody>
      </p:sp>
      <p:sp>
        <p:nvSpPr>
          <p:cNvPr id="7" name="Shape 3"/>
          <p:cNvSpPr/>
          <p:nvPr/>
        </p:nvSpPr>
        <p:spPr>
          <a:xfrm>
            <a:off x="571500" y="1285646"/>
            <a:ext cx="5381244" cy="981151"/>
          </a:xfrm>
          <a:prstGeom prst="roundRect">
            <a:avLst>
              <a:gd name="adj" fmla="val 5429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571500" y="1285646"/>
            <a:ext cx="47549" cy="981151"/>
          </a:xfrm>
          <a:prstGeom prst="roundRect">
            <a:avLst>
              <a:gd name="adj" fmla="val 112023"/>
            </a:avLst>
          </a:prstGeom>
          <a:solidFill>
            <a:srgbClr val="93C5FD"/>
          </a:solidFill>
          <a:ln w="12700">
            <a:solidFill>
              <a:srgbClr val="93C5F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95" y="1622146"/>
            <a:ext cx="304495" cy="30449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61695" y="1622146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1000" dirty="0"/>
          </a:p>
        </p:txBody>
      </p:sp>
      <p:sp>
        <p:nvSpPr>
          <p:cNvPr id="11" name="Text 6"/>
          <p:cNvSpPr txBox="1"/>
          <p:nvPr/>
        </p:nvSpPr>
        <p:spPr>
          <a:xfrm>
            <a:off x="1209751" y="1570025"/>
            <a:ext cx="173461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Define the Problem</a:t>
            </a:r>
            <a:endParaRPr lang="en-US" sz="1200" dirty="0"/>
          </a:p>
        </p:txBody>
      </p:sp>
      <p:sp>
        <p:nvSpPr>
          <p:cNvPr id="12" name="Text 7"/>
          <p:cNvSpPr txBox="1"/>
          <p:nvPr/>
        </p:nvSpPr>
        <p:spPr>
          <a:xfrm>
            <a:off x="1209751" y="1817827"/>
            <a:ext cx="47155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Write a one-sentence statement focusing on facts first.</a:t>
            </a:r>
            <a:endParaRPr lang="en-US" sz="900" dirty="0"/>
          </a:p>
        </p:txBody>
      </p:sp>
      <p:sp>
        <p:nvSpPr>
          <p:cNvPr id="13" name="Shape 8"/>
          <p:cNvSpPr/>
          <p:nvPr/>
        </p:nvSpPr>
        <p:spPr>
          <a:xfrm>
            <a:off x="6238951" y="1285646"/>
            <a:ext cx="5381244" cy="981151"/>
          </a:xfrm>
          <a:prstGeom prst="roundRect">
            <a:avLst>
              <a:gd name="adj" fmla="val 5429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9"/>
          <p:cNvSpPr/>
          <p:nvPr/>
        </p:nvSpPr>
        <p:spPr>
          <a:xfrm>
            <a:off x="6238951" y="1285646"/>
            <a:ext cx="47549" cy="981151"/>
          </a:xfrm>
          <a:prstGeom prst="roundRect">
            <a:avLst>
              <a:gd name="adj" fmla="val 112023"/>
            </a:avLst>
          </a:prstGeom>
          <a:solidFill>
            <a:srgbClr val="1D4ED8"/>
          </a:solidFill>
          <a:ln w="12700">
            <a:solidFill>
              <a:srgbClr val="1D4E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46" y="1622146"/>
            <a:ext cx="304495" cy="304495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429146" y="1622146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11"/>
          <p:cNvSpPr txBox="1"/>
          <p:nvPr/>
        </p:nvSpPr>
        <p:spPr>
          <a:xfrm>
            <a:off x="6877202" y="1570025"/>
            <a:ext cx="14676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Propose Options</a:t>
            </a:r>
            <a:endParaRPr lang="en-US" sz="1200" dirty="0"/>
          </a:p>
        </p:txBody>
      </p:sp>
      <p:sp>
        <p:nvSpPr>
          <p:cNvPr id="18" name="Text 12"/>
          <p:cNvSpPr txBox="1"/>
          <p:nvPr/>
        </p:nvSpPr>
        <p:spPr>
          <a:xfrm>
            <a:off x="6877202" y="1817827"/>
            <a:ext cx="47155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List 2–3 possible solutions with their tradeoffs.</a:t>
            </a:r>
            <a:endParaRPr lang="en-US" sz="900" dirty="0"/>
          </a:p>
        </p:txBody>
      </p:sp>
      <p:sp>
        <p:nvSpPr>
          <p:cNvPr id="19" name="Shape 13"/>
          <p:cNvSpPr/>
          <p:nvPr/>
        </p:nvSpPr>
        <p:spPr>
          <a:xfrm>
            <a:off x="571500" y="2377440"/>
            <a:ext cx="5381244" cy="981151"/>
          </a:xfrm>
          <a:prstGeom prst="roundRect">
            <a:avLst>
              <a:gd name="adj" fmla="val 5429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4"/>
          <p:cNvSpPr/>
          <p:nvPr/>
        </p:nvSpPr>
        <p:spPr>
          <a:xfrm>
            <a:off x="571500" y="2377440"/>
            <a:ext cx="47549" cy="981151"/>
          </a:xfrm>
          <a:prstGeom prst="roundRect">
            <a:avLst>
              <a:gd name="adj" fmla="val 112023"/>
            </a:avLst>
          </a:prstGeom>
          <a:solidFill>
            <a:srgbClr val="60A5FA"/>
          </a:solidFill>
          <a:ln w="12700">
            <a:solidFill>
              <a:srgbClr val="60A5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695" y="2713939"/>
            <a:ext cx="304495" cy="30449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761695" y="2713939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1000" dirty="0"/>
          </a:p>
        </p:txBody>
      </p:sp>
      <p:sp>
        <p:nvSpPr>
          <p:cNvPr id="23" name="Text 16"/>
          <p:cNvSpPr txBox="1"/>
          <p:nvPr/>
        </p:nvSpPr>
        <p:spPr>
          <a:xfrm>
            <a:off x="1209751" y="2661818"/>
            <a:ext cx="158739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Identify Audience</a:t>
            </a:r>
            <a:endParaRPr lang="en-US" sz="1200" dirty="0"/>
          </a:p>
        </p:txBody>
      </p:sp>
      <p:sp>
        <p:nvSpPr>
          <p:cNvPr id="24" name="Text 17"/>
          <p:cNvSpPr txBox="1"/>
          <p:nvPr/>
        </p:nvSpPr>
        <p:spPr>
          <a:xfrm>
            <a:off x="1209751" y="2909621"/>
            <a:ext cx="47155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Who needs to read this? Do you need approval or action?</a:t>
            </a:r>
            <a:endParaRPr lang="en-US" sz="900" dirty="0"/>
          </a:p>
        </p:txBody>
      </p:sp>
      <p:sp>
        <p:nvSpPr>
          <p:cNvPr id="25" name="Shape 18"/>
          <p:cNvSpPr/>
          <p:nvPr/>
        </p:nvSpPr>
        <p:spPr>
          <a:xfrm>
            <a:off x="6238951" y="2377440"/>
            <a:ext cx="5381244" cy="981151"/>
          </a:xfrm>
          <a:prstGeom prst="roundRect">
            <a:avLst>
              <a:gd name="adj" fmla="val 5429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19"/>
          <p:cNvSpPr/>
          <p:nvPr/>
        </p:nvSpPr>
        <p:spPr>
          <a:xfrm>
            <a:off x="6238951" y="2377440"/>
            <a:ext cx="47549" cy="981151"/>
          </a:xfrm>
          <a:prstGeom prst="roundRect">
            <a:avLst>
              <a:gd name="adj" fmla="val 112023"/>
            </a:avLst>
          </a:prstGeom>
          <a:solidFill>
            <a:srgbClr val="1E40AF"/>
          </a:solidFill>
          <a:ln w="12700">
            <a:solidFill>
              <a:srgbClr val="1E40A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146" y="2713939"/>
            <a:ext cx="304495" cy="304495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6429146" y="2713939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6</a:t>
            </a:r>
            <a:endParaRPr lang="en-US" sz="1000" dirty="0"/>
          </a:p>
        </p:txBody>
      </p:sp>
      <p:sp>
        <p:nvSpPr>
          <p:cNvPr id="29" name="Text 21"/>
          <p:cNvSpPr txBox="1"/>
          <p:nvPr/>
        </p:nvSpPr>
        <p:spPr>
          <a:xfrm>
            <a:off x="6877202" y="2661818"/>
            <a:ext cx="14200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Recommendation</a:t>
            </a:r>
            <a:endParaRPr lang="en-US" sz="1200" dirty="0"/>
          </a:p>
        </p:txBody>
      </p:sp>
      <p:sp>
        <p:nvSpPr>
          <p:cNvPr id="30" name="Text 22"/>
          <p:cNvSpPr txBox="1"/>
          <p:nvPr/>
        </p:nvSpPr>
        <p:spPr>
          <a:xfrm>
            <a:off x="6877202" y="2909621"/>
            <a:ext cx="47155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Explicitly state: "I recommend Option B because..."</a:t>
            </a:r>
            <a:endParaRPr lang="en-US" sz="900" dirty="0"/>
          </a:p>
        </p:txBody>
      </p:sp>
      <p:sp>
        <p:nvSpPr>
          <p:cNvPr id="31" name="Shape 23"/>
          <p:cNvSpPr/>
          <p:nvPr/>
        </p:nvSpPr>
        <p:spPr>
          <a:xfrm>
            <a:off x="571500" y="3469234"/>
            <a:ext cx="5381244" cy="981151"/>
          </a:xfrm>
          <a:prstGeom prst="roundRect">
            <a:avLst>
              <a:gd name="adj" fmla="val 5429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4"/>
          <p:cNvSpPr/>
          <p:nvPr/>
        </p:nvSpPr>
        <p:spPr>
          <a:xfrm>
            <a:off x="571500" y="3469234"/>
            <a:ext cx="47549" cy="981151"/>
          </a:xfrm>
          <a:prstGeom prst="roundRect">
            <a:avLst>
              <a:gd name="adj" fmla="val 112023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95" y="3805733"/>
            <a:ext cx="304495" cy="304495"/>
          </a:xfrm>
          <a:prstGeom prst="rect">
            <a:avLst/>
          </a:prstGeom>
        </p:spPr>
      </p:pic>
      <p:sp>
        <p:nvSpPr>
          <p:cNvPr id="34" name="Text 25"/>
          <p:cNvSpPr/>
          <p:nvPr/>
        </p:nvSpPr>
        <p:spPr>
          <a:xfrm>
            <a:off x="761695" y="3805733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1000" dirty="0"/>
          </a:p>
        </p:txBody>
      </p:sp>
      <p:sp>
        <p:nvSpPr>
          <p:cNvPr id="35" name="Text 26"/>
          <p:cNvSpPr txBox="1"/>
          <p:nvPr/>
        </p:nvSpPr>
        <p:spPr>
          <a:xfrm>
            <a:off x="1209751" y="3753612"/>
            <a:ext cx="10771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Add Context</a:t>
            </a:r>
            <a:endParaRPr lang="en-US" sz="1200" dirty="0"/>
          </a:p>
        </p:txBody>
      </p:sp>
      <p:sp>
        <p:nvSpPr>
          <p:cNvPr id="36" name="Text 27"/>
          <p:cNvSpPr txBox="1"/>
          <p:nvPr/>
        </p:nvSpPr>
        <p:spPr>
          <a:xfrm>
            <a:off x="1209751" y="4001414"/>
            <a:ext cx="472104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Include only the background necessary to understand the issue.</a:t>
            </a:r>
            <a:endParaRPr lang="en-US" sz="900" dirty="0"/>
          </a:p>
        </p:txBody>
      </p:sp>
      <p:sp>
        <p:nvSpPr>
          <p:cNvPr id="37" name="Shape 28"/>
          <p:cNvSpPr/>
          <p:nvPr/>
        </p:nvSpPr>
        <p:spPr>
          <a:xfrm>
            <a:off x="6238951" y="3469234"/>
            <a:ext cx="5381244" cy="981151"/>
          </a:xfrm>
          <a:prstGeom prst="roundRect">
            <a:avLst>
              <a:gd name="adj" fmla="val 5429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29"/>
          <p:cNvSpPr/>
          <p:nvPr/>
        </p:nvSpPr>
        <p:spPr>
          <a:xfrm>
            <a:off x="6238951" y="3469234"/>
            <a:ext cx="47549" cy="981151"/>
          </a:xfrm>
          <a:prstGeom prst="roundRect">
            <a:avLst>
              <a:gd name="adj" fmla="val 112023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146" y="3805733"/>
            <a:ext cx="304495" cy="304495"/>
          </a:xfrm>
          <a:prstGeom prst="rect">
            <a:avLst/>
          </a:prstGeom>
        </p:spPr>
      </p:pic>
      <p:sp>
        <p:nvSpPr>
          <p:cNvPr id="40" name="Text 30"/>
          <p:cNvSpPr/>
          <p:nvPr/>
        </p:nvSpPr>
        <p:spPr>
          <a:xfrm>
            <a:off x="6429146" y="3805733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7</a:t>
            </a:r>
            <a:endParaRPr lang="en-US" sz="1000" dirty="0"/>
          </a:p>
        </p:txBody>
      </p:sp>
      <p:sp>
        <p:nvSpPr>
          <p:cNvPr id="41" name="Text 31"/>
          <p:cNvSpPr txBox="1"/>
          <p:nvPr/>
        </p:nvSpPr>
        <p:spPr>
          <a:xfrm>
            <a:off x="6877202" y="3753612"/>
            <a:ext cx="16669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Specify Next Steps</a:t>
            </a:r>
            <a:endParaRPr lang="en-US" sz="1200" dirty="0"/>
          </a:p>
        </p:txBody>
      </p:sp>
      <p:sp>
        <p:nvSpPr>
          <p:cNvPr id="42" name="Text 32"/>
          <p:cNvSpPr txBox="1"/>
          <p:nvPr/>
        </p:nvSpPr>
        <p:spPr>
          <a:xfrm>
            <a:off x="6877202" y="4001414"/>
            <a:ext cx="47155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the Owner + Action + Deadline clearly.</a:t>
            </a:r>
            <a:endParaRPr lang="en-US" sz="900" dirty="0"/>
          </a:p>
        </p:txBody>
      </p:sp>
      <p:sp>
        <p:nvSpPr>
          <p:cNvPr id="43" name="Shape 33"/>
          <p:cNvSpPr/>
          <p:nvPr/>
        </p:nvSpPr>
        <p:spPr>
          <a:xfrm>
            <a:off x="571500" y="4561027"/>
            <a:ext cx="5381244" cy="981151"/>
          </a:xfrm>
          <a:prstGeom prst="roundRect">
            <a:avLst>
              <a:gd name="adj" fmla="val 5429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Shape 34"/>
          <p:cNvSpPr/>
          <p:nvPr/>
        </p:nvSpPr>
        <p:spPr>
          <a:xfrm>
            <a:off x="571500" y="4561027"/>
            <a:ext cx="47549" cy="981151"/>
          </a:xfrm>
          <a:prstGeom prst="roundRect">
            <a:avLst>
              <a:gd name="adj" fmla="val 112023"/>
            </a:avLst>
          </a:prstGeom>
          <a:solidFill>
            <a:srgbClr val="2563EB"/>
          </a:solidFill>
          <a:ln w="12700">
            <a:solidFill>
              <a:srgbClr val="2563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695" y="4897526"/>
            <a:ext cx="304495" cy="304495"/>
          </a:xfrm>
          <a:prstGeom prst="rect">
            <a:avLst/>
          </a:prstGeom>
        </p:spPr>
      </p:pic>
      <p:sp>
        <p:nvSpPr>
          <p:cNvPr id="46" name="Text 35"/>
          <p:cNvSpPr/>
          <p:nvPr/>
        </p:nvSpPr>
        <p:spPr>
          <a:xfrm>
            <a:off x="761695" y="4897526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4</a:t>
            </a:r>
            <a:endParaRPr lang="en-US" sz="1000" dirty="0"/>
          </a:p>
        </p:txBody>
      </p:sp>
      <p:sp>
        <p:nvSpPr>
          <p:cNvPr id="47" name="Text 36"/>
          <p:cNvSpPr txBox="1"/>
          <p:nvPr/>
        </p:nvSpPr>
        <p:spPr>
          <a:xfrm>
            <a:off x="1209751" y="4845406"/>
            <a:ext cx="13697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Analyze Causes</a:t>
            </a:r>
            <a:endParaRPr lang="en-US" sz="1200" dirty="0"/>
          </a:p>
        </p:txBody>
      </p:sp>
      <p:sp>
        <p:nvSpPr>
          <p:cNvPr id="48" name="Text 37"/>
          <p:cNvSpPr txBox="1"/>
          <p:nvPr/>
        </p:nvSpPr>
        <p:spPr>
          <a:xfrm>
            <a:off x="1209751" y="5093208"/>
            <a:ext cx="472104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Separate symptoms from root causes to avoid superficial fixes.</a:t>
            </a:r>
            <a:endParaRPr lang="en-US" sz="900" dirty="0"/>
          </a:p>
        </p:txBody>
      </p:sp>
      <p:sp>
        <p:nvSpPr>
          <p:cNvPr id="49" name="Shape 38"/>
          <p:cNvSpPr/>
          <p:nvPr/>
        </p:nvSpPr>
        <p:spPr>
          <a:xfrm>
            <a:off x="6238951" y="4561027"/>
            <a:ext cx="5381244" cy="981151"/>
          </a:xfrm>
          <a:prstGeom prst="roundRect">
            <a:avLst>
              <a:gd name="adj" fmla="val 5429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Shape 39"/>
          <p:cNvSpPr/>
          <p:nvPr/>
        </p:nvSpPr>
        <p:spPr>
          <a:xfrm>
            <a:off x="6238951" y="4561027"/>
            <a:ext cx="47549" cy="981151"/>
          </a:xfrm>
          <a:prstGeom prst="roundRect">
            <a:avLst>
              <a:gd name="adj" fmla="val 112023"/>
            </a:avLst>
          </a:prstGeom>
          <a:solidFill>
            <a:srgbClr val="172554"/>
          </a:solidFill>
          <a:ln w="12700">
            <a:solidFill>
              <a:srgbClr val="17255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146" y="4897526"/>
            <a:ext cx="304495" cy="304495"/>
          </a:xfrm>
          <a:prstGeom prst="rect">
            <a:avLst/>
          </a:prstGeom>
        </p:spPr>
      </p:pic>
      <p:sp>
        <p:nvSpPr>
          <p:cNvPr id="52" name="Text 40"/>
          <p:cNvSpPr/>
          <p:nvPr/>
        </p:nvSpPr>
        <p:spPr>
          <a:xfrm>
            <a:off x="6429146" y="4897526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8</a:t>
            </a:r>
            <a:endParaRPr lang="en-US" sz="1000" dirty="0"/>
          </a:p>
        </p:txBody>
      </p:sp>
      <p:sp>
        <p:nvSpPr>
          <p:cNvPr id="53" name="Text 41"/>
          <p:cNvSpPr txBox="1"/>
          <p:nvPr/>
        </p:nvSpPr>
        <p:spPr>
          <a:xfrm>
            <a:off x="6877202" y="4845406"/>
            <a:ext cx="18022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Close Professionally</a:t>
            </a:r>
            <a:endParaRPr lang="en-US" sz="1200" dirty="0"/>
          </a:p>
        </p:txBody>
      </p:sp>
      <p:sp>
        <p:nvSpPr>
          <p:cNvPr id="54" name="Text 42"/>
          <p:cNvSpPr txBox="1"/>
          <p:nvPr/>
        </p:nvSpPr>
        <p:spPr>
          <a:xfrm>
            <a:off x="6877202" y="5093208"/>
            <a:ext cx="47155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Invite questions and confirm the follow-up plan.</a:t>
            </a:r>
            <a:endParaRPr lang="en-US" sz="900" dirty="0"/>
          </a:p>
        </p:txBody>
      </p:sp>
      <p:sp>
        <p:nvSpPr>
          <p:cNvPr id="55" name="Shape 43"/>
          <p:cNvSpPr/>
          <p:nvPr/>
        </p:nvSpPr>
        <p:spPr>
          <a:xfrm>
            <a:off x="571500" y="5682082"/>
            <a:ext cx="11048695" cy="495605"/>
          </a:xfrm>
          <a:prstGeom prst="roundRect">
            <a:avLst>
              <a:gd name="adj" fmla="val 21289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6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771754" y="5829300"/>
            <a:ext cx="142646" cy="190195"/>
          </a:xfrm>
          <a:prstGeom prst="rect">
            <a:avLst/>
          </a:prstGeom>
        </p:spPr>
      </p:pic>
      <p:sp>
        <p:nvSpPr>
          <p:cNvPr id="57" name="Text 44"/>
          <p:cNvSpPr txBox="1"/>
          <p:nvPr/>
        </p:nvSpPr>
        <p:spPr>
          <a:xfrm>
            <a:off x="1057046" y="5829300"/>
            <a:ext cx="66961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Writing isn't just recording information—it's a tool for driving decisions and solving problems.</a:t>
            </a:r>
            <a:endParaRPr lang="en-US" sz="1000" dirty="0"/>
          </a:p>
        </p:txBody>
      </p:sp>
      <p:sp>
        <p:nvSpPr>
          <p:cNvPr id="58" name="Shape 45"/>
          <p:cNvSpPr/>
          <p:nvPr/>
        </p:nvSpPr>
        <p:spPr>
          <a:xfrm>
            <a:off x="0" y="6462979"/>
            <a:ext cx="12191695" cy="40050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9" name="Shape 46"/>
          <p:cNvSpPr/>
          <p:nvPr/>
        </p:nvSpPr>
        <p:spPr>
          <a:xfrm>
            <a:off x="0" y="6462979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Text 47"/>
          <p:cNvSpPr txBox="1"/>
          <p:nvPr/>
        </p:nvSpPr>
        <p:spPr>
          <a:xfrm>
            <a:off x="571500" y="6586423"/>
            <a:ext cx="2471623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800" dirty="0"/>
          </a:p>
        </p:txBody>
      </p:sp>
      <p:sp>
        <p:nvSpPr>
          <p:cNvPr id="61" name="Text 48"/>
          <p:cNvSpPr txBox="1"/>
          <p:nvPr/>
        </p:nvSpPr>
        <p:spPr>
          <a:xfrm>
            <a:off x="9428378" y="6586423"/>
            <a:ext cx="261884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4: Designing the Right Message Type</a:t>
            </a:r>
            <a:endParaRPr lang="en-US" sz="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71500" y="381305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Letters vs. Memos + Email &amp; Social</a:t>
            </a:r>
            <a:endParaRPr lang="en-US" sz="2700" dirty="0"/>
          </a:p>
        </p:txBody>
      </p:sp>
      <p:sp>
        <p:nvSpPr>
          <p:cNvPr id="5" name="Text 2"/>
          <p:cNvSpPr txBox="1"/>
          <p:nvPr/>
        </p:nvSpPr>
        <p:spPr>
          <a:xfrm>
            <a:off x="571500" y="972007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Choosing the right channel based on audience, formality, and goal</a:t>
            </a:r>
            <a:endParaRPr lang="en-US" sz="13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514246"/>
            <a:ext cx="5333695" cy="5715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88413" y="1514246"/>
            <a:ext cx="3517697" cy="5715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kern="0" spc="75" dirty="0">
                <a:solidFill>
                  <a:srgbClr val="991B1B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Letters &amp; Memos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3419" r="-3419"/>
          <a:stretch/>
        </p:blipFill>
        <p:spPr>
          <a:xfrm>
            <a:off x="2045513" y="1705356"/>
            <a:ext cx="228600" cy="19019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571500" y="2085746"/>
            <a:ext cx="5333695" cy="3847795"/>
          </a:xfrm>
          <a:prstGeom prst="roundRect">
            <a:avLst>
              <a:gd name="adj" fmla="val 471"/>
            </a:avLst>
          </a:prstGeom>
          <a:solidFill>
            <a:srgbClr val="FEF2F2"/>
          </a:solidFill>
          <a:ln w="127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5"/>
          <p:cNvSpPr/>
          <p:nvPr/>
        </p:nvSpPr>
        <p:spPr>
          <a:xfrm>
            <a:off x="819302" y="2333549"/>
            <a:ext cx="4839005" cy="933602"/>
          </a:xfrm>
          <a:prstGeom prst="roundRect">
            <a:avLst>
              <a:gd name="adj" fmla="val 599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5002" y="2476195"/>
            <a:ext cx="267005" cy="267005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754" y="2542946"/>
            <a:ext cx="133502" cy="133502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1057046" y="2476195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Letters (Formal &amp; External)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1057046" y="2743200"/>
            <a:ext cx="45345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for high-stakes messages, complaints, official documentation, or vendor disputes. Signals seriousness and legal weight.</a:t>
            </a:r>
            <a:endParaRPr lang="en-US" sz="1000" dirty="0"/>
          </a:p>
        </p:txBody>
      </p:sp>
      <p:sp>
        <p:nvSpPr>
          <p:cNvPr id="15" name="Shape 8"/>
          <p:cNvSpPr/>
          <p:nvPr/>
        </p:nvSpPr>
        <p:spPr>
          <a:xfrm>
            <a:off x="819302" y="3450031"/>
            <a:ext cx="4839005" cy="933602"/>
          </a:xfrm>
          <a:prstGeom prst="roundRect">
            <a:avLst>
              <a:gd name="adj" fmla="val 599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5002" y="3592678"/>
            <a:ext cx="267005" cy="267005"/>
          </a:xfrm>
          <a:prstGeom prst="rect">
            <a:avLst/>
          </a:prstGeom>
        </p:spPr>
      </p:pic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8"/>
          <a:srcRect l="-2512" r="-2512"/>
          <a:stretch/>
        </p:blipFill>
        <p:spPr>
          <a:xfrm>
            <a:off x="785470" y="3659429"/>
            <a:ext cx="105156" cy="133502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1057046" y="3592678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Memos (Internal &amp; Practical)</a:t>
            </a:r>
            <a:endParaRPr lang="en-US" sz="1200" dirty="0"/>
          </a:p>
        </p:txBody>
      </p:sp>
      <p:sp>
        <p:nvSpPr>
          <p:cNvPr id="19" name="Text 10"/>
          <p:cNvSpPr txBox="1"/>
          <p:nvPr/>
        </p:nvSpPr>
        <p:spPr>
          <a:xfrm>
            <a:off x="1057046" y="3859682"/>
            <a:ext cx="45345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for internal updates, policy changes, or department instructions. Focuses on direct facts and immediate action.</a:t>
            </a:r>
            <a:endParaRPr lang="en-US" sz="1000" dirty="0"/>
          </a:p>
        </p:txBody>
      </p:sp>
      <p:sp>
        <p:nvSpPr>
          <p:cNvPr id="20" name="Shape 11"/>
          <p:cNvSpPr/>
          <p:nvPr/>
        </p:nvSpPr>
        <p:spPr>
          <a:xfrm>
            <a:off x="819302" y="4565599"/>
            <a:ext cx="4839005" cy="1114654"/>
          </a:xfrm>
          <a:prstGeom prst="roundRect">
            <a:avLst>
              <a:gd name="adj" fmla="val 420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5002" y="4709160"/>
            <a:ext cx="267005" cy="267005"/>
          </a:xfrm>
          <a:prstGeom prst="rect">
            <a:avLst/>
          </a:prstGeom>
        </p:spPr>
      </p:pic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9"/>
          <a:srcRect l="-2512" r="-2512"/>
          <a:stretch/>
        </p:blipFill>
        <p:spPr>
          <a:xfrm>
            <a:off x="785470" y="4775911"/>
            <a:ext cx="105156" cy="133502"/>
          </a:xfrm>
          <a:prstGeom prst="rect">
            <a:avLst/>
          </a:prstGeom>
        </p:spPr>
      </p:pic>
      <p:sp>
        <p:nvSpPr>
          <p:cNvPr id="23" name="Text 12"/>
          <p:cNvSpPr txBox="1"/>
          <p:nvPr/>
        </p:nvSpPr>
        <p:spPr>
          <a:xfrm>
            <a:off x="1057046" y="470916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Quick Decision Guide</a:t>
            </a:r>
            <a:endParaRPr lang="en-US" sz="1200" dirty="0"/>
          </a:p>
        </p:txBody>
      </p:sp>
      <p:sp>
        <p:nvSpPr>
          <p:cNvPr id="24" name="Text 13"/>
          <p:cNvSpPr txBox="1"/>
          <p:nvPr/>
        </p:nvSpPr>
        <p:spPr>
          <a:xfrm>
            <a:off x="1057046" y="4975250"/>
            <a:ext cx="453451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Refund exception? → </a:t>
            </a: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Letter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New attendance policy? → </a:t>
            </a: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Memo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Leadership software options? → </a:t>
            </a: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Memo</a:t>
            </a:r>
            <a:endParaRPr lang="en-US" sz="1000" dirty="0"/>
          </a:p>
        </p:txBody>
      </p:sp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0" y="1514246"/>
            <a:ext cx="5333695" cy="571500"/>
          </a:xfrm>
          <a:prstGeom prst="rect">
            <a:avLst/>
          </a:prstGeom>
        </p:spPr>
      </p:pic>
      <p:sp>
        <p:nvSpPr>
          <p:cNvPr id="26" name="Text 14"/>
          <p:cNvSpPr/>
          <p:nvPr/>
        </p:nvSpPr>
        <p:spPr>
          <a:xfrm>
            <a:off x="7838237" y="1514246"/>
            <a:ext cx="3782873" cy="5715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kern="0" spc="75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Email &amp; Social Media</a:t>
            </a:r>
            <a:endParaRPr lang="en-US" sz="1500" dirty="0"/>
          </a:p>
        </p:txBody>
      </p:sp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11"/>
          <a:srcRect l="-4396" r="-4396"/>
          <a:stretch/>
        </p:blipFill>
        <p:spPr>
          <a:xfrm>
            <a:off x="7543800" y="1705356"/>
            <a:ext cx="181051" cy="190195"/>
          </a:xfrm>
          <a:prstGeom prst="rect">
            <a:avLst/>
          </a:prstGeom>
        </p:spPr>
      </p:pic>
      <p:sp>
        <p:nvSpPr>
          <p:cNvPr id="28" name="Shape 15"/>
          <p:cNvSpPr/>
          <p:nvPr/>
        </p:nvSpPr>
        <p:spPr>
          <a:xfrm>
            <a:off x="6286500" y="2085746"/>
            <a:ext cx="5333695" cy="3847795"/>
          </a:xfrm>
          <a:prstGeom prst="roundRect">
            <a:avLst>
              <a:gd name="adj" fmla="val 471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16"/>
          <p:cNvSpPr/>
          <p:nvPr/>
        </p:nvSpPr>
        <p:spPr>
          <a:xfrm>
            <a:off x="6534302" y="2333549"/>
            <a:ext cx="4839005" cy="990295"/>
          </a:xfrm>
          <a:prstGeom prst="roundRect">
            <a:avLst>
              <a:gd name="adj" fmla="val 532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420002" y="2476195"/>
            <a:ext cx="267005" cy="267005"/>
          </a:xfrm>
          <a:prstGeom prst="rect">
            <a:avLst/>
          </a:prstGeom>
        </p:spPr>
      </p:pic>
      <p:pic>
        <p:nvPicPr>
          <p:cNvPr id="31" name="Image 12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486754" y="2542946"/>
            <a:ext cx="133502" cy="133502"/>
          </a:xfrm>
          <a:prstGeom prst="rect">
            <a:avLst/>
          </a:prstGeom>
        </p:spPr>
      </p:pic>
      <p:sp>
        <p:nvSpPr>
          <p:cNvPr id="32" name="Text 17"/>
          <p:cNvSpPr txBox="1"/>
          <p:nvPr/>
        </p:nvSpPr>
        <p:spPr>
          <a:xfrm>
            <a:off x="6772046" y="2507285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Email (Documentation &amp; Detail)</a:t>
            </a:r>
            <a:endParaRPr lang="en-US" sz="1200" dirty="0"/>
          </a:p>
        </p:txBody>
      </p:sp>
      <p:sp>
        <p:nvSpPr>
          <p:cNvPr id="33" name="Text 18"/>
          <p:cNvSpPr txBox="1"/>
          <p:nvPr/>
        </p:nvSpPr>
        <p:spPr>
          <a:xfrm>
            <a:off x="6772046" y="2774290"/>
            <a:ext cx="45345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Best for structured details, privacy, and creating a paper trail. Use for confirming decisions and outlining next steps.</a:t>
            </a:r>
            <a:endParaRPr lang="en-US" sz="1000" dirty="0"/>
          </a:p>
        </p:txBody>
      </p:sp>
      <p:sp>
        <p:nvSpPr>
          <p:cNvPr id="34" name="Shape 19"/>
          <p:cNvSpPr/>
          <p:nvPr/>
        </p:nvSpPr>
        <p:spPr>
          <a:xfrm>
            <a:off x="6534302" y="3512210"/>
            <a:ext cx="4839005" cy="990295"/>
          </a:xfrm>
          <a:prstGeom prst="roundRect">
            <a:avLst>
              <a:gd name="adj" fmla="val 532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Image 13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420002" y="3654857"/>
            <a:ext cx="267005" cy="267005"/>
          </a:xfrm>
          <a:prstGeom prst="rect">
            <a:avLst/>
          </a:prstGeom>
        </p:spPr>
      </p:pic>
      <p:pic>
        <p:nvPicPr>
          <p:cNvPr id="36" name="Image 14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486754" y="3721608"/>
            <a:ext cx="133502" cy="133502"/>
          </a:xfrm>
          <a:prstGeom prst="rect">
            <a:avLst/>
          </a:prstGeom>
        </p:spPr>
      </p:pic>
      <p:sp>
        <p:nvSpPr>
          <p:cNvPr id="37" name="Text 20"/>
          <p:cNvSpPr txBox="1"/>
          <p:nvPr/>
        </p:nvSpPr>
        <p:spPr>
          <a:xfrm>
            <a:off x="6772046" y="3685946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Social Media (Visibility)</a:t>
            </a:r>
            <a:endParaRPr lang="en-US" sz="1200" dirty="0"/>
          </a:p>
        </p:txBody>
      </p:sp>
      <p:sp>
        <p:nvSpPr>
          <p:cNvPr id="38" name="Text 21"/>
          <p:cNvSpPr txBox="1"/>
          <p:nvPr/>
        </p:nvSpPr>
        <p:spPr>
          <a:xfrm>
            <a:off x="6772046" y="3952951"/>
            <a:ext cx="45345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Best for brand awareness, public updates, and community engagement. Keep messages concise and visual.</a:t>
            </a:r>
            <a:endParaRPr lang="en-US" sz="1000" dirty="0"/>
          </a:p>
        </p:txBody>
      </p:sp>
      <p:sp>
        <p:nvSpPr>
          <p:cNvPr id="39" name="Shape 22"/>
          <p:cNvSpPr/>
          <p:nvPr/>
        </p:nvSpPr>
        <p:spPr>
          <a:xfrm>
            <a:off x="6534302" y="4690872"/>
            <a:ext cx="4839005" cy="990295"/>
          </a:xfrm>
          <a:prstGeom prst="roundRect">
            <a:avLst>
              <a:gd name="adj" fmla="val 532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0" name="Image 15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420002" y="4833518"/>
            <a:ext cx="267005" cy="267005"/>
          </a:xfrm>
          <a:prstGeom prst="rect">
            <a:avLst/>
          </a:prstGeom>
        </p:spPr>
      </p:pic>
      <p:pic>
        <p:nvPicPr>
          <p:cNvPr id="41" name="Image 16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486754" y="4900270"/>
            <a:ext cx="133502" cy="133502"/>
          </a:xfrm>
          <a:prstGeom prst="rect">
            <a:avLst/>
          </a:prstGeom>
        </p:spPr>
      </p:pic>
      <p:sp>
        <p:nvSpPr>
          <p:cNvPr id="42" name="Text 23"/>
          <p:cNvSpPr txBox="1"/>
          <p:nvPr/>
        </p:nvSpPr>
        <p:spPr>
          <a:xfrm>
            <a:off x="6772046" y="4864608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Working Together</a:t>
            </a:r>
            <a:endParaRPr lang="en-US" sz="1200" dirty="0"/>
          </a:p>
        </p:txBody>
      </p:sp>
      <p:sp>
        <p:nvSpPr>
          <p:cNvPr id="43" name="Text 24"/>
          <p:cNvSpPr txBox="1"/>
          <p:nvPr/>
        </p:nvSpPr>
        <p:spPr>
          <a:xfrm>
            <a:off x="6772046" y="5130698"/>
            <a:ext cx="45345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Social: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"We're experiencing delays and fixing it." (Broad)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Email: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"Here is the refund plan and timeline." (Specific)</a:t>
            </a:r>
            <a:endParaRPr lang="en-US" sz="1000" dirty="0"/>
          </a:p>
        </p:txBody>
      </p:sp>
      <p:sp>
        <p:nvSpPr>
          <p:cNvPr id="44" name="Shape 25"/>
          <p:cNvSpPr/>
          <p:nvPr/>
        </p:nvSpPr>
        <p:spPr>
          <a:xfrm>
            <a:off x="571500" y="6116422"/>
            <a:ext cx="11048695" cy="743407"/>
          </a:xfrm>
          <a:prstGeom prst="roundRect">
            <a:avLst>
              <a:gd name="adj" fmla="val 6308"/>
            </a:avLst>
          </a:prstGeom>
          <a:solidFill>
            <a:srgbClr val="FFFB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Shape 26"/>
          <p:cNvSpPr/>
          <p:nvPr/>
        </p:nvSpPr>
        <p:spPr>
          <a:xfrm>
            <a:off x="571500" y="6116422"/>
            <a:ext cx="38405" cy="743407"/>
          </a:xfrm>
          <a:prstGeom prst="roundRect">
            <a:avLst>
              <a:gd name="adj" fmla="val 122099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6" name="Image 17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800100" y="6392570"/>
            <a:ext cx="142646" cy="190195"/>
          </a:xfrm>
          <a:prstGeom prst="rect">
            <a:avLst/>
          </a:prstGeom>
        </p:spPr>
      </p:pic>
      <p:sp>
        <p:nvSpPr>
          <p:cNvPr id="47" name="Text 27"/>
          <p:cNvSpPr txBox="1"/>
          <p:nvPr/>
        </p:nvSpPr>
        <p:spPr>
          <a:xfrm>
            <a:off x="1086307" y="6116422"/>
            <a:ext cx="10420502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2400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Principle: Use Social Media for broad awareness, Email for detailed records, Memos for internal alignment, and Letters for formal authority.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71500" y="381305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Summary &amp; Key Takeaways</a:t>
            </a:r>
            <a:endParaRPr lang="en-US" sz="2700" dirty="0"/>
          </a:p>
        </p:txBody>
      </p:sp>
      <p:sp>
        <p:nvSpPr>
          <p:cNvPr id="5" name="Text 2"/>
          <p:cNvSpPr txBox="1"/>
          <p:nvPr/>
        </p:nvSpPr>
        <p:spPr>
          <a:xfrm>
            <a:off x="571500" y="972007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Mastering the art of strategic communication to drive results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571500" y="1514246"/>
            <a:ext cx="7114946" cy="1123798"/>
          </a:xfrm>
          <a:prstGeom prst="roundRect">
            <a:avLst>
              <a:gd name="adj" fmla="val 5516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71500" y="1514246"/>
            <a:ext cx="38405" cy="1123798"/>
          </a:xfrm>
          <a:prstGeom prst="roundRect">
            <a:avLst>
              <a:gd name="adj" fmla="val 161420"/>
            </a:avLst>
          </a:prstGeom>
          <a:solidFill>
            <a:srgbClr val="2563EB"/>
          </a:solidFill>
          <a:ln w="12700">
            <a:solidFill>
              <a:srgbClr val="2563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0100" y="1705356"/>
            <a:ext cx="457200" cy="457200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33602" y="1837944"/>
            <a:ext cx="190195" cy="190195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1447495" y="1705356"/>
            <a:ext cx="616305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Use the Six Levers</a:t>
            </a:r>
            <a:endParaRPr lang="en-US" sz="1300" dirty="0"/>
          </a:p>
        </p:txBody>
      </p:sp>
      <p:sp>
        <p:nvSpPr>
          <p:cNvPr id="11" name="Text 6"/>
          <p:cNvSpPr txBox="1"/>
          <p:nvPr/>
        </p:nvSpPr>
        <p:spPr>
          <a:xfrm>
            <a:off x="1447495" y="2018995"/>
            <a:ext cx="612465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Control how your message lands by adjusting the You-Viewpoint, Clarity, Tone, Formality, and Courtesy. Small tweaks create big differences in cooperation.</a:t>
            </a:r>
            <a:endParaRPr lang="en-US" sz="1100" dirty="0"/>
          </a:p>
        </p:txBody>
      </p:sp>
      <p:sp>
        <p:nvSpPr>
          <p:cNvPr id="12" name="Shape 7"/>
          <p:cNvSpPr/>
          <p:nvPr/>
        </p:nvSpPr>
        <p:spPr>
          <a:xfrm>
            <a:off x="571500" y="2829154"/>
            <a:ext cx="7114946" cy="1123798"/>
          </a:xfrm>
          <a:prstGeom prst="roundRect">
            <a:avLst>
              <a:gd name="adj" fmla="val 5516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8"/>
          <p:cNvSpPr/>
          <p:nvPr/>
        </p:nvSpPr>
        <p:spPr>
          <a:xfrm>
            <a:off x="571500" y="2829154"/>
            <a:ext cx="38405" cy="1123798"/>
          </a:xfrm>
          <a:prstGeom prst="roundRect">
            <a:avLst>
              <a:gd name="adj" fmla="val 161420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0100" y="3019349"/>
            <a:ext cx="457200" cy="457200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3602" y="3152851"/>
            <a:ext cx="190195" cy="190195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1447495" y="3019349"/>
            <a:ext cx="616305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Navigate Culture Intelligently</a:t>
            </a:r>
            <a:endParaRPr lang="en-US" sz="1300" dirty="0"/>
          </a:p>
        </p:txBody>
      </p:sp>
      <p:sp>
        <p:nvSpPr>
          <p:cNvPr id="17" name="Text 10"/>
          <p:cNvSpPr txBox="1"/>
          <p:nvPr/>
        </p:nvSpPr>
        <p:spPr>
          <a:xfrm>
            <a:off x="1447495" y="3333902"/>
            <a:ext cx="612465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Culture is a meaning system, not a stereotype. Clarify expectations, use plain language, and verify understanding to prevent "invisible friction."</a:t>
            </a:r>
            <a:endParaRPr lang="en-US" sz="1100" dirty="0"/>
          </a:p>
        </p:txBody>
      </p:sp>
      <p:sp>
        <p:nvSpPr>
          <p:cNvPr id="18" name="Shape 11"/>
          <p:cNvSpPr/>
          <p:nvPr/>
        </p:nvSpPr>
        <p:spPr>
          <a:xfrm>
            <a:off x="571500" y="4143146"/>
            <a:ext cx="7114946" cy="1123798"/>
          </a:xfrm>
          <a:prstGeom prst="roundRect">
            <a:avLst>
              <a:gd name="adj" fmla="val 5516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2"/>
          <p:cNvSpPr/>
          <p:nvPr/>
        </p:nvSpPr>
        <p:spPr>
          <a:xfrm>
            <a:off x="571500" y="4143146"/>
            <a:ext cx="38405" cy="1123798"/>
          </a:xfrm>
          <a:prstGeom prst="roundRect">
            <a:avLst>
              <a:gd name="adj" fmla="val 161420"/>
            </a:avLst>
          </a:prstGeom>
          <a:solidFill>
            <a:srgbClr val="D97706"/>
          </a:solidFill>
          <a:ln w="12700">
            <a:solidFill>
              <a:srgbClr val="D9770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0100" y="4334256"/>
            <a:ext cx="457200" cy="457200"/>
          </a:xfrm>
          <a:prstGeom prst="rect">
            <a:avLst/>
          </a:prstGeom>
        </p:spPr>
      </p:pic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 l="-1282" r="-1282"/>
          <a:stretch/>
        </p:blipFill>
        <p:spPr>
          <a:xfrm>
            <a:off x="918972" y="4466844"/>
            <a:ext cx="219456" cy="190195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447495" y="4334256"/>
            <a:ext cx="616305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Choose Channels Strategically</a:t>
            </a:r>
            <a:endParaRPr lang="en-US" sz="1300" dirty="0"/>
          </a:p>
        </p:txBody>
      </p:sp>
      <p:sp>
        <p:nvSpPr>
          <p:cNvPr id="23" name="Text 14"/>
          <p:cNvSpPr txBox="1"/>
          <p:nvPr/>
        </p:nvSpPr>
        <p:spPr>
          <a:xfrm>
            <a:off x="1447495" y="4647895"/>
            <a:ext cx="612465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Match the medium to the risk. Use rich channels (phone/video) for complexity or emotion, and lean channels (email/memos) for documentation.</a:t>
            </a:r>
            <a:endParaRPr lang="en-US" sz="1100" dirty="0"/>
          </a:p>
        </p:txBody>
      </p:sp>
      <p:sp>
        <p:nvSpPr>
          <p:cNvPr id="24" name="Shape 15"/>
          <p:cNvSpPr/>
          <p:nvPr/>
        </p:nvSpPr>
        <p:spPr>
          <a:xfrm>
            <a:off x="571500" y="5458054"/>
            <a:ext cx="7114946" cy="1123798"/>
          </a:xfrm>
          <a:prstGeom prst="roundRect">
            <a:avLst>
              <a:gd name="adj" fmla="val 5516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6"/>
          <p:cNvSpPr/>
          <p:nvPr/>
        </p:nvSpPr>
        <p:spPr>
          <a:xfrm>
            <a:off x="571500" y="5458054"/>
            <a:ext cx="38405" cy="1123798"/>
          </a:xfrm>
          <a:prstGeom prst="roundRect">
            <a:avLst>
              <a:gd name="adj" fmla="val 161420"/>
            </a:avLst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0100" y="5648249"/>
            <a:ext cx="457200" cy="457200"/>
          </a:xfrm>
          <a:prstGeom prst="rect">
            <a:avLst/>
          </a:prstGeom>
        </p:spPr>
      </p:pic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8"/>
          <a:srcRect l="-1282" r="-1282"/>
          <a:stretch/>
        </p:blipFill>
        <p:spPr>
          <a:xfrm>
            <a:off x="918972" y="5781751"/>
            <a:ext cx="219456" cy="190195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1447495" y="5648249"/>
            <a:ext cx="616305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Problem-Solving Mindset</a:t>
            </a:r>
            <a:endParaRPr lang="en-US" sz="1300" dirty="0"/>
          </a:p>
        </p:txBody>
      </p:sp>
      <p:sp>
        <p:nvSpPr>
          <p:cNvPr id="29" name="Text 18"/>
          <p:cNvSpPr txBox="1"/>
          <p:nvPr/>
        </p:nvSpPr>
        <p:spPr>
          <a:xfrm>
            <a:off x="1447495" y="5962802"/>
            <a:ext cx="612465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Move beyond just "reporting." Define problems clearly, propose options with tradeoffs, and recommend specific next steps to drive action.</a:t>
            </a:r>
            <a:endParaRPr lang="en-US" sz="1100" dirty="0"/>
          </a:p>
        </p:txBody>
      </p:sp>
      <p:sp>
        <p:nvSpPr>
          <p:cNvPr id="30" name="Shape 19"/>
          <p:cNvSpPr/>
          <p:nvPr/>
        </p:nvSpPr>
        <p:spPr>
          <a:xfrm>
            <a:off x="8064094" y="1514246"/>
            <a:ext cx="3562502" cy="3124505"/>
          </a:xfrm>
          <a:prstGeom prst="roundRect">
            <a:avLst>
              <a:gd name="adj" fmla="val 714"/>
            </a:avLst>
          </a:prstGeom>
          <a:solidFill>
            <a:srgbClr val="1E3A8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9" descr="preencoded.png"/>
          <p:cNvPicPr>
            <a:picLocks noChangeAspect="1"/>
          </p:cNvPicPr>
          <p:nvPr/>
        </p:nvPicPr>
        <p:blipFill>
          <a:blip r:embed="rId9">
            <a:alphaModFix amt="10000"/>
          </a:blip>
          <a:srcRect l="-27" r="-27"/>
          <a:stretch/>
        </p:blipFill>
        <p:spPr>
          <a:xfrm>
            <a:off x="10858500" y="1419149"/>
            <a:ext cx="857707" cy="1143000"/>
          </a:xfrm>
          <a:prstGeom prst="rect">
            <a:avLst/>
          </a:prstGeom>
        </p:spPr>
      </p:pic>
      <p:sp>
        <p:nvSpPr>
          <p:cNvPr id="32" name="Shape 20"/>
          <p:cNvSpPr/>
          <p:nvPr/>
        </p:nvSpPr>
        <p:spPr>
          <a:xfrm>
            <a:off x="8064094" y="4828946"/>
            <a:ext cx="3562502" cy="1752905"/>
          </a:xfrm>
          <a:prstGeom prst="roundRect">
            <a:avLst>
              <a:gd name="adj" fmla="val 2268"/>
            </a:avLst>
          </a:prstGeom>
          <a:solidFill>
            <a:srgbClr val="FFF1F2"/>
          </a:solidFill>
          <a:ln w="12700">
            <a:solidFill>
              <a:srgbClr val="FECAC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10" descr="preencoded.png"/>
          <p:cNvPicPr>
            <a:picLocks noChangeAspect="1"/>
          </p:cNvPicPr>
          <p:nvPr/>
        </p:nvPicPr>
        <p:blipFill>
          <a:blip r:embed="rId10"/>
          <a:srcRect l="-1648" r="-1648"/>
          <a:stretch/>
        </p:blipFill>
        <p:spPr>
          <a:xfrm>
            <a:off x="8311896" y="5095951"/>
            <a:ext cx="171907" cy="190195"/>
          </a:xfrm>
          <a:prstGeom prst="rect">
            <a:avLst/>
          </a:prstGeom>
        </p:spPr>
      </p:pic>
      <p:sp>
        <p:nvSpPr>
          <p:cNvPr id="34" name="Text 21"/>
          <p:cNvSpPr txBox="1"/>
          <p:nvPr/>
        </p:nvSpPr>
        <p:spPr>
          <a:xfrm>
            <a:off x="8578901" y="5076749"/>
            <a:ext cx="98023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Next Steps</a:t>
            </a:r>
            <a:endParaRPr lang="en-US" sz="1200" dirty="0"/>
          </a:p>
        </p:txBody>
      </p:sp>
      <p:sp>
        <p:nvSpPr>
          <p:cNvPr id="35" name="Text 22"/>
          <p:cNvSpPr txBox="1"/>
          <p:nvPr/>
        </p:nvSpPr>
        <p:spPr>
          <a:xfrm>
            <a:off x="8512150" y="5447995"/>
            <a:ext cx="298185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1D1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Audit your last 3 emails for clarity</a:t>
            </a:r>
            <a:endParaRPr lang="en-US" sz="1000" dirty="0"/>
          </a:p>
        </p:txBody>
      </p:sp>
      <p:pic>
        <p:nvPicPr>
          <p:cNvPr id="36" name="Image 11" descr="preencoded.png"/>
          <p:cNvPicPr>
            <a:picLocks noChangeAspect="1"/>
          </p:cNvPicPr>
          <p:nvPr/>
        </p:nvPicPr>
        <p:blipFill>
          <a:blip r:embed="rId11"/>
          <a:srcRect l="-2571" r="-2571"/>
          <a:stretch/>
        </p:blipFill>
        <p:spPr>
          <a:xfrm>
            <a:off x="8311896" y="5490972"/>
            <a:ext cx="105156" cy="114300"/>
          </a:xfrm>
          <a:prstGeom prst="rect">
            <a:avLst/>
          </a:prstGeom>
        </p:spPr>
      </p:pic>
      <p:sp>
        <p:nvSpPr>
          <p:cNvPr id="37" name="Text 23"/>
          <p:cNvSpPr txBox="1"/>
          <p:nvPr/>
        </p:nvSpPr>
        <p:spPr>
          <a:xfrm>
            <a:off x="8512150" y="5743346"/>
            <a:ext cx="298185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1D1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Practice the 5-line structure</a:t>
            </a:r>
            <a:endParaRPr lang="en-US" sz="1000" dirty="0"/>
          </a:p>
        </p:txBody>
      </p:sp>
      <p:pic>
        <p:nvPicPr>
          <p:cNvPr id="38" name="Image 12" descr="preencoded.png"/>
          <p:cNvPicPr>
            <a:picLocks noChangeAspect="1"/>
          </p:cNvPicPr>
          <p:nvPr/>
        </p:nvPicPr>
        <p:blipFill>
          <a:blip r:embed="rId11"/>
          <a:srcRect l="-2571" r="-2571"/>
          <a:stretch/>
        </p:blipFill>
        <p:spPr>
          <a:xfrm>
            <a:off x="8311896" y="5786323"/>
            <a:ext cx="105156" cy="114300"/>
          </a:xfrm>
          <a:prstGeom prst="rect">
            <a:avLst/>
          </a:prstGeom>
        </p:spPr>
      </p:pic>
      <p:sp>
        <p:nvSpPr>
          <p:cNvPr id="39" name="Text 24"/>
          <p:cNvSpPr txBox="1"/>
          <p:nvPr/>
        </p:nvSpPr>
        <p:spPr>
          <a:xfrm>
            <a:off x="8512150" y="6038698"/>
            <a:ext cx="298185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1D1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Check for hidden bias in templates</a:t>
            </a:r>
            <a:endParaRPr lang="en-US" sz="1000" dirty="0"/>
          </a:p>
        </p:txBody>
      </p:sp>
      <p:pic>
        <p:nvPicPr>
          <p:cNvPr id="40" name="Image 13" descr="preencoded.png"/>
          <p:cNvPicPr>
            <a:picLocks noChangeAspect="1"/>
          </p:cNvPicPr>
          <p:nvPr/>
        </p:nvPicPr>
        <p:blipFill>
          <a:blip r:embed="rId11"/>
          <a:srcRect l="-2571" r="-2571"/>
          <a:stretch/>
        </p:blipFill>
        <p:spPr>
          <a:xfrm>
            <a:off x="8311896" y="6081674"/>
            <a:ext cx="105156" cy="114300"/>
          </a:xfrm>
          <a:prstGeom prst="rect">
            <a:avLst/>
          </a:prstGeom>
        </p:spPr>
      </p:pic>
      <p:sp>
        <p:nvSpPr>
          <p:cNvPr id="41" name="Shape 25"/>
          <p:cNvSpPr/>
          <p:nvPr/>
        </p:nvSpPr>
        <p:spPr>
          <a:xfrm>
            <a:off x="0" y="6963156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Shape 26"/>
          <p:cNvSpPr/>
          <p:nvPr/>
        </p:nvSpPr>
        <p:spPr>
          <a:xfrm>
            <a:off x="0" y="696315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27"/>
          <p:cNvSpPr txBox="1"/>
          <p:nvPr/>
        </p:nvSpPr>
        <p:spPr>
          <a:xfrm>
            <a:off x="571500" y="7114946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44" name="Text 28"/>
          <p:cNvSpPr txBox="1"/>
          <p:nvPr/>
        </p:nvSpPr>
        <p:spPr>
          <a:xfrm>
            <a:off x="11108131" y="7114946"/>
            <a:ext cx="5907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Summary</a:t>
            </a:r>
            <a:endParaRPr lang="en-US" sz="900" dirty="0"/>
          </a:p>
        </p:txBody>
      </p:sp>
      <p:sp>
        <p:nvSpPr>
          <p:cNvPr id="45" name="Text 29"/>
          <p:cNvSpPr txBox="1"/>
          <p:nvPr/>
        </p:nvSpPr>
        <p:spPr>
          <a:xfrm>
            <a:off x="8292694" y="2360066"/>
            <a:ext cx="310530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The Core Principle</a:t>
            </a:r>
            <a:endParaRPr lang="en-US" sz="1600" dirty="0"/>
          </a:p>
        </p:txBody>
      </p:sp>
      <p:sp>
        <p:nvSpPr>
          <p:cNvPr id="46" name="Text 30"/>
          <p:cNvSpPr txBox="1"/>
          <p:nvPr/>
        </p:nvSpPr>
        <p:spPr>
          <a:xfrm>
            <a:off x="8311896" y="2817266"/>
            <a:ext cx="3067812" cy="9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"Workplace communication is judged by results, not intentions. Success means the reader knows exactly what to do, feels respected, and is willing to cooperate."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423514" y="6277356"/>
            <a:ext cx="6039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4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 + Choosing the Right Message Type</a:t>
            </a:r>
            <a:endParaRPr lang="en-US" sz="1000" dirty="0"/>
          </a:p>
        </p:txBody>
      </p:sp>
      <p:sp>
        <p:nvSpPr>
          <p:cNvPr id="5" name="Shape 2"/>
          <p:cNvSpPr/>
          <p:nvPr/>
        </p:nvSpPr>
        <p:spPr>
          <a:xfrm>
            <a:off x="7429500" y="-952805"/>
            <a:ext cx="5715000" cy="5715000"/>
          </a:xfrm>
          <a:prstGeom prst="ellipse">
            <a:avLst/>
          </a:prstGeom>
          <a:noFill/>
          <a:ln w="25400">
            <a:solidFill>
              <a:srgbClr val="FFFFFF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-476402" y="3524098"/>
            <a:ext cx="3810305" cy="3810305"/>
          </a:xfrm>
          <a:prstGeom prst="ellipse">
            <a:avLst/>
          </a:prstGeom>
          <a:noFill/>
          <a:ln w="25400">
            <a:solidFill>
              <a:srgbClr val="FFFFFF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2104949" y="2165299"/>
            <a:ext cx="7982712" cy="2200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Getting Positive Responses to Your Communication</a:t>
            </a:r>
            <a:endParaRPr lang="en-US" sz="48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5715000" y="4664354"/>
            <a:ext cx="761695" cy="38405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1943100" y="5007254"/>
            <a:ext cx="83064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CBD5E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Strategies for cooperation, clarity, and goodwill in the workplace</a:t>
            </a:r>
            <a:endParaRPr lang="en-US" sz="1800" dirty="0"/>
          </a:p>
        </p:txBody>
      </p:sp>
      <p:sp>
        <p:nvSpPr>
          <p:cNvPr id="10" name="Text 6"/>
          <p:cNvSpPr txBox="1"/>
          <p:nvPr/>
        </p:nvSpPr>
        <p:spPr>
          <a:xfrm>
            <a:off x="5141671" y="1507846"/>
            <a:ext cx="1912010" cy="428854"/>
          </a:xfrm>
          <a:prstGeom prst="rect">
            <a:avLst/>
          </a:prstGeom>
          <a:noFill/>
          <a:ln w="12700">
            <a:solidFill>
              <a:srgbClr val="EF4444"/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kern="0" spc="270" dirty="0">
                <a:solidFill>
                  <a:srgbClr val="EF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02</a:t>
            </a:r>
            <a:endParaRPr lang="en-US" sz="13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761695" y="476402"/>
            <a:ext cx="1085850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What is a Positive Response?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761695" y="1051560"/>
            <a:ext cx="10782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kern="0" spc="3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Moving beyond simple agreement to build long-term working relationships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761695" y="1718158"/>
            <a:ext cx="5362956" cy="4304995"/>
          </a:xfrm>
          <a:prstGeom prst="roundRect">
            <a:avLst>
              <a:gd name="adj" fmla="val 376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61695" y="1718158"/>
            <a:ext cx="47549" cy="4304995"/>
          </a:xfrm>
          <a:prstGeom prst="roundRect">
            <a:avLst>
              <a:gd name="adj" fmla="val 34037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1095451" y="2004365"/>
            <a:ext cx="48582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OUTCOME FOCUS</a:t>
            </a:r>
            <a:endParaRPr lang="en-US" sz="10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451" y="2456993"/>
            <a:ext cx="190195" cy="190195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399946" y="2394814"/>
            <a:ext cx="3565246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Cooperation over Resistance</a:t>
            </a:r>
            <a:endParaRPr lang="en-US" sz="1600" dirty="0"/>
          </a:p>
        </p:txBody>
      </p:sp>
      <p:sp>
        <p:nvSpPr>
          <p:cNvPr id="11" name="Text 7"/>
          <p:cNvSpPr txBox="1"/>
          <p:nvPr/>
        </p:nvSpPr>
        <p:spPr>
          <a:xfrm>
            <a:off x="1399946" y="2756916"/>
            <a:ext cx="4515307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Creating willingness to help rather than finding reasons to block.</a:t>
            </a:r>
            <a:endParaRPr lang="en-US" sz="13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451" y="3570732"/>
            <a:ext cx="190195" cy="190195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1399946" y="3509467"/>
            <a:ext cx="2777033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Clarity over Confusion</a:t>
            </a:r>
            <a:endParaRPr lang="en-US" sz="1600" dirty="0"/>
          </a:p>
        </p:txBody>
      </p:sp>
      <p:sp>
        <p:nvSpPr>
          <p:cNvPr id="14" name="Text 9"/>
          <p:cNvSpPr txBox="1"/>
          <p:nvPr/>
        </p:nvSpPr>
        <p:spPr>
          <a:xfrm>
            <a:off x="1399946" y="3870655"/>
            <a:ext cx="4515307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Eliminating the need for follow-up questions and guesswork.</a:t>
            </a:r>
            <a:endParaRPr lang="en-US" sz="13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451" y="4685386"/>
            <a:ext cx="190195" cy="190195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399946" y="4623206"/>
            <a:ext cx="3565246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Goodwill over Defensiveness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1399946" y="4985309"/>
            <a:ext cx="4515307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Maintaining professional relationships even during conflict.</a:t>
            </a:r>
            <a:endParaRPr lang="en-US" sz="1300" dirty="0"/>
          </a:p>
        </p:txBody>
      </p:sp>
      <p:sp>
        <p:nvSpPr>
          <p:cNvPr id="18" name="Text 12"/>
          <p:cNvSpPr txBox="1"/>
          <p:nvPr/>
        </p:nvSpPr>
        <p:spPr>
          <a:xfrm>
            <a:off x="6691579" y="2056486"/>
            <a:ext cx="48582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DESIRED REPLIES (EVEN FOR A "NO")</a:t>
            </a:r>
            <a:endParaRPr lang="en-US" sz="1000" dirty="0"/>
          </a:p>
        </p:txBody>
      </p:sp>
      <p:sp>
        <p:nvSpPr>
          <p:cNvPr id="19" name="Shape 13"/>
          <p:cNvSpPr/>
          <p:nvPr/>
        </p:nvSpPr>
        <p:spPr>
          <a:xfrm>
            <a:off x="6691579" y="2446934"/>
            <a:ext cx="4743907" cy="666598"/>
          </a:xfrm>
          <a:prstGeom prst="roundRect">
            <a:avLst>
              <a:gd name="adj" fmla="val 15677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4"/>
          <p:cNvSpPr/>
          <p:nvPr/>
        </p:nvSpPr>
        <p:spPr>
          <a:xfrm>
            <a:off x="6691579" y="2446934"/>
            <a:ext cx="38405" cy="666598"/>
          </a:xfrm>
          <a:prstGeom prst="roundRect">
            <a:avLst>
              <a:gd name="adj" fmla="val 272107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5">
            <a:alphaModFix amt="50000"/>
          </a:blip>
          <a:srcRect l="-57" r="-57"/>
          <a:stretch/>
        </p:blipFill>
        <p:spPr>
          <a:xfrm>
            <a:off x="6920179" y="2666390"/>
            <a:ext cx="200254" cy="228600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7263079" y="2446934"/>
            <a:ext cx="144841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"I understand."</a:t>
            </a:r>
            <a:endParaRPr lang="en-US" sz="1500" dirty="0"/>
          </a:p>
        </p:txBody>
      </p:sp>
      <p:sp>
        <p:nvSpPr>
          <p:cNvPr id="23" name="Shape 16"/>
          <p:cNvSpPr/>
          <p:nvPr/>
        </p:nvSpPr>
        <p:spPr>
          <a:xfrm>
            <a:off x="6691579" y="3257093"/>
            <a:ext cx="4743907" cy="666598"/>
          </a:xfrm>
          <a:prstGeom prst="roundRect">
            <a:avLst>
              <a:gd name="adj" fmla="val 15677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7"/>
          <p:cNvSpPr/>
          <p:nvPr/>
        </p:nvSpPr>
        <p:spPr>
          <a:xfrm>
            <a:off x="6691579" y="3257093"/>
            <a:ext cx="38405" cy="666598"/>
          </a:xfrm>
          <a:prstGeom prst="roundRect">
            <a:avLst>
              <a:gd name="adj" fmla="val 272107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5">
            <a:alphaModFix amt="50000"/>
          </a:blip>
          <a:srcRect l="-57" r="-57"/>
          <a:stretch/>
        </p:blipFill>
        <p:spPr>
          <a:xfrm>
            <a:off x="6920179" y="3475634"/>
            <a:ext cx="200254" cy="228600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7263079" y="3257093"/>
            <a:ext cx="1922069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"Let's work on this."</a:t>
            </a:r>
            <a:endParaRPr lang="en-US" sz="1500" dirty="0"/>
          </a:p>
        </p:txBody>
      </p:sp>
      <p:sp>
        <p:nvSpPr>
          <p:cNvPr id="27" name="Shape 19"/>
          <p:cNvSpPr/>
          <p:nvPr/>
        </p:nvSpPr>
        <p:spPr>
          <a:xfrm>
            <a:off x="6691579" y="4066337"/>
            <a:ext cx="4743907" cy="666598"/>
          </a:xfrm>
          <a:prstGeom prst="roundRect">
            <a:avLst>
              <a:gd name="adj" fmla="val 15677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0"/>
          <p:cNvSpPr/>
          <p:nvPr/>
        </p:nvSpPr>
        <p:spPr>
          <a:xfrm>
            <a:off x="6691579" y="4066337"/>
            <a:ext cx="38405" cy="666598"/>
          </a:xfrm>
          <a:prstGeom prst="roundRect">
            <a:avLst>
              <a:gd name="adj" fmla="val 272107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5">
            <a:alphaModFix amt="50000"/>
          </a:blip>
          <a:srcRect l="-57" r="-57"/>
          <a:stretch/>
        </p:blipFill>
        <p:spPr>
          <a:xfrm>
            <a:off x="6920179" y="4285793"/>
            <a:ext cx="200254" cy="228600"/>
          </a:xfrm>
          <a:prstGeom prst="rect">
            <a:avLst/>
          </a:prstGeom>
        </p:spPr>
      </p:pic>
      <p:sp>
        <p:nvSpPr>
          <p:cNvPr id="30" name="Text 21"/>
          <p:cNvSpPr txBox="1"/>
          <p:nvPr/>
        </p:nvSpPr>
        <p:spPr>
          <a:xfrm>
            <a:off x="7263079" y="4066337"/>
            <a:ext cx="213421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"Here are the options."</a:t>
            </a:r>
            <a:endParaRPr lang="en-US" sz="1500" dirty="0"/>
          </a:p>
        </p:txBody>
      </p:sp>
      <p:sp>
        <p:nvSpPr>
          <p:cNvPr id="31" name="Shape 22"/>
          <p:cNvSpPr/>
          <p:nvPr/>
        </p:nvSpPr>
        <p:spPr>
          <a:xfrm>
            <a:off x="6691579" y="4875581"/>
            <a:ext cx="4743907" cy="666598"/>
          </a:xfrm>
          <a:prstGeom prst="roundRect">
            <a:avLst>
              <a:gd name="adj" fmla="val 15677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3"/>
          <p:cNvSpPr/>
          <p:nvPr/>
        </p:nvSpPr>
        <p:spPr>
          <a:xfrm>
            <a:off x="6691579" y="4875581"/>
            <a:ext cx="38405" cy="666598"/>
          </a:xfrm>
          <a:prstGeom prst="roundRect">
            <a:avLst>
              <a:gd name="adj" fmla="val 272107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7" descr="preencoded.png"/>
          <p:cNvPicPr>
            <a:picLocks noChangeAspect="1"/>
          </p:cNvPicPr>
          <p:nvPr/>
        </p:nvPicPr>
        <p:blipFill>
          <a:blip r:embed="rId5">
            <a:alphaModFix amt="50000"/>
          </a:blip>
          <a:srcRect l="-57" r="-57"/>
          <a:stretch/>
        </p:blipFill>
        <p:spPr>
          <a:xfrm>
            <a:off x="6920179" y="5095037"/>
            <a:ext cx="200254" cy="228600"/>
          </a:xfrm>
          <a:prstGeom prst="rect">
            <a:avLst/>
          </a:prstGeom>
        </p:spPr>
      </p:pic>
      <p:sp>
        <p:nvSpPr>
          <p:cNvPr id="34" name="Text 24"/>
          <p:cNvSpPr txBox="1"/>
          <p:nvPr/>
        </p:nvSpPr>
        <p:spPr>
          <a:xfrm>
            <a:off x="7263079" y="4875581"/>
            <a:ext cx="2115007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"Here's what I can do."</a:t>
            </a:r>
            <a:endParaRPr lang="en-US" sz="1500" dirty="0"/>
          </a:p>
        </p:txBody>
      </p:sp>
      <p:sp>
        <p:nvSpPr>
          <p:cNvPr id="35" name="Shape 25"/>
          <p:cNvSpPr/>
          <p:nvPr/>
        </p:nvSpPr>
        <p:spPr>
          <a:xfrm>
            <a:off x="0" y="6499555"/>
            <a:ext cx="12191695" cy="56235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Shape 26"/>
          <p:cNvSpPr/>
          <p:nvPr/>
        </p:nvSpPr>
        <p:spPr>
          <a:xfrm>
            <a:off x="0" y="6499555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27"/>
          <p:cNvSpPr txBox="1"/>
          <p:nvPr/>
        </p:nvSpPr>
        <p:spPr>
          <a:xfrm>
            <a:off x="761695" y="6699809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38" name="Text 28"/>
          <p:cNvSpPr txBox="1"/>
          <p:nvPr/>
        </p:nvSpPr>
        <p:spPr>
          <a:xfrm>
            <a:off x="9416491" y="6699809"/>
            <a:ext cx="240304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2: Getting Positive Responses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71500" y="381305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The Six Levers: Your Message Control Panel</a:t>
            </a:r>
            <a:endParaRPr lang="en-US" sz="2700" dirty="0"/>
          </a:p>
        </p:txBody>
      </p:sp>
      <p:sp>
        <p:nvSpPr>
          <p:cNvPr id="5" name="Text 2"/>
          <p:cNvSpPr txBox="1"/>
          <p:nvPr/>
        </p:nvSpPr>
        <p:spPr>
          <a:xfrm>
            <a:off x="571500" y="972007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Adjust these factors to shape how your message is interpreted and received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571500" y="1466698"/>
            <a:ext cx="3534156" cy="2076602"/>
          </a:xfrm>
          <a:prstGeom prst="roundRect">
            <a:avLst>
              <a:gd name="adj" fmla="val 1616"/>
            </a:avLst>
          </a:prstGeom>
          <a:solidFill>
            <a:srgbClr val="F8FAFC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71500" y="1466698"/>
            <a:ext cx="3534156" cy="38405"/>
          </a:xfrm>
          <a:prstGeom prst="roundRect">
            <a:avLst>
              <a:gd name="adj" fmla="val 87374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00100" y="1695298"/>
            <a:ext cx="342900" cy="342900"/>
          </a:xfrm>
          <a:prstGeom prst="ellipse">
            <a:avLst/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l="-33" r="-33"/>
          <a:stretch/>
        </p:blipFill>
        <p:spPr>
          <a:xfrm>
            <a:off x="886054" y="1790395"/>
            <a:ext cx="171907" cy="152705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257300" y="1769364"/>
            <a:ext cx="13533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You-Viewpoint</a:t>
            </a:r>
            <a:endParaRPr lang="en-US" sz="1200" dirty="0"/>
          </a:p>
        </p:txBody>
      </p:sp>
      <p:sp>
        <p:nvSpPr>
          <p:cNvPr id="11" name="Text 7"/>
          <p:cNvSpPr txBox="1"/>
          <p:nvPr/>
        </p:nvSpPr>
        <p:spPr>
          <a:xfrm>
            <a:off x="800100" y="2152498"/>
            <a:ext cx="3152851" cy="1200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Reader-Centered: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Focuses on what the reader cares about, their benefits, and their perspective rather than just "I need".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4330598" y="1466698"/>
            <a:ext cx="3534156" cy="2076602"/>
          </a:xfrm>
          <a:prstGeom prst="roundRect">
            <a:avLst>
              <a:gd name="adj" fmla="val 1616"/>
            </a:avLst>
          </a:prstGeom>
          <a:solidFill>
            <a:srgbClr val="F8FAFC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4330598" y="1466698"/>
            <a:ext cx="3534156" cy="38405"/>
          </a:xfrm>
          <a:prstGeom prst="roundRect">
            <a:avLst>
              <a:gd name="adj" fmla="val 87374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4559198" y="1695298"/>
            <a:ext cx="342900" cy="342900"/>
          </a:xfrm>
          <a:prstGeom prst="ellipse">
            <a:avLst/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 t="-180" b="-180"/>
          <a:stretch/>
        </p:blipFill>
        <p:spPr>
          <a:xfrm>
            <a:off x="4635094" y="1790395"/>
            <a:ext cx="190195" cy="152705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5016398" y="1769364"/>
            <a:ext cx="196138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Conversational Style</a:t>
            </a:r>
            <a:endParaRPr lang="en-US" sz="1200" dirty="0"/>
          </a:p>
        </p:txBody>
      </p:sp>
      <p:sp>
        <p:nvSpPr>
          <p:cNvPr id="17" name="Text 12"/>
          <p:cNvSpPr txBox="1"/>
          <p:nvPr/>
        </p:nvSpPr>
        <p:spPr>
          <a:xfrm>
            <a:off x="4559198" y="2152498"/>
            <a:ext cx="3152851" cy="1200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Professional, Not Robotic: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Sounds human and approachable. Avoids stiff legalese or overly casual slang.</a:t>
            </a:r>
            <a:endParaRPr lang="en-US" sz="1000" dirty="0"/>
          </a:p>
        </p:txBody>
      </p:sp>
      <p:sp>
        <p:nvSpPr>
          <p:cNvPr id="18" name="Shape 13"/>
          <p:cNvSpPr/>
          <p:nvPr/>
        </p:nvSpPr>
        <p:spPr>
          <a:xfrm>
            <a:off x="8089697" y="1466698"/>
            <a:ext cx="3534156" cy="2076602"/>
          </a:xfrm>
          <a:prstGeom prst="roundRect">
            <a:avLst>
              <a:gd name="adj" fmla="val 1616"/>
            </a:avLst>
          </a:prstGeom>
          <a:solidFill>
            <a:srgbClr val="F8FAFC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4"/>
          <p:cNvSpPr/>
          <p:nvPr/>
        </p:nvSpPr>
        <p:spPr>
          <a:xfrm>
            <a:off x="8089697" y="1466698"/>
            <a:ext cx="3534156" cy="38405"/>
          </a:xfrm>
          <a:prstGeom prst="roundRect">
            <a:avLst>
              <a:gd name="adj" fmla="val 87374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5"/>
          <p:cNvSpPr/>
          <p:nvPr/>
        </p:nvSpPr>
        <p:spPr>
          <a:xfrm>
            <a:off x="8318297" y="1695298"/>
            <a:ext cx="342900" cy="342900"/>
          </a:xfrm>
          <a:prstGeom prst="ellipse">
            <a:avLst/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13394" y="1790395"/>
            <a:ext cx="152705" cy="152705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8775497" y="1769364"/>
            <a:ext cx="151973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Right Formality</a:t>
            </a:r>
            <a:endParaRPr lang="en-US" sz="1200" dirty="0"/>
          </a:p>
        </p:txBody>
      </p:sp>
      <p:sp>
        <p:nvSpPr>
          <p:cNvPr id="23" name="Text 17"/>
          <p:cNvSpPr txBox="1"/>
          <p:nvPr/>
        </p:nvSpPr>
        <p:spPr>
          <a:xfrm>
            <a:off x="8318297" y="2152498"/>
            <a:ext cx="3152851" cy="1200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Match the Situation: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Adapts tone based on the stakes (high vs. low), audience, and relationship.</a:t>
            </a:r>
            <a:endParaRPr lang="en-US" sz="1000" dirty="0"/>
          </a:p>
        </p:txBody>
      </p:sp>
      <p:sp>
        <p:nvSpPr>
          <p:cNvPr id="24" name="Shape 18"/>
          <p:cNvSpPr/>
          <p:nvPr/>
        </p:nvSpPr>
        <p:spPr>
          <a:xfrm>
            <a:off x="571500" y="3771900"/>
            <a:ext cx="3534156" cy="2076602"/>
          </a:xfrm>
          <a:prstGeom prst="roundRect">
            <a:avLst>
              <a:gd name="adj" fmla="val 1616"/>
            </a:avLst>
          </a:prstGeom>
          <a:solidFill>
            <a:srgbClr val="F8FAFC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571500" y="3771900"/>
            <a:ext cx="3534156" cy="38405"/>
          </a:xfrm>
          <a:prstGeom prst="roundRect">
            <a:avLst>
              <a:gd name="adj" fmla="val 87374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0"/>
          <p:cNvSpPr/>
          <p:nvPr/>
        </p:nvSpPr>
        <p:spPr>
          <a:xfrm>
            <a:off x="800100" y="4000500"/>
            <a:ext cx="342900" cy="342900"/>
          </a:xfrm>
          <a:prstGeom prst="ellipse">
            <a:avLst/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rcRect l="-33" r="-33"/>
          <a:stretch/>
        </p:blipFill>
        <p:spPr>
          <a:xfrm>
            <a:off x="886054" y="4095598"/>
            <a:ext cx="171907" cy="152705"/>
          </a:xfrm>
          <a:prstGeom prst="rect">
            <a:avLst/>
          </a:prstGeom>
        </p:spPr>
      </p:pic>
      <p:sp>
        <p:nvSpPr>
          <p:cNvPr id="28" name="Text 21"/>
          <p:cNvSpPr txBox="1"/>
          <p:nvPr/>
        </p:nvSpPr>
        <p:spPr>
          <a:xfrm>
            <a:off x="1257300" y="4074566"/>
            <a:ext cx="243779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Courtesy + Positive Effect</a:t>
            </a:r>
            <a:endParaRPr lang="en-US" sz="1200" dirty="0"/>
          </a:p>
        </p:txBody>
      </p:sp>
      <p:sp>
        <p:nvSpPr>
          <p:cNvPr id="29" name="Text 22"/>
          <p:cNvSpPr txBox="1"/>
          <p:nvPr/>
        </p:nvSpPr>
        <p:spPr>
          <a:xfrm>
            <a:off x="800100" y="4457700"/>
            <a:ext cx="3152851" cy="1200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 Resistance: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Maintains dignity and goodwill. Avoids blame and creates a path for cooperation.</a:t>
            </a:r>
            <a:endParaRPr lang="en-US" sz="1000" dirty="0"/>
          </a:p>
        </p:txBody>
      </p:sp>
      <p:sp>
        <p:nvSpPr>
          <p:cNvPr id="30" name="Shape 23"/>
          <p:cNvSpPr/>
          <p:nvPr/>
        </p:nvSpPr>
        <p:spPr>
          <a:xfrm>
            <a:off x="4330598" y="3771900"/>
            <a:ext cx="3534156" cy="2076602"/>
          </a:xfrm>
          <a:prstGeom prst="roundRect">
            <a:avLst>
              <a:gd name="adj" fmla="val 1616"/>
            </a:avLst>
          </a:prstGeom>
          <a:solidFill>
            <a:srgbClr val="F8FAFC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4"/>
          <p:cNvSpPr/>
          <p:nvPr/>
        </p:nvSpPr>
        <p:spPr>
          <a:xfrm>
            <a:off x="4330598" y="3771900"/>
            <a:ext cx="3534156" cy="38405"/>
          </a:xfrm>
          <a:prstGeom prst="roundRect">
            <a:avLst>
              <a:gd name="adj" fmla="val 87374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5"/>
          <p:cNvSpPr/>
          <p:nvPr/>
        </p:nvSpPr>
        <p:spPr>
          <a:xfrm>
            <a:off x="4559198" y="4000500"/>
            <a:ext cx="342900" cy="342900"/>
          </a:xfrm>
          <a:prstGeom prst="ellipse">
            <a:avLst/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5" descr="preencoded.png"/>
          <p:cNvPicPr>
            <a:picLocks noChangeAspect="1"/>
          </p:cNvPicPr>
          <p:nvPr/>
        </p:nvPicPr>
        <p:blipFill>
          <a:blip r:embed="rId8"/>
          <a:srcRect t="-180" b="-180"/>
          <a:stretch/>
        </p:blipFill>
        <p:spPr>
          <a:xfrm>
            <a:off x="4635094" y="4095598"/>
            <a:ext cx="190195" cy="152705"/>
          </a:xfrm>
          <a:prstGeom prst="rect">
            <a:avLst/>
          </a:prstGeom>
        </p:spPr>
      </p:pic>
      <p:sp>
        <p:nvSpPr>
          <p:cNvPr id="34" name="Text 26"/>
          <p:cNvSpPr txBox="1"/>
          <p:nvPr/>
        </p:nvSpPr>
        <p:spPr>
          <a:xfrm>
            <a:off x="5016398" y="4074566"/>
            <a:ext cx="187086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Bias-Free Language</a:t>
            </a:r>
            <a:endParaRPr lang="en-US" sz="1200" dirty="0"/>
          </a:p>
        </p:txBody>
      </p:sp>
      <p:sp>
        <p:nvSpPr>
          <p:cNvPr id="35" name="Text 27"/>
          <p:cNvSpPr txBox="1"/>
          <p:nvPr/>
        </p:nvSpPr>
        <p:spPr>
          <a:xfrm>
            <a:off x="4559198" y="4457700"/>
            <a:ext cx="3152851" cy="1200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Inclusive &amp; Precise: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Avoids stereotypes or exclusion. Protects professionalism and team belonging.</a:t>
            </a:r>
            <a:endParaRPr lang="en-US" sz="1000" dirty="0"/>
          </a:p>
        </p:txBody>
      </p:sp>
      <p:sp>
        <p:nvSpPr>
          <p:cNvPr id="36" name="Shape 28"/>
          <p:cNvSpPr/>
          <p:nvPr/>
        </p:nvSpPr>
        <p:spPr>
          <a:xfrm>
            <a:off x="8089697" y="3771900"/>
            <a:ext cx="3534156" cy="2076602"/>
          </a:xfrm>
          <a:prstGeom prst="roundRect">
            <a:avLst>
              <a:gd name="adj" fmla="val 1616"/>
            </a:avLst>
          </a:prstGeom>
          <a:solidFill>
            <a:srgbClr val="F8FAFC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" name="Shape 29"/>
          <p:cNvSpPr/>
          <p:nvPr/>
        </p:nvSpPr>
        <p:spPr>
          <a:xfrm>
            <a:off x="8089697" y="3771900"/>
            <a:ext cx="3534156" cy="38405"/>
          </a:xfrm>
          <a:prstGeom prst="roundRect">
            <a:avLst>
              <a:gd name="adj" fmla="val 87374"/>
            </a:avLst>
          </a:prstGeom>
          <a:solidFill>
            <a:srgbClr val="1E3A8A"/>
          </a:solidFill>
          <a:ln w="12700">
            <a:solidFill>
              <a:srgbClr val="1E3A8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0"/>
          <p:cNvSpPr/>
          <p:nvPr/>
        </p:nvSpPr>
        <p:spPr>
          <a:xfrm>
            <a:off x="8318297" y="4000500"/>
            <a:ext cx="342900" cy="342900"/>
          </a:xfrm>
          <a:prstGeom prst="ellipse">
            <a:avLst/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6" descr="preencoded.png"/>
          <p:cNvPicPr>
            <a:picLocks noChangeAspect="1"/>
          </p:cNvPicPr>
          <p:nvPr/>
        </p:nvPicPr>
        <p:blipFill>
          <a:blip r:embed="rId9"/>
          <a:srcRect t="-100" b="-100"/>
          <a:stretch/>
        </p:blipFill>
        <p:spPr>
          <a:xfrm>
            <a:off x="8432597" y="4095598"/>
            <a:ext cx="114300" cy="152705"/>
          </a:xfrm>
          <a:prstGeom prst="rect">
            <a:avLst/>
          </a:prstGeom>
        </p:spPr>
      </p:pic>
      <p:sp>
        <p:nvSpPr>
          <p:cNvPr id="40" name="Text 31"/>
          <p:cNvSpPr txBox="1"/>
          <p:nvPr/>
        </p:nvSpPr>
        <p:spPr>
          <a:xfrm>
            <a:off x="8775497" y="4074566"/>
            <a:ext cx="64648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Clarity</a:t>
            </a:r>
            <a:endParaRPr lang="en-US" sz="1200" dirty="0"/>
          </a:p>
        </p:txBody>
      </p:sp>
      <p:sp>
        <p:nvSpPr>
          <p:cNvPr id="41" name="Text 32"/>
          <p:cNvSpPr txBox="1"/>
          <p:nvPr/>
        </p:nvSpPr>
        <p:spPr>
          <a:xfrm>
            <a:off x="8318297" y="4457700"/>
            <a:ext cx="3152851" cy="1200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Hidden Superpower: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Ensures the reader instantly knows purpose, request, deadline, and next steps.</a:t>
            </a:r>
            <a:endParaRPr lang="en-US" sz="1000" dirty="0"/>
          </a:p>
        </p:txBody>
      </p:sp>
      <p:sp>
        <p:nvSpPr>
          <p:cNvPr id="42" name="Shape 33"/>
          <p:cNvSpPr/>
          <p:nvPr/>
        </p:nvSpPr>
        <p:spPr>
          <a:xfrm>
            <a:off x="571500" y="6038698"/>
            <a:ext cx="11048695" cy="457200"/>
          </a:xfrm>
          <a:prstGeom prst="roundRect">
            <a:avLst>
              <a:gd name="adj" fmla="val 16667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Shape 34"/>
          <p:cNvSpPr/>
          <p:nvPr/>
        </p:nvSpPr>
        <p:spPr>
          <a:xfrm>
            <a:off x="571500" y="6038698"/>
            <a:ext cx="38405" cy="457200"/>
          </a:xfrm>
          <a:prstGeom prst="roundRect">
            <a:avLst>
              <a:gd name="adj" fmla="val 198412"/>
            </a:avLst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4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567074" y="6191402"/>
            <a:ext cx="152705" cy="152705"/>
          </a:xfrm>
          <a:prstGeom prst="rect">
            <a:avLst/>
          </a:prstGeom>
        </p:spPr>
      </p:pic>
      <p:sp>
        <p:nvSpPr>
          <p:cNvPr id="45" name="Text 35"/>
          <p:cNvSpPr txBox="1"/>
          <p:nvPr/>
        </p:nvSpPr>
        <p:spPr>
          <a:xfrm>
            <a:off x="3795674" y="6038698"/>
            <a:ext cx="4914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Insight: Same Request + Different Levers = Different Outcome</a:t>
            </a:r>
            <a:endParaRPr lang="en-US" sz="1200" dirty="0"/>
          </a:p>
        </p:txBody>
      </p:sp>
      <p:sp>
        <p:nvSpPr>
          <p:cNvPr id="46" name="Shape 36"/>
          <p:cNvSpPr/>
          <p:nvPr/>
        </p:nvSpPr>
        <p:spPr>
          <a:xfrm>
            <a:off x="0" y="6877202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Shape 37"/>
          <p:cNvSpPr/>
          <p:nvPr/>
        </p:nvSpPr>
        <p:spPr>
          <a:xfrm>
            <a:off x="0" y="687720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38"/>
          <p:cNvSpPr txBox="1"/>
          <p:nvPr/>
        </p:nvSpPr>
        <p:spPr>
          <a:xfrm>
            <a:off x="571500" y="7029907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49" name="Text 39"/>
          <p:cNvSpPr txBox="1"/>
          <p:nvPr/>
        </p:nvSpPr>
        <p:spPr>
          <a:xfrm>
            <a:off x="9606686" y="7029907"/>
            <a:ext cx="240304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2: Getting Positive Responses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71500" y="457200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Lever 1: You-Viewpoint (Reader-Centered)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571500" y="1047902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Shift focus from your needs ("I need") to the reader's benefits ("This helps you")</a:t>
            </a:r>
            <a:endParaRPr lang="en-US" sz="13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591056"/>
            <a:ext cx="5333695" cy="5715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605126" y="1591056"/>
            <a:ext cx="3300984" cy="5715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kern="0" spc="75" dirty="0">
                <a:solidFill>
                  <a:srgbClr val="991B1B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Me-Centered</a:t>
            </a:r>
            <a:endParaRPr lang="en-US" sz="15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2644" r="-2644"/>
          <a:stretch/>
        </p:blipFill>
        <p:spPr>
          <a:xfrm>
            <a:off x="2290572" y="1781251"/>
            <a:ext cx="200254" cy="190195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571500" y="2162556"/>
            <a:ext cx="5333695" cy="3143707"/>
          </a:xfrm>
          <a:prstGeom prst="roundRect">
            <a:avLst>
              <a:gd name="adj" fmla="val 705"/>
            </a:avLst>
          </a:prstGeom>
          <a:solidFill>
            <a:srgbClr val="FEF2F2"/>
          </a:solidFill>
          <a:ln w="127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5"/>
          <p:cNvSpPr/>
          <p:nvPr/>
        </p:nvSpPr>
        <p:spPr>
          <a:xfrm>
            <a:off x="819302" y="2409444"/>
            <a:ext cx="4839005" cy="514807"/>
          </a:xfrm>
          <a:prstGeom prst="roundRect">
            <a:avLst>
              <a:gd name="adj" fmla="val 19736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24805" y="2314346"/>
            <a:ext cx="228600" cy="228600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rcRect l="-2512" r="-2512"/>
          <a:stretch/>
        </p:blipFill>
        <p:spPr>
          <a:xfrm>
            <a:off x="5586070" y="2361895"/>
            <a:ext cx="105156" cy="133502"/>
          </a:xfrm>
          <a:prstGeom prst="rect">
            <a:avLst/>
          </a:prstGeom>
        </p:spPr>
      </p:pic>
      <p:sp>
        <p:nvSpPr>
          <p:cNvPr id="14" name="Text 6"/>
          <p:cNvSpPr txBox="1"/>
          <p:nvPr/>
        </p:nvSpPr>
        <p:spPr>
          <a:xfrm>
            <a:off x="961949" y="2553005"/>
            <a:ext cx="4686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need you to fill out this form for my records."</a:t>
            </a:r>
            <a:endParaRPr lang="en-US" sz="1200" dirty="0"/>
          </a:p>
        </p:txBody>
      </p:sp>
      <p:sp>
        <p:nvSpPr>
          <p:cNvPr id="15" name="Shape 7"/>
          <p:cNvSpPr/>
          <p:nvPr/>
        </p:nvSpPr>
        <p:spPr>
          <a:xfrm>
            <a:off x="819302" y="3114446"/>
            <a:ext cx="4839005" cy="514807"/>
          </a:xfrm>
          <a:prstGeom prst="roundRect">
            <a:avLst>
              <a:gd name="adj" fmla="val 19736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24805" y="3019349"/>
            <a:ext cx="228600" cy="228600"/>
          </a:xfrm>
          <a:prstGeom prst="rect">
            <a:avLst/>
          </a:prstGeom>
        </p:spPr>
      </p:pic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8"/>
          <a:srcRect l="-2512" r="-2512"/>
          <a:stretch/>
        </p:blipFill>
        <p:spPr>
          <a:xfrm>
            <a:off x="5586070" y="3066898"/>
            <a:ext cx="105156" cy="133502"/>
          </a:xfrm>
          <a:prstGeom prst="rect">
            <a:avLst/>
          </a:prstGeom>
        </p:spPr>
      </p:pic>
      <p:sp>
        <p:nvSpPr>
          <p:cNvPr id="18" name="Text 8"/>
          <p:cNvSpPr txBox="1"/>
          <p:nvPr/>
        </p:nvSpPr>
        <p:spPr>
          <a:xfrm>
            <a:off x="961949" y="3258007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need the report today."</a:t>
            </a:r>
            <a:endParaRPr lang="en-US" sz="1200" dirty="0"/>
          </a:p>
        </p:txBody>
      </p:sp>
      <p:sp>
        <p:nvSpPr>
          <p:cNvPr id="19" name="Shape 9"/>
          <p:cNvSpPr/>
          <p:nvPr/>
        </p:nvSpPr>
        <p:spPr>
          <a:xfrm>
            <a:off x="819302" y="3819449"/>
            <a:ext cx="4839005" cy="514807"/>
          </a:xfrm>
          <a:prstGeom prst="roundRect">
            <a:avLst>
              <a:gd name="adj" fmla="val 19736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24805" y="3724351"/>
            <a:ext cx="228600" cy="228600"/>
          </a:xfrm>
          <a:prstGeom prst="rect">
            <a:avLst/>
          </a:prstGeom>
        </p:spPr>
      </p:pic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8"/>
          <a:srcRect l="-2512" r="-2512"/>
          <a:stretch/>
        </p:blipFill>
        <p:spPr>
          <a:xfrm>
            <a:off x="5586070" y="3771900"/>
            <a:ext cx="105156" cy="133502"/>
          </a:xfrm>
          <a:prstGeom prst="rect">
            <a:avLst/>
          </a:prstGeom>
        </p:spPr>
      </p:pic>
      <p:sp>
        <p:nvSpPr>
          <p:cNvPr id="22" name="Text 10"/>
          <p:cNvSpPr txBox="1"/>
          <p:nvPr/>
        </p:nvSpPr>
        <p:spPr>
          <a:xfrm>
            <a:off x="961949" y="3962095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am writing to tell you about our new policy."</a:t>
            </a:r>
            <a:endParaRPr lang="en-US" sz="1200" dirty="0"/>
          </a:p>
        </p:txBody>
      </p:sp>
      <p:pic>
        <p:nvPicPr>
          <p:cNvPr id="23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0" y="1591056"/>
            <a:ext cx="5333695" cy="571500"/>
          </a:xfrm>
          <a:prstGeom prst="rect">
            <a:avLst/>
          </a:prstGeom>
        </p:spPr>
      </p:pic>
      <p:sp>
        <p:nvSpPr>
          <p:cNvPr id="24" name="Text 11"/>
          <p:cNvSpPr/>
          <p:nvPr/>
        </p:nvSpPr>
        <p:spPr>
          <a:xfrm>
            <a:off x="8253374" y="1591056"/>
            <a:ext cx="3367735" cy="5715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kern="0" spc="75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You-Viewpoint</a:t>
            </a:r>
            <a:endParaRPr lang="en-US" sz="1500" dirty="0"/>
          </a:p>
        </p:txBody>
      </p:sp>
      <p:pic>
        <p:nvPicPr>
          <p:cNvPr id="25" name="Image 11" descr="preencoded.png"/>
          <p:cNvPicPr>
            <a:picLocks noChangeAspect="1"/>
          </p:cNvPicPr>
          <p:nvPr/>
        </p:nvPicPr>
        <p:blipFill>
          <a:blip r:embed="rId10"/>
          <a:srcRect l="-2115" r="-2115"/>
          <a:stretch/>
        </p:blipFill>
        <p:spPr>
          <a:xfrm>
            <a:off x="7892186" y="1781251"/>
            <a:ext cx="247802" cy="190195"/>
          </a:xfrm>
          <a:prstGeom prst="rect">
            <a:avLst/>
          </a:prstGeom>
        </p:spPr>
      </p:pic>
      <p:sp>
        <p:nvSpPr>
          <p:cNvPr id="26" name="Shape 12"/>
          <p:cNvSpPr/>
          <p:nvPr/>
        </p:nvSpPr>
        <p:spPr>
          <a:xfrm>
            <a:off x="6286500" y="2162556"/>
            <a:ext cx="5333695" cy="3143707"/>
          </a:xfrm>
          <a:prstGeom prst="roundRect">
            <a:avLst>
              <a:gd name="adj" fmla="val 705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13"/>
          <p:cNvSpPr/>
          <p:nvPr/>
        </p:nvSpPr>
        <p:spPr>
          <a:xfrm>
            <a:off x="6534302" y="2409444"/>
            <a:ext cx="4839005" cy="743407"/>
          </a:xfrm>
          <a:prstGeom prst="roundRect">
            <a:avLst>
              <a:gd name="adj" fmla="val 946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1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239805" y="2314346"/>
            <a:ext cx="228600" cy="228600"/>
          </a:xfrm>
          <a:prstGeom prst="rect">
            <a:avLst/>
          </a:prstGeom>
        </p:spPr>
      </p:pic>
      <p:pic>
        <p:nvPicPr>
          <p:cNvPr id="29" name="Image 13" descr="preencoded.png"/>
          <p:cNvPicPr>
            <a:picLocks noChangeAspect="1"/>
          </p:cNvPicPr>
          <p:nvPr/>
        </p:nvPicPr>
        <p:blipFill>
          <a:blip r:embed="rId11"/>
          <a:srcRect t="-1100" b="-1100"/>
          <a:stretch/>
        </p:blipFill>
        <p:spPr>
          <a:xfrm>
            <a:off x="11296498" y="2361895"/>
            <a:ext cx="114300" cy="133502"/>
          </a:xfrm>
          <a:prstGeom prst="rect">
            <a:avLst/>
          </a:prstGeom>
        </p:spPr>
      </p:pic>
      <p:sp>
        <p:nvSpPr>
          <p:cNvPr id="30" name="Text 14"/>
          <p:cNvSpPr txBox="1"/>
          <p:nvPr/>
        </p:nvSpPr>
        <p:spPr>
          <a:xfrm>
            <a:off x="6676949" y="2553005"/>
            <a:ext cx="46296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"Completing this form ensures your request is processed without delays."</a:t>
            </a:r>
            <a:endParaRPr lang="en-US" sz="1200" dirty="0"/>
          </a:p>
        </p:txBody>
      </p:sp>
      <p:sp>
        <p:nvSpPr>
          <p:cNvPr id="31" name="Shape 15"/>
          <p:cNvSpPr/>
          <p:nvPr/>
        </p:nvSpPr>
        <p:spPr>
          <a:xfrm>
            <a:off x="6534302" y="3343046"/>
            <a:ext cx="4839005" cy="743407"/>
          </a:xfrm>
          <a:prstGeom prst="roundRect">
            <a:avLst>
              <a:gd name="adj" fmla="val 946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1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239805" y="3247949"/>
            <a:ext cx="228600" cy="228600"/>
          </a:xfrm>
          <a:prstGeom prst="rect">
            <a:avLst/>
          </a:prstGeom>
        </p:spPr>
      </p:pic>
      <p:pic>
        <p:nvPicPr>
          <p:cNvPr id="33" name="Image 15" descr="preencoded.png"/>
          <p:cNvPicPr>
            <a:picLocks noChangeAspect="1"/>
          </p:cNvPicPr>
          <p:nvPr/>
        </p:nvPicPr>
        <p:blipFill>
          <a:blip r:embed="rId11"/>
          <a:srcRect t="-1100" b="-1100"/>
          <a:stretch/>
        </p:blipFill>
        <p:spPr>
          <a:xfrm>
            <a:off x="11296498" y="3295498"/>
            <a:ext cx="114300" cy="133502"/>
          </a:xfrm>
          <a:prstGeom prst="rect">
            <a:avLst/>
          </a:prstGeom>
        </p:spPr>
      </p:pic>
      <p:sp>
        <p:nvSpPr>
          <p:cNvPr id="34" name="Text 16"/>
          <p:cNvSpPr txBox="1"/>
          <p:nvPr/>
        </p:nvSpPr>
        <p:spPr>
          <a:xfrm>
            <a:off x="6676949" y="3486607"/>
            <a:ext cx="46296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"If I can get the report by 4 PM today, we'll be ready for tomorrow's meeting."</a:t>
            </a:r>
            <a:endParaRPr lang="en-US" sz="1200" dirty="0"/>
          </a:p>
        </p:txBody>
      </p:sp>
      <p:sp>
        <p:nvSpPr>
          <p:cNvPr id="35" name="Shape 17"/>
          <p:cNvSpPr/>
          <p:nvPr/>
        </p:nvSpPr>
        <p:spPr>
          <a:xfrm>
            <a:off x="6534302" y="4276649"/>
            <a:ext cx="4839005" cy="743407"/>
          </a:xfrm>
          <a:prstGeom prst="roundRect">
            <a:avLst>
              <a:gd name="adj" fmla="val 946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1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239805" y="4181551"/>
            <a:ext cx="228600" cy="228600"/>
          </a:xfrm>
          <a:prstGeom prst="rect">
            <a:avLst/>
          </a:prstGeom>
        </p:spPr>
      </p:pic>
      <p:pic>
        <p:nvPicPr>
          <p:cNvPr id="37" name="Image 17" descr="preencoded.png"/>
          <p:cNvPicPr>
            <a:picLocks noChangeAspect="1"/>
          </p:cNvPicPr>
          <p:nvPr/>
        </p:nvPicPr>
        <p:blipFill>
          <a:blip r:embed="rId11"/>
          <a:srcRect t="-1100" b="-1100"/>
          <a:stretch/>
        </p:blipFill>
        <p:spPr>
          <a:xfrm>
            <a:off x="11296498" y="4229100"/>
            <a:ext cx="114300" cy="133502"/>
          </a:xfrm>
          <a:prstGeom prst="rect">
            <a:avLst/>
          </a:prstGeom>
        </p:spPr>
      </p:pic>
      <p:sp>
        <p:nvSpPr>
          <p:cNvPr id="38" name="Text 18"/>
          <p:cNvSpPr txBox="1"/>
          <p:nvPr/>
        </p:nvSpPr>
        <p:spPr>
          <a:xfrm>
            <a:off x="6676949" y="4419295"/>
            <a:ext cx="46296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"Here is how the new policy will affect your workflow starting next week."</a:t>
            </a:r>
            <a:endParaRPr lang="en-US" sz="1200" dirty="0"/>
          </a:p>
        </p:txBody>
      </p:sp>
      <p:sp>
        <p:nvSpPr>
          <p:cNvPr id="39" name="Shape 19"/>
          <p:cNvSpPr/>
          <p:nvPr/>
        </p:nvSpPr>
        <p:spPr>
          <a:xfrm>
            <a:off x="571500" y="5495544"/>
            <a:ext cx="11048695" cy="514807"/>
          </a:xfrm>
          <a:prstGeom prst="roundRect">
            <a:avLst>
              <a:gd name="adj" fmla="val 13157"/>
            </a:avLst>
          </a:prstGeom>
          <a:solidFill>
            <a:srgbClr val="FFFB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20"/>
          <p:cNvSpPr/>
          <p:nvPr/>
        </p:nvSpPr>
        <p:spPr>
          <a:xfrm>
            <a:off x="571500" y="5495544"/>
            <a:ext cx="38405" cy="514807"/>
          </a:xfrm>
          <a:prstGeom prst="roundRect">
            <a:avLst>
              <a:gd name="adj" fmla="val 176366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1" name="Image 18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00100" y="5658307"/>
            <a:ext cx="190195" cy="190195"/>
          </a:xfrm>
          <a:prstGeom prst="rect">
            <a:avLst/>
          </a:prstGeom>
        </p:spPr>
      </p:pic>
      <p:sp>
        <p:nvSpPr>
          <p:cNvPr id="42" name="Text 21"/>
          <p:cNvSpPr txBox="1"/>
          <p:nvPr/>
        </p:nvSpPr>
        <p:spPr>
          <a:xfrm>
            <a:off x="1133856" y="5495544"/>
            <a:ext cx="7687361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2400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Quick Caution: You-viewpoint is not fake positivity or manipulation. It's professional empathy + efficiency.</a:t>
            </a:r>
            <a:endParaRPr lang="en-US" sz="1200" dirty="0"/>
          </a:p>
        </p:txBody>
      </p:sp>
      <p:sp>
        <p:nvSpPr>
          <p:cNvPr id="43" name="Shape 22"/>
          <p:cNvSpPr/>
          <p:nvPr/>
        </p:nvSpPr>
        <p:spPr>
          <a:xfrm>
            <a:off x="0" y="6391656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Shape 23"/>
          <p:cNvSpPr/>
          <p:nvPr/>
        </p:nvSpPr>
        <p:spPr>
          <a:xfrm>
            <a:off x="0" y="639165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24"/>
          <p:cNvSpPr txBox="1"/>
          <p:nvPr/>
        </p:nvSpPr>
        <p:spPr>
          <a:xfrm>
            <a:off x="571500" y="6543446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46" name="Text 25"/>
          <p:cNvSpPr txBox="1"/>
          <p:nvPr/>
        </p:nvSpPr>
        <p:spPr>
          <a:xfrm>
            <a:off x="9606686" y="6543446"/>
            <a:ext cx="240304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2: Getting Positive Responses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71500" y="457200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Lever 2: Conversational Style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571500" y="1047902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Sound human and professional, not robotic or reckless</a:t>
            </a:r>
            <a:endParaRPr lang="en-US" sz="1300" dirty="0"/>
          </a:p>
        </p:txBody>
      </p:sp>
      <p:sp>
        <p:nvSpPr>
          <p:cNvPr id="7" name="Shape 3"/>
          <p:cNvSpPr/>
          <p:nvPr/>
        </p:nvSpPr>
        <p:spPr>
          <a:xfrm>
            <a:off x="571500" y="1591056"/>
            <a:ext cx="5048402" cy="1524305"/>
          </a:xfrm>
          <a:prstGeom prst="roundRect">
            <a:avLst>
              <a:gd name="adj" fmla="val 2999"/>
            </a:avLst>
          </a:prstGeom>
          <a:solidFill>
            <a:srgbClr val="FFF1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571500" y="1591056"/>
            <a:ext cx="47549" cy="1524305"/>
          </a:xfrm>
          <a:prstGeom prst="roundRect">
            <a:avLst>
              <a:gd name="adj" fmla="val 96153"/>
            </a:avLst>
          </a:prstGeom>
          <a:solidFill>
            <a:srgbClr val="E11D48"/>
          </a:solidFill>
          <a:ln w="12700">
            <a:solidFill>
              <a:srgbClr val="E11D4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 txBox="1"/>
          <p:nvPr/>
        </p:nvSpPr>
        <p:spPr>
          <a:xfrm>
            <a:off x="1105510" y="1952244"/>
            <a:ext cx="439094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BE12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Too Stiff / Robotic </a:t>
            </a:r>
            <a:endParaRPr lang="en-US" sz="9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l="-1507" r="-1507"/>
          <a:stretch/>
        </p:blipFill>
        <p:spPr>
          <a:xfrm>
            <a:off x="857707" y="1971446"/>
            <a:ext cx="171907" cy="133502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857707" y="2238451"/>
            <a:ext cx="4601261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"Pursuant to our prior correspondence, I am writing to inquire about the status..."</a:t>
            </a:r>
            <a:endParaRPr lang="en-US" sz="13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 l="-57" r="-57"/>
          <a:stretch/>
        </p:blipFill>
        <p:spPr>
          <a:xfrm>
            <a:off x="5995721" y="2238451"/>
            <a:ext cx="200254" cy="228600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6572707" y="1591056"/>
            <a:ext cx="5048402" cy="1524305"/>
          </a:xfrm>
          <a:prstGeom prst="roundRect">
            <a:avLst>
              <a:gd name="adj" fmla="val 2999"/>
            </a:avLst>
          </a:prstGeom>
          <a:solidFill>
            <a:srgbClr val="F0FD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8"/>
          <p:cNvSpPr/>
          <p:nvPr/>
        </p:nvSpPr>
        <p:spPr>
          <a:xfrm>
            <a:off x="6572707" y="1591056"/>
            <a:ext cx="47549" cy="1524305"/>
          </a:xfrm>
          <a:prstGeom prst="roundRect">
            <a:avLst>
              <a:gd name="adj" fmla="val 96153"/>
            </a:avLst>
          </a:prstGeom>
          <a:solidFill>
            <a:srgbClr val="16A34A"/>
          </a:solidFill>
          <a:ln w="12700">
            <a:solidFill>
              <a:srgbClr val="16A3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9"/>
          <p:cNvSpPr txBox="1"/>
          <p:nvPr/>
        </p:nvSpPr>
        <p:spPr>
          <a:xfrm>
            <a:off x="7105802" y="1952244"/>
            <a:ext cx="439094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Conversational </a:t>
            </a:r>
            <a:endParaRPr lang="en-US" sz="9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 l="-1507" r="-1507"/>
          <a:stretch/>
        </p:blipFill>
        <p:spPr>
          <a:xfrm>
            <a:off x="6858000" y="1971446"/>
            <a:ext cx="171907" cy="133502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6858000" y="2238451"/>
            <a:ext cx="4601261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"Thanks for your message—here's what I can confirm regarding the status."</a:t>
            </a:r>
            <a:endParaRPr lang="en-US" sz="1300" dirty="0"/>
          </a:p>
        </p:txBody>
      </p:sp>
      <p:sp>
        <p:nvSpPr>
          <p:cNvPr id="18" name="Shape 11"/>
          <p:cNvSpPr/>
          <p:nvPr/>
        </p:nvSpPr>
        <p:spPr>
          <a:xfrm>
            <a:off x="571500" y="3400654"/>
            <a:ext cx="5048402" cy="1524305"/>
          </a:xfrm>
          <a:prstGeom prst="roundRect">
            <a:avLst>
              <a:gd name="adj" fmla="val 2999"/>
            </a:avLst>
          </a:prstGeom>
          <a:solidFill>
            <a:srgbClr val="FFF1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2"/>
          <p:cNvSpPr/>
          <p:nvPr/>
        </p:nvSpPr>
        <p:spPr>
          <a:xfrm>
            <a:off x="571500" y="3400654"/>
            <a:ext cx="47549" cy="1524305"/>
          </a:xfrm>
          <a:prstGeom prst="roundRect">
            <a:avLst>
              <a:gd name="adj" fmla="val 96153"/>
            </a:avLst>
          </a:prstGeom>
          <a:solidFill>
            <a:srgbClr val="E11D48"/>
          </a:solidFill>
          <a:ln w="12700">
            <a:solidFill>
              <a:srgbClr val="E11D4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3"/>
          <p:cNvSpPr txBox="1"/>
          <p:nvPr/>
        </p:nvSpPr>
        <p:spPr>
          <a:xfrm>
            <a:off x="1105510" y="3890772"/>
            <a:ext cx="439094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BE12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Too Casual </a:t>
            </a:r>
            <a:endParaRPr lang="en-US" sz="900" dirty="0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 l="-1507" r="-1507"/>
          <a:stretch/>
        </p:blipFill>
        <p:spPr>
          <a:xfrm>
            <a:off x="857707" y="3909974"/>
            <a:ext cx="171907" cy="133502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857707" y="4176979"/>
            <a:ext cx="46387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"Heyyy just checking in 😊"</a:t>
            </a:r>
            <a:endParaRPr lang="en-US" sz="1300" dirty="0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6"/>
          <a:srcRect l="-57" r="-57"/>
          <a:stretch/>
        </p:blipFill>
        <p:spPr>
          <a:xfrm>
            <a:off x="5995721" y="4048049"/>
            <a:ext cx="200254" cy="228600"/>
          </a:xfrm>
          <a:prstGeom prst="rect">
            <a:avLst/>
          </a:prstGeom>
        </p:spPr>
      </p:pic>
      <p:sp>
        <p:nvSpPr>
          <p:cNvPr id="24" name="Shape 15"/>
          <p:cNvSpPr/>
          <p:nvPr/>
        </p:nvSpPr>
        <p:spPr>
          <a:xfrm>
            <a:off x="6572707" y="3400654"/>
            <a:ext cx="5048402" cy="1524305"/>
          </a:xfrm>
          <a:prstGeom prst="roundRect">
            <a:avLst>
              <a:gd name="adj" fmla="val 2999"/>
            </a:avLst>
          </a:prstGeom>
          <a:solidFill>
            <a:srgbClr val="F0FD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6"/>
          <p:cNvSpPr/>
          <p:nvPr/>
        </p:nvSpPr>
        <p:spPr>
          <a:xfrm>
            <a:off x="6572707" y="3400654"/>
            <a:ext cx="47549" cy="1524305"/>
          </a:xfrm>
          <a:prstGeom prst="roundRect">
            <a:avLst>
              <a:gd name="adj" fmla="val 96153"/>
            </a:avLst>
          </a:prstGeom>
          <a:solidFill>
            <a:srgbClr val="16A34A"/>
          </a:solidFill>
          <a:ln w="12700">
            <a:solidFill>
              <a:srgbClr val="16A3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17"/>
          <p:cNvSpPr txBox="1"/>
          <p:nvPr/>
        </p:nvSpPr>
        <p:spPr>
          <a:xfrm>
            <a:off x="7077456" y="3762756"/>
            <a:ext cx="441929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Professional </a:t>
            </a:r>
            <a:endParaRPr lang="en-US" sz="900" dirty="0"/>
          </a:p>
        </p:txBody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9"/>
          <a:srcRect l="-3425" r="-3425"/>
          <a:stretch/>
        </p:blipFill>
        <p:spPr>
          <a:xfrm>
            <a:off x="6858000" y="3781044"/>
            <a:ext cx="142646" cy="133502"/>
          </a:xfrm>
          <a:prstGeom prst="rect">
            <a:avLst/>
          </a:prstGeom>
        </p:spPr>
      </p:pic>
      <p:sp>
        <p:nvSpPr>
          <p:cNvPr id="28" name="Text 18"/>
          <p:cNvSpPr txBox="1"/>
          <p:nvPr/>
        </p:nvSpPr>
        <p:spPr>
          <a:xfrm>
            <a:off x="6858000" y="4048049"/>
            <a:ext cx="4601261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"Hi [Name]—checking in on the status of [item]. Do you have an ETA?"</a:t>
            </a:r>
            <a:endParaRPr lang="en-US" sz="1300" dirty="0"/>
          </a:p>
        </p:txBody>
      </p:sp>
      <p:sp>
        <p:nvSpPr>
          <p:cNvPr id="29" name="Shape 19"/>
          <p:cNvSpPr/>
          <p:nvPr/>
        </p:nvSpPr>
        <p:spPr>
          <a:xfrm>
            <a:off x="571500" y="5400446"/>
            <a:ext cx="11048695" cy="609905"/>
          </a:xfrm>
          <a:prstGeom prst="roundRect">
            <a:avLst>
              <a:gd name="adj" fmla="val 1874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0"/>
          <p:cNvSpPr/>
          <p:nvPr/>
        </p:nvSpPr>
        <p:spPr>
          <a:xfrm>
            <a:off x="819302" y="5553151"/>
            <a:ext cx="304495" cy="304495"/>
          </a:xfrm>
          <a:prstGeom prst="ellipse">
            <a:avLst/>
          </a:prstGeom>
          <a:solidFill>
            <a:srgbClr val="1E3A8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8" descr="preencoded.png"/>
          <p:cNvPicPr>
            <a:picLocks noChangeAspect="1"/>
          </p:cNvPicPr>
          <p:nvPr/>
        </p:nvPicPr>
        <p:blipFill>
          <a:blip r:embed="rId10"/>
          <a:srcRect l="-2512" r="-2512"/>
          <a:stretch/>
        </p:blipFill>
        <p:spPr>
          <a:xfrm>
            <a:off x="918972" y="5639105"/>
            <a:ext cx="105156" cy="133502"/>
          </a:xfrm>
          <a:prstGeom prst="rect">
            <a:avLst/>
          </a:prstGeom>
        </p:spPr>
      </p:pic>
      <p:sp>
        <p:nvSpPr>
          <p:cNvPr id="32" name="Text 21"/>
          <p:cNvSpPr txBox="1"/>
          <p:nvPr/>
        </p:nvSpPr>
        <p:spPr>
          <a:xfrm>
            <a:off x="1266444" y="5591556"/>
            <a:ext cx="90681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Goal: Straightforward sentences, normal language, calm tone. Avoid slang unless culture explicitly supports it.</a:t>
            </a:r>
            <a:endParaRPr lang="en-US" sz="1200" dirty="0"/>
          </a:p>
        </p:txBody>
      </p:sp>
      <p:sp>
        <p:nvSpPr>
          <p:cNvPr id="33" name="Shape 22"/>
          <p:cNvSpPr/>
          <p:nvPr/>
        </p:nvSpPr>
        <p:spPr>
          <a:xfrm>
            <a:off x="0" y="6391656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Shape 23"/>
          <p:cNvSpPr/>
          <p:nvPr/>
        </p:nvSpPr>
        <p:spPr>
          <a:xfrm>
            <a:off x="0" y="639165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4"/>
          <p:cNvSpPr txBox="1"/>
          <p:nvPr/>
        </p:nvSpPr>
        <p:spPr>
          <a:xfrm>
            <a:off x="571500" y="6543446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36" name="Text 25"/>
          <p:cNvSpPr txBox="1"/>
          <p:nvPr/>
        </p:nvSpPr>
        <p:spPr>
          <a:xfrm>
            <a:off x="9606686" y="6543446"/>
            <a:ext cx="240304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2: Getting Positive Responses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71500" y="381305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Lever 3: Right Level of Formality</a:t>
            </a:r>
            <a:endParaRPr lang="en-US" sz="2700" dirty="0"/>
          </a:p>
        </p:txBody>
      </p:sp>
      <p:sp>
        <p:nvSpPr>
          <p:cNvPr id="5" name="Text 2"/>
          <p:cNvSpPr txBox="1"/>
          <p:nvPr/>
        </p:nvSpPr>
        <p:spPr>
          <a:xfrm>
            <a:off x="571500" y="972007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Formality isn't just "politeness"—it signals respect, seriousness, and relationship distance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571500" y="1514246"/>
            <a:ext cx="3534156" cy="3866998"/>
          </a:xfrm>
          <a:prstGeom prst="roundRect">
            <a:avLst>
              <a:gd name="adj" fmla="val 558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71500" y="1514246"/>
            <a:ext cx="3534156" cy="1114654"/>
          </a:xfrm>
          <a:prstGeom prst="roundRect">
            <a:avLst>
              <a:gd name="adj" fmla="val 5609"/>
            </a:avLst>
          </a:prstGeom>
          <a:solidFill>
            <a:srgbClr val="1E3A8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l="-90" r="-90"/>
          <a:stretch/>
        </p:blipFill>
        <p:spPr>
          <a:xfrm>
            <a:off x="2146097" y="1705356"/>
            <a:ext cx="381305" cy="304495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1988820" y="2124151"/>
            <a:ext cx="69585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83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High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571500" y="2628900"/>
            <a:ext cx="3534156" cy="2752344"/>
          </a:xfrm>
          <a:prstGeom prst="roundRect">
            <a:avLst>
              <a:gd name="adj" fmla="val 920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800100" y="3381451"/>
            <a:ext cx="3076956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 txBox="1"/>
          <p:nvPr/>
        </p:nvSpPr>
        <p:spPr>
          <a:xfrm>
            <a:off x="761695" y="2857500"/>
            <a:ext cx="3152851" cy="3822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when stakes are high, relationships are new, or documentation is critical.</a:t>
            </a:r>
            <a:endParaRPr lang="en-US" sz="1000" dirty="0"/>
          </a:p>
        </p:txBody>
      </p:sp>
      <p:sp>
        <p:nvSpPr>
          <p:cNvPr id="13" name="Text 9"/>
          <p:cNvSpPr txBox="1"/>
          <p:nvPr/>
        </p:nvSpPr>
        <p:spPr>
          <a:xfrm>
            <a:off x="800100" y="3573475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External clients &amp; partners</a:t>
            </a:r>
            <a:endParaRPr lang="en-US" sz="1100" dirty="0"/>
          </a:p>
        </p:txBody>
      </p:sp>
      <p:sp>
        <p:nvSpPr>
          <p:cNvPr id="14" name="Text 10"/>
          <p:cNvSpPr txBox="1"/>
          <p:nvPr/>
        </p:nvSpPr>
        <p:spPr>
          <a:xfrm>
            <a:off x="800100" y="3888029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Formal complaints</a:t>
            </a:r>
            <a:endParaRPr lang="en-US" sz="1100" dirty="0"/>
          </a:p>
        </p:txBody>
      </p:sp>
      <p:sp>
        <p:nvSpPr>
          <p:cNvPr id="15" name="Text 11"/>
          <p:cNvSpPr txBox="1"/>
          <p:nvPr/>
        </p:nvSpPr>
        <p:spPr>
          <a:xfrm>
            <a:off x="800100" y="4202582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HR or disciplinary issues</a:t>
            </a:r>
            <a:endParaRPr lang="en-US" sz="1100" dirty="0"/>
          </a:p>
        </p:txBody>
      </p:sp>
      <p:sp>
        <p:nvSpPr>
          <p:cNvPr id="16" name="Text 12"/>
          <p:cNvSpPr txBox="1"/>
          <p:nvPr/>
        </p:nvSpPr>
        <p:spPr>
          <a:xfrm>
            <a:off x="800100" y="4516222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Policy changes</a:t>
            </a:r>
            <a:endParaRPr lang="en-US" sz="1100" dirty="0"/>
          </a:p>
        </p:txBody>
      </p:sp>
      <p:sp>
        <p:nvSpPr>
          <p:cNvPr id="17" name="Text 13"/>
          <p:cNvSpPr txBox="1"/>
          <p:nvPr/>
        </p:nvSpPr>
        <p:spPr>
          <a:xfrm>
            <a:off x="800100" y="4830775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Legal risks or public statements</a:t>
            </a:r>
            <a:endParaRPr lang="en-US" sz="1100" dirty="0"/>
          </a:p>
        </p:txBody>
      </p:sp>
      <p:sp>
        <p:nvSpPr>
          <p:cNvPr id="18" name="Shape 14"/>
          <p:cNvSpPr/>
          <p:nvPr/>
        </p:nvSpPr>
        <p:spPr>
          <a:xfrm>
            <a:off x="4330598" y="1514246"/>
            <a:ext cx="3534156" cy="3866998"/>
          </a:xfrm>
          <a:prstGeom prst="roundRect">
            <a:avLst>
              <a:gd name="adj" fmla="val 558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4330598" y="1514246"/>
            <a:ext cx="3534156" cy="1114654"/>
          </a:xfrm>
          <a:prstGeom prst="roundRect">
            <a:avLst>
              <a:gd name="adj" fmla="val 5609"/>
            </a:avLst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43600" y="1705356"/>
            <a:ext cx="304495" cy="304495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5547665" y="2124151"/>
            <a:ext cx="11055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83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Medium</a:t>
            </a:r>
            <a:endParaRPr lang="en-US" sz="1600" dirty="0"/>
          </a:p>
        </p:txBody>
      </p:sp>
      <p:sp>
        <p:nvSpPr>
          <p:cNvPr id="22" name="Shape 17"/>
          <p:cNvSpPr/>
          <p:nvPr/>
        </p:nvSpPr>
        <p:spPr>
          <a:xfrm>
            <a:off x="4330598" y="2628900"/>
            <a:ext cx="3534156" cy="2752344"/>
          </a:xfrm>
          <a:prstGeom prst="roundRect">
            <a:avLst>
              <a:gd name="adj" fmla="val 920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4559198" y="3381451"/>
            <a:ext cx="3076956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9"/>
          <p:cNvSpPr txBox="1"/>
          <p:nvPr/>
        </p:nvSpPr>
        <p:spPr>
          <a:xfrm>
            <a:off x="4520794" y="2857500"/>
            <a:ext cx="3152851" cy="3822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default for most business communication. Clear, efficient, but respectful.</a:t>
            </a:r>
            <a:endParaRPr lang="en-US" sz="1000" dirty="0"/>
          </a:p>
        </p:txBody>
      </p:sp>
      <p:sp>
        <p:nvSpPr>
          <p:cNvPr id="25" name="Text 20"/>
          <p:cNvSpPr txBox="1"/>
          <p:nvPr/>
        </p:nvSpPr>
        <p:spPr>
          <a:xfrm>
            <a:off x="4559198" y="3573475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Professional daily emails</a:t>
            </a:r>
            <a:endParaRPr lang="en-US" sz="1100" dirty="0"/>
          </a:p>
        </p:txBody>
      </p:sp>
      <p:sp>
        <p:nvSpPr>
          <p:cNvPr id="26" name="Text 21"/>
          <p:cNvSpPr txBox="1"/>
          <p:nvPr/>
        </p:nvSpPr>
        <p:spPr>
          <a:xfrm>
            <a:off x="4559198" y="3888029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Project updates</a:t>
            </a:r>
            <a:endParaRPr lang="en-US" sz="1100" dirty="0"/>
          </a:p>
        </p:txBody>
      </p:sp>
      <p:sp>
        <p:nvSpPr>
          <p:cNvPr id="27" name="Text 22"/>
          <p:cNvSpPr txBox="1"/>
          <p:nvPr/>
        </p:nvSpPr>
        <p:spPr>
          <a:xfrm>
            <a:off x="4559198" y="4202582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Requests to other departments</a:t>
            </a:r>
            <a:endParaRPr lang="en-US" sz="1100" dirty="0"/>
          </a:p>
        </p:txBody>
      </p:sp>
      <p:sp>
        <p:nvSpPr>
          <p:cNvPr id="28" name="Text 23"/>
          <p:cNvSpPr txBox="1"/>
          <p:nvPr/>
        </p:nvSpPr>
        <p:spPr>
          <a:xfrm>
            <a:off x="4559198" y="4516222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Coordination with supervisors</a:t>
            </a:r>
            <a:endParaRPr lang="en-US" sz="1100" dirty="0"/>
          </a:p>
        </p:txBody>
      </p:sp>
      <p:sp>
        <p:nvSpPr>
          <p:cNvPr id="29" name="Text 24"/>
          <p:cNvSpPr txBox="1"/>
          <p:nvPr/>
        </p:nvSpPr>
        <p:spPr>
          <a:xfrm>
            <a:off x="4559198" y="4830775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Meeting agendas</a:t>
            </a:r>
            <a:endParaRPr lang="en-US" sz="1100" dirty="0"/>
          </a:p>
        </p:txBody>
      </p:sp>
      <p:sp>
        <p:nvSpPr>
          <p:cNvPr id="30" name="Shape 25"/>
          <p:cNvSpPr/>
          <p:nvPr/>
        </p:nvSpPr>
        <p:spPr>
          <a:xfrm>
            <a:off x="8089697" y="1514246"/>
            <a:ext cx="3534156" cy="3866998"/>
          </a:xfrm>
          <a:prstGeom prst="roundRect">
            <a:avLst>
              <a:gd name="adj" fmla="val 558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6"/>
          <p:cNvSpPr/>
          <p:nvPr/>
        </p:nvSpPr>
        <p:spPr>
          <a:xfrm>
            <a:off x="8089697" y="1514246"/>
            <a:ext cx="3534156" cy="1114654"/>
          </a:xfrm>
          <a:prstGeom prst="roundRect">
            <a:avLst>
              <a:gd name="adj" fmla="val 5609"/>
            </a:avLst>
          </a:prstGeom>
          <a:solidFill>
            <a:srgbClr val="60A5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3" descr="preencoded.png"/>
          <p:cNvPicPr>
            <a:picLocks noChangeAspect="1"/>
          </p:cNvPicPr>
          <p:nvPr/>
        </p:nvPicPr>
        <p:blipFill>
          <a:blip r:embed="rId6"/>
          <a:srcRect l="-90" r="-90"/>
          <a:stretch/>
        </p:blipFill>
        <p:spPr>
          <a:xfrm>
            <a:off x="9664294" y="1705356"/>
            <a:ext cx="381305" cy="304495"/>
          </a:xfrm>
          <a:prstGeom prst="rect">
            <a:avLst/>
          </a:prstGeom>
        </p:spPr>
      </p:pic>
      <p:sp>
        <p:nvSpPr>
          <p:cNvPr id="33" name="Text 27"/>
          <p:cNvSpPr txBox="1"/>
          <p:nvPr/>
        </p:nvSpPr>
        <p:spPr>
          <a:xfrm>
            <a:off x="9550908" y="2124151"/>
            <a:ext cx="6099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83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Low</a:t>
            </a:r>
            <a:endParaRPr lang="en-US" sz="1600" dirty="0"/>
          </a:p>
        </p:txBody>
      </p:sp>
      <p:sp>
        <p:nvSpPr>
          <p:cNvPr id="34" name="Shape 28"/>
          <p:cNvSpPr/>
          <p:nvPr/>
        </p:nvSpPr>
        <p:spPr>
          <a:xfrm>
            <a:off x="8089697" y="2628900"/>
            <a:ext cx="3534156" cy="2752344"/>
          </a:xfrm>
          <a:prstGeom prst="roundRect">
            <a:avLst>
              <a:gd name="adj" fmla="val 920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29"/>
          <p:cNvSpPr/>
          <p:nvPr/>
        </p:nvSpPr>
        <p:spPr>
          <a:xfrm>
            <a:off x="8318297" y="3381451"/>
            <a:ext cx="3076956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0"/>
          <p:cNvSpPr txBox="1"/>
          <p:nvPr/>
        </p:nvSpPr>
        <p:spPr>
          <a:xfrm>
            <a:off x="8280806" y="2857500"/>
            <a:ext cx="3152851" cy="3822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only when trust is high and speed is the priority. Relies on established rapport.</a:t>
            </a:r>
            <a:endParaRPr lang="en-US" sz="1000" dirty="0"/>
          </a:p>
        </p:txBody>
      </p:sp>
      <p:sp>
        <p:nvSpPr>
          <p:cNvPr id="37" name="Text 31"/>
          <p:cNvSpPr txBox="1"/>
          <p:nvPr/>
        </p:nvSpPr>
        <p:spPr>
          <a:xfrm>
            <a:off x="8318297" y="3573475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Quick teammate coordination</a:t>
            </a:r>
            <a:endParaRPr lang="en-US" sz="1100" dirty="0"/>
          </a:p>
        </p:txBody>
      </p:sp>
      <p:sp>
        <p:nvSpPr>
          <p:cNvPr id="38" name="Text 32"/>
          <p:cNvSpPr txBox="1"/>
          <p:nvPr/>
        </p:nvSpPr>
        <p:spPr>
          <a:xfrm>
            <a:off x="8318297" y="3888029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Simple check-ins (Chat/IM)</a:t>
            </a:r>
            <a:endParaRPr lang="en-US" sz="1100" dirty="0"/>
          </a:p>
        </p:txBody>
      </p:sp>
      <p:sp>
        <p:nvSpPr>
          <p:cNvPr id="39" name="Text 33"/>
          <p:cNvSpPr txBox="1"/>
          <p:nvPr/>
        </p:nvSpPr>
        <p:spPr>
          <a:xfrm>
            <a:off x="8318297" y="4202582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Internal brainstorming</a:t>
            </a:r>
            <a:endParaRPr lang="en-US" sz="1100" dirty="0"/>
          </a:p>
        </p:txBody>
      </p:sp>
      <p:sp>
        <p:nvSpPr>
          <p:cNvPr id="40" name="Text 34"/>
          <p:cNvSpPr txBox="1"/>
          <p:nvPr/>
        </p:nvSpPr>
        <p:spPr>
          <a:xfrm>
            <a:off x="8318297" y="4516222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Close peer-to-peer messaging</a:t>
            </a:r>
            <a:endParaRPr lang="en-US" sz="1100" dirty="0"/>
          </a:p>
        </p:txBody>
      </p:sp>
      <p:sp>
        <p:nvSpPr>
          <p:cNvPr id="41" name="Text 35"/>
          <p:cNvSpPr txBox="1"/>
          <p:nvPr/>
        </p:nvSpPr>
        <p:spPr>
          <a:xfrm>
            <a:off x="8318297" y="4830775"/>
            <a:ext cx="31912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Note: Avoid in conflicts</a:t>
            </a:r>
            <a:endParaRPr lang="en-US" sz="1100" dirty="0"/>
          </a:p>
        </p:txBody>
      </p:sp>
      <p:sp>
        <p:nvSpPr>
          <p:cNvPr id="42" name="Shape 36"/>
          <p:cNvSpPr/>
          <p:nvPr/>
        </p:nvSpPr>
        <p:spPr>
          <a:xfrm>
            <a:off x="571500" y="5564124"/>
            <a:ext cx="11048695" cy="514807"/>
          </a:xfrm>
          <a:prstGeom prst="roundRect">
            <a:avLst>
              <a:gd name="adj" fmla="val 13157"/>
            </a:avLst>
          </a:prstGeom>
          <a:solidFill>
            <a:srgbClr val="FFF1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Shape 37"/>
          <p:cNvSpPr/>
          <p:nvPr/>
        </p:nvSpPr>
        <p:spPr>
          <a:xfrm>
            <a:off x="571500" y="5564124"/>
            <a:ext cx="38405" cy="514807"/>
          </a:xfrm>
          <a:prstGeom prst="roundRect">
            <a:avLst>
              <a:gd name="adj" fmla="val 176366"/>
            </a:avLst>
          </a:prstGeom>
          <a:solidFill>
            <a:srgbClr val="B91C1C"/>
          </a:solidFill>
          <a:ln w="12700">
            <a:solidFill>
              <a:srgbClr val="B91C1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4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0100" y="5725973"/>
            <a:ext cx="190195" cy="190195"/>
          </a:xfrm>
          <a:prstGeom prst="rect">
            <a:avLst/>
          </a:prstGeom>
        </p:spPr>
      </p:pic>
      <p:sp>
        <p:nvSpPr>
          <p:cNvPr id="45" name="Text 38"/>
          <p:cNvSpPr txBox="1"/>
          <p:nvPr/>
        </p:nvSpPr>
        <p:spPr>
          <a:xfrm>
            <a:off x="1133856" y="5564124"/>
            <a:ext cx="10163556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8813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Risk Check: If you are too informal in a high-stakes situation, you look careless. If you are too formal in a friendly exchange, you look cold.</a:t>
            </a:r>
            <a:endParaRPr lang="en-US" sz="1200" dirty="0"/>
          </a:p>
        </p:txBody>
      </p:sp>
      <p:sp>
        <p:nvSpPr>
          <p:cNvPr id="46" name="Shape 39"/>
          <p:cNvSpPr/>
          <p:nvPr/>
        </p:nvSpPr>
        <p:spPr>
          <a:xfrm>
            <a:off x="0" y="6459322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Shape 40"/>
          <p:cNvSpPr/>
          <p:nvPr/>
        </p:nvSpPr>
        <p:spPr>
          <a:xfrm>
            <a:off x="0" y="6459322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1"/>
          <p:cNvSpPr txBox="1"/>
          <p:nvPr/>
        </p:nvSpPr>
        <p:spPr>
          <a:xfrm>
            <a:off x="571500" y="6612026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49" name="Text 42"/>
          <p:cNvSpPr txBox="1"/>
          <p:nvPr/>
        </p:nvSpPr>
        <p:spPr>
          <a:xfrm>
            <a:off x="9606686" y="6612026"/>
            <a:ext cx="240304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2: Getting Positive Responses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-200" r="-200"/>
          <a:stretch/>
        </p:blipFill>
        <p:spPr>
          <a:xfrm>
            <a:off x="0" y="0"/>
            <a:ext cx="12191695" cy="758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71500" y="457200"/>
            <a:ext cx="112398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8A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Lever 4: Courtesy + Positive Effect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571500" y="1047902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a tone that reduces resistance and maintains dignity</a:t>
            </a:r>
            <a:endParaRPr lang="en-US" sz="1300" dirty="0"/>
          </a:p>
        </p:txBody>
      </p:sp>
      <p:sp>
        <p:nvSpPr>
          <p:cNvPr id="7" name="Shape 3"/>
          <p:cNvSpPr/>
          <p:nvPr/>
        </p:nvSpPr>
        <p:spPr>
          <a:xfrm>
            <a:off x="571500" y="1591056"/>
            <a:ext cx="5095951" cy="1429207"/>
          </a:xfrm>
          <a:prstGeom prst="roundRect">
            <a:avLst>
              <a:gd name="adj" fmla="val 3412"/>
            </a:avLst>
          </a:prstGeom>
          <a:solidFill>
            <a:srgbClr val="FFF1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571500" y="1591056"/>
            <a:ext cx="47549" cy="1429207"/>
          </a:xfrm>
          <a:prstGeom prst="roundRect">
            <a:avLst>
              <a:gd name="adj" fmla="val 102564"/>
            </a:avLst>
          </a:prstGeom>
          <a:solidFill>
            <a:srgbClr val="E11D48"/>
          </a:solidFill>
          <a:ln w="12700">
            <a:solidFill>
              <a:srgbClr val="E11D4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 txBox="1"/>
          <p:nvPr/>
        </p:nvSpPr>
        <p:spPr>
          <a:xfrm>
            <a:off x="1077163" y="2050085"/>
            <a:ext cx="446684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BE12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Blame / Past Focus </a:t>
            </a:r>
            <a:endParaRPr lang="en-US" sz="9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l="-3425" r="-3425"/>
          <a:stretch/>
        </p:blipFill>
        <p:spPr>
          <a:xfrm>
            <a:off x="857707" y="2069287"/>
            <a:ext cx="142646" cy="133502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857707" y="2317090"/>
            <a:ext cx="52578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"You didn't send the report like you were supposed to."</a:t>
            </a:r>
            <a:endParaRPr lang="en-US" sz="12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 l="-57" r="-57"/>
          <a:stretch/>
        </p:blipFill>
        <p:spPr>
          <a:xfrm>
            <a:off x="5995721" y="2190902"/>
            <a:ext cx="200254" cy="228600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6524244" y="1591056"/>
            <a:ext cx="5095951" cy="1429207"/>
          </a:xfrm>
          <a:prstGeom prst="roundRect">
            <a:avLst>
              <a:gd name="adj" fmla="val 3412"/>
            </a:avLst>
          </a:prstGeom>
          <a:solidFill>
            <a:srgbClr val="F0FD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8"/>
          <p:cNvSpPr/>
          <p:nvPr/>
        </p:nvSpPr>
        <p:spPr>
          <a:xfrm>
            <a:off x="6524244" y="1591056"/>
            <a:ext cx="47549" cy="1429207"/>
          </a:xfrm>
          <a:prstGeom prst="roundRect">
            <a:avLst>
              <a:gd name="adj" fmla="val 102564"/>
            </a:avLst>
          </a:prstGeom>
          <a:solidFill>
            <a:srgbClr val="16A34A"/>
          </a:solidFill>
          <a:ln w="12700">
            <a:solidFill>
              <a:srgbClr val="16A3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9"/>
          <p:cNvSpPr txBox="1"/>
          <p:nvPr/>
        </p:nvSpPr>
        <p:spPr>
          <a:xfrm>
            <a:off x="6991502" y="1928470"/>
            <a:ext cx="450524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Solution / Future Focus </a:t>
            </a:r>
            <a:endParaRPr lang="en-US" sz="9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 l="-2512" r="-2512"/>
          <a:stretch/>
        </p:blipFill>
        <p:spPr>
          <a:xfrm>
            <a:off x="6810451" y="1947672"/>
            <a:ext cx="105156" cy="133502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6810451" y="2195474"/>
            <a:ext cx="464881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don't see the report in the folder yet—can you share it by 3 PM so we stay on schedule?"</a:t>
            </a:r>
            <a:endParaRPr lang="en-US" sz="1200" dirty="0"/>
          </a:p>
        </p:txBody>
      </p:sp>
      <p:sp>
        <p:nvSpPr>
          <p:cNvPr id="18" name="Shape 11"/>
          <p:cNvSpPr/>
          <p:nvPr/>
        </p:nvSpPr>
        <p:spPr>
          <a:xfrm>
            <a:off x="571500" y="3258007"/>
            <a:ext cx="5095951" cy="1429207"/>
          </a:xfrm>
          <a:prstGeom prst="roundRect">
            <a:avLst>
              <a:gd name="adj" fmla="val 3412"/>
            </a:avLst>
          </a:prstGeom>
          <a:solidFill>
            <a:srgbClr val="FFF1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2"/>
          <p:cNvSpPr/>
          <p:nvPr/>
        </p:nvSpPr>
        <p:spPr>
          <a:xfrm>
            <a:off x="571500" y="3258007"/>
            <a:ext cx="47549" cy="1429207"/>
          </a:xfrm>
          <a:prstGeom prst="roundRect">
            <a:avLst>
              <a:gd name="adj" fmla="val 102564"/>
            </a:avLst>
          </a:prstGeom>
          <a:solidFill>
            <a:srgbClr val="E11D48"/>
          </a:solidFill>
          <a:ln w="12700">
            <a:solidFill>
              <a:srgbClr val="E11D4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3"/>
          <p:cNvSpPr txBox="1"/>
          <p:nvPr/>
        </p:nvSpPr>
        <p:spPr>
          <a:xfrm>
            <a:off x="1077163" y="3717036"/>
            <a:ext cx="446684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BE12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Demanding </a:t>
            </a:r>
            <a:endParaRPr lang="en-US" sz="900" dirty="0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 l="-3425" r="-3425"/>
          <a:stretch/>
        </p:blipFill>
        <p:spPr>
          <a:xfrm>
            <a:off x="857707" y="3736238"/>
            <a:ext cx="142646" cy="133502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857707" y="3984041"/>
            <a:ext cx="52578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"We need the data now. You are holding up the project."</a:t>
            </a:r>
            <a:endParaRPr lang="en-US" sz="1200" dirty="0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6"/>
          <a:srcRect l="-57" r="-57"/>
          <a:stretch/>
        </p:blipFill>
        <p:spPr>
          <a:xfrm>
            <a:off x="5995721" y="3857854"/>
            <a:ext cx="200254" cy="228600"/>
          </a:xfrm>
          <a:prstGeom prst="rect">
            <a:avLst/>
          </a:prstGeom>
        </p:spPr>
      </p:pic>
      <p:sp>
        <p:nvSpPr>
          <p:cNvPr id="24" name="Shape 15"/>
          <p:cNvSpPr/>
          <p:nvPr/>
        </p:nvSpPr>
        <p:spPr>
          <a:xfrm>
            <a:off x="6524244" y="3258007"/>
            <a:ext cx="5095951" cy="1429207"/>
          </a:xfrm>
          <a:prstGeom prst="roundRect">
            <a:avLst>
              <a:gd name="adj" fmla="val 3412"/>
            </a:avLst>
          </a:prstGeom>
          <a:solidFill>
            <a:srgbClr val="F0FD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6"/>
          <p:cNvSpPr/>
          <p:nvPr/>
        </p:nvSpPr>
        <p:spPr>
          <a:xfrm>
            <a:off x="6524244" y="3258007"/>
            <a:ext cx="47549" cy="1429207"/>
          </a:xfrm>
          <a:prstGeom prst="roundRect">
            <a:avLst>
              <a:gd name="adj" fmla="val 102564"/>
            </a:avLst>
          </a:prstGeom>
          <a:solidFill>
            <a:srgbClr val="16A34A"/>
          </a:solidFill>
          <a:ln w="12700">
            <a:solidFill>
              <a:srgbClr val="16A3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17"/>
          <p:cNvSpPr txBox="1"/>
          <p:nvPr/>
        </p:nvSpPr>
        <p:spPr>
          <a:xfrm>
            <a:off x="7058254" y="3595421"/>
            <a:ext cx="443849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Collaborative </a:t>
            </a:r>
            <a:endParaRPr lang="en-US" sz="900" dirty="0"/>
          </a:p>
        </p:txBody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9"/>
          <a:srcRect l="-1507" r="-1507"/>
          <a:stretch/>
        </p:blipFill>
        <p:spPr>
          <a:xfrm>
            <a:off x="6810451" y="3614623"/>
            <a:ext cx="171907" cy="133502"/>
          </a:xfrm>
          <a:prstGeom prst="rect">
            <a:avLst/>
          </a:prstGeom>
        </p:spPr>
      </p:pic>
      <p:sp>
        <p:nvSpPr>
          <p:cNvPr id="28" name="Text 18"/>
          <p:cNvSpPr txBox="1"/>
          <p:nvPr/>
        </p:nvSpPr>
        <p:spPr>
          <a:xfrm>
            <a:off x="6810451" y="3862426"/>
            <a:ext cx="464881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"To keep the project moving, could you send the data by noon? Thanks for your help."</a:t>
            </a:r>
            <a:endParaRPr lang="en-US" sz="1200" dirty="0"/>
          </a:p>
        </p:txBody>
      </p:sp>
      <p:sp>
        <p:nvSpPr>
          <p:cNvPr id="29" name="Shape 19"/>
          <p:cNvSpPr/>
          <p:nvPr/>
        </p:nvSpPr>
        <p:spPr>
          <a:xfrm>
            <a:off x="571500" y="5400446"/>
            <a:ext cx="11048695" cy="609905"/>
          </a:xfrm>
          <a:prstGeom prst="roundRect">
            <a:avLst>
              <a:gd name="adj" fmla="val 1874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0"/>
          <p:cNvSpPr/>
          <p:nvPr/>
        </p:nvSpPr>
        <p:spPr>
          <a:xfrm>
            <a:off x="819302" y="5553151"/>
            <a:ext cx="304495" cy="304495"/>
          </a:xfrm>
          <a:prstGeom prst="ellipse">
            <a:avLst/>
          </a:prstGeom>
          <a:solidFill>
            <a:srgbClr val="1E3A8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05256" y="5639105"/>
            <a:ext cx="133502" cy="133502"/>
          </a:xfrm>
          <a:prstGeom prst="rect">
            <a:avLst/>
          </a:prstGeom>
        </p:spPr>
      </p:pic>
      <p:sp>
        <p:nvSpPr>
          <p:cNvPr id="32" name="Text 21"/>
          <p:cNvSpPr txBox="1"/>
          <p:nvPr/>
        </p:nvSpPr>
        <p:spPr>
          <a:xfrm>
            <a:off x="1266444" y="5591556"/>
            <a:ext cx="97255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Courtesy isn't just "being nice"—it's strategic. It prevents defensiveness and keeps the focus on work, not personal conflict.</a:t>
            </a:r>
            <a:endParaRPr lang="en-US" sz="1200" dirty="0"/>
          </a:p>
        </p:txBody>
      </p:sp>
      <p:sp>
        <p:nvSpPr>
          <p:cNvPr id="33" name="Shape 22"/>
          <p:cNvSpPr/>
          <p:nvPr/>
        </p:nvSpPr>
        <p:spPr>
          <a:xfrm>
            <a:off x="0" y="6391656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Shape 23"/>
          <p:cNvSpPr/>
          <p:nvPr/>
        </p:nvSpPr>
        <p:spPr>
          <a:xfrm>
            <a:off x="0" y="6391656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4"/>
          <p:cNvSpPr txBox="1"/>
          <p:nvPr/>
        </p:nvSpPr>
        <p:spPr>
          <a:xfrm>
            <a:off x="571500" y="6543446"/>
            <a:ext cx="26983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2: Communicating Across Cultures</a:t>
            </a:r>
            <a:endParaRPr lang="en-US" sz="900" dirty="0"/>
          </a:p>
        </p:txBody>
      </p:sp>
      <p:sp>
        <p:nvSpPr>
          <p:cNvPr id="36" name="Text 25"/>
          <p:cNvSpPr txBox="1"/>
          <p:nvPr/>
        </p:nvSpPr>
        <p:spPr>
          <a:xfrm>
            <a:off x="9606686" y="6543446"/>
            <a:ext cx="240304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Chapter 2: Getting Positive Responses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3855</Words>
  <Application>Microsoft Macintosh PowerPoint</Application>
  <PresentationFormat>Widescreen</PresentationFormat>
  <Paragraphs>494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Merriweather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Liz Kheng-Chindavong</cp:lastModifiedBy>
  <cp:revision>3</cp:revision>
  <dcterms:created xsi:type="dcterms:W3CDTF">2026-02-22T03:26:26Z</dcterms:created>
  <dcterms:modified xsi:type="dcterms:W3CDTF">2026-02-22T15:49:50Z</dcterms:modified>
</cp:coreProperties>
</file>