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22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3.png"/><Relationship Id="rId21" Type="http://schemas.openxmlformats.org/officeDocument/2006/relationships/image" Target="../media/image131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17" Type="http://schemas.openxmlformats.org/officeDocument/2006/relationships/image" Target="../media/image128.png"/><Relationship Id="rId25" Type="http://schemas.openxmlformats.org/officeDocument/2006/relationships/image" Target="../media/image1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7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123.png"/><Relationship Id="rId24" Type="http://schemas.openxmlformats.org/officeDocument/2006/relationships/image" Target="../media/image133.png"/><Relationship Id="rId5" Type="http://schemas.openxmlformats.org/officeDocument/2006/relationships/image" Target="../media/image119.png"/><Relationship Id="rId15" Type="http://schemas.openxmlformats.org/officeDocument/2006/relationships/image" Target="../media/image126.png"/><Relationship Id="rId23" Type="http://schemas.openxmlformats.org/officeDocument/2006/relationships/image" Target="../media/image132.png"/><Relationship Id="rId28" Type="http://schemas.openxmlformats.org/officeDocument/2006/relationships/image" Target="../media/image136.png"/><Relationship Id="rId10" Type="http://schemas.openxmlformats.org/officeDocument/2006/relationships/image" Target="../media/image55.png"/><Relationship Id="rId19" Type="http://schemas.openxmlformats.org/officeDocument/2006/relationships/image" Target="../media/image129.png"/><Relationship Id="rId4" Type="http://schemas.openxmlformats.org/officeDocument/2006/relationships/image" Target="../media/image118.png"/><Relationship Id="rId9" Type="http://schemas.openxmlformats.org/officeDocument/2006/relationships/image" Target="../media/image122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1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3.pn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12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4.png"/><Relationship Id="rId3" Type="http://schemas.openxmlformats.org/officeDocument/2006/relationships/image" Target="../media/image3.png"/><Relationship Id="rId7" Type="http://schemas.openxmlformats.org/officeDocument/2006/relationships/image" Target="../media/image110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5" Type="http://schemas.openxmlformats.org/officeDocument/2006/relationships/image" Target="../media/image108.png"/><Relationship Id="rId15" Type="http://schemas.openxmlformats.org/officeDocument/2006/relationships/image" Target="../media/image116.png"/><Relationship Id="rId10" Type="http://schemas.openxmlformats.org/officeDocument/2006/relationships/image" Target="../media/image7.png"/><Relationship Id="rId4" Type="http://schemas.openxmlformats.org/officeDocument/2006/relationships/image" Target="../media/image107.png"/><Relationship Id="rId9" Type="http://schemas.openxmlformats.org/officeDocument/2006/relationships/image" Target="../media/image6.png"/><Relationship Id="rId14" Type="http://schemas.openxmlformats.org/officeDocument/2006/relationships/image" Target="../media/image1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25276" r="25276"/>
          <a:stretch/>
        </p:blipFill>
        <p:spPr>
          <a:xfrm>
            <a:off x="7112203" y="0"/>
            <a:ext cx="5086807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112203" y="0"/>
            <a:ext cx="5086807" cy="6858000"/>
          </a:xfrm>
          <a:prstGeom prst="rect">
            <a:avLst/>
          </a:prstGeom>
          <a:solidFill>
            <a:srgbClr val="1E3A8A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112203" y="0"/>
            <a:ext cx="152705" cy="6858000"/>
          </a:xfrm>
          <a:prstGeom prst="rect">
            <a:avLst/>
          </a:prstGeom>
          <a:solidFill>
            <a:srgbClr val="1E40A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7112203" y="5486400"/>
            <a:ext cx="914400" cy="914400"/>
          </a:xfrm>
          <a:prstGeom prst="rect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569403" y="5486400"/>
            <a:ext cx="457200" cy="457200"/>
          </a:xfrm>
          <a:prstGeom prst="rect">
            <a:avLst/>
          </a:prstGeom>
          <a:noFill/>
          <a:ln w="254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>
            <a:alphaModFix amt="40000"/>
          </a:blip>
          <a:srcRect t="-413" b="-413"/>
          <a:stretch/>
        </p:blipFill>
        <p:spPr>
          <a:xfrm>
            <a:off x="10515600" y="457200"/>
            <a:ext cx="1218895" cy="38405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0" y="0"/>
            <a:ext cx="7114946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 txBox="1"/>
          <p:nvPr/>
        </p:nvSpPr>
        <p:spPr>
          <a:xfrm>
            <a:off x="1104595" y="75895"/>
            <a:ext cx="82936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52" dirty="0">
                <a:solidFill>
                  <a:srgbClr val="1E3A8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1</a:t>
            </a:r>
            <a:endParaRPr lang="en-US" sz="1000" dirty="0"/>
          </a:p>
        </p:txBody>
      </p:sp>
      <p:sp>
        <p:nvSpPr>
          <p:cNvPr id="12" name="Text 8"/>
          <p:cNvSpPr txBox="1"/>
          <p:nvPr/>
        </p:nvSpPr>
        <p:spPr>
          <a:xfrm>
            <a:off x="914400" y="647395"/>
            <a:ext cx="5458054" cy="2143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Foundations of 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1E40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dirty="0">
                <a:solidFill>
                  <a:srgbClr val="1E40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Communication</a:t>
            </a:r>
            <a:endParaRPr lang="en-US" sz="4500" dirty="0"/>
          </a:p>
        </p:txBody>
      </p:sp>
      <p:sp>
        <p:nvSpPr>
          <p:cNvPr id="13" name="Text 9"/>
          <p:cNvSpPr txBox="1"/>
          <p:nvPr/>
        </p:nvSpPr>
        <p:spPr>
          <a:xfrm>
            <a:off x="914400" y="3019349"/>
            <a:ext cx="537210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Build a reader-centered mindset: </a:t>
            </a:r>
            <a:endParaRPr lang="en-US" sz="1800" dirty="0"/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 people act, decide, and feel confident.</a:t>
            </a:r>
            <a:endParaRPr lang="en-US" sz="1800" dirty="0"/>
          </a:p>
        </p:txBody>
      </p:sp>
      <p:sp>
        <p:nvSpPr>
          <p:cNvPr id="14" name="Shape 10"/>
          <p:cNvSpPr/>
          <p:nvPr/>
        </p:nvSpPr>
        <p:spPr>
          <a:xfrm>
            <a:off x="914400" y="5820156"/>
            <a:ext cx="5286146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 txBox="1"/>
          <p:nvPr/>
        </p:nvSpPr>
        <p:spPr>
          <a:xfrm>
            <a:off x="914400" y="6057900"/>
            <a:ext cx="12088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Why it Matters</a:t>
            </a:r>
            <a:endParaRPr lang="en-US" sz="1000" dirty="0"/>
          </a:p>
        </p:txBody>
      </p:sp>
      <p:sp>
        <p:nvSpPr>
          <p:cNvPr id="16" name="Text 12"/>
          <p:cNvSpPr txBox="1"/>
          <p:nvPr/>
        </p:nvSpPr>
        <p:spPr>
          <a:xfrm>
            <a:off x="2108606" y="6057900"/>
            <a:ext cx="1335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60A5F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</a:t>
            </a:r>
            <a:endParaRPr lang="en-US" sz="1000" dirty="0"/>
          </a:p>
        </p:txBody>
      </p:sp>
      <p:sp>
        <p:nvSpPr>
          <p:cNvPr id="17" name="Text 13"/>
          <p:cNvSpPr txBox="1"/>
          <p:nvPr/>
        </p:nvSpPr>
        <p:spPr>
          <a:xfrm>
            <a:off x="2237537" y="6057900"/>
            <a:ext cx="136245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Problem-Solving</a:t>
            </a:r>
            <a:endParaRPr lang="en-US" sz="1000" dirty="0"/>
          </a:p>
        </p:txBody>
      </p:sp>
      <p:sp>
        <p:nvSpPr>
          <p:cNvPr id="18" name="Text 14"/>
          <p:cNvSpPr txBox="1"/>
          <p:nvPr/>
        </p:nvSpPr>
        <p:spPr>
          <a:xfrm>
            <a:off x="3598164" y="6057900"/>
            <a:ext cx="13350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60A5F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•</a:t>
            </a:r>
            <a:endParaRPr lang="en-US" sz="1000" dirty="0"/>
          </a:p>
        </p:txBody>
      </p:sp>
      <p:sp>
        <p:nvSpPr>
          <p:cNvPr id="19" name="Text 15"/>
          <p:cNvSpPr txBox="1"/>
          <p:nvPr/>
        </p:nvSpPr>
        <p:spPr>
          <a:xfrm>
            <a:off x="3728009" y="6057900"/>
            <a:ext cx="13816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Etiquette &amp; Tone</a:t>
            </a:r>
            <a:endParaRPr lang="en-US" sz="1000" dirty="0"/>
          </a:p>
        </p:txBody>
      </p:sp>
      <p:sp>
        <p:nvSpPr>
          <p:cNvPr id="20" name="Shape 16"/>
          <p:cNvSpPr/>
          <p:nvPr/>
        </p:nvSpPr>
        <p:spPr>
          <a:xfrm>
            <a:off x="914400" y="0"/>
            <a:ext cx="1095451" cy="342900"/>
          </a:xfrm>
          <a:prstGeom prst="roundRect">
            <a:avLst>
              <a:gd name="adj" fmla="val 44444"/>
            </a:avLst>
          </a:prstGeom>
          <a:solidFill>
            <a:srgbClr val="DBEAF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914400" y="0"/>
            <a:ext cx="38405" cy="342900"/>
          </a:xfrm>
          <a:prstGeom prst="roundRect">
            <a:avLst>
              <a:gd name="adj" fmla="val 396823"/>
            </a:avLst>
          </a:prstGeom>
          <a:solidFill>
            <a:srgbClr val="1E40AF"/>
          </a:solidFill>
          <a:ln w="12700">
            <a:solidFill>
              <a:srgbClr val="1E40A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257300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457200"/>
            <a:ext cx="457200" cy="384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81405" y="381305"/>
            <a:ext cx="251642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Communication Framework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09905" y="647395"/>
            <a:ext cx="11163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Repeatable Method: Design Effective Messages</a:t>
            </a:r>
            <a:endParaRPr lang="en-US" sz="2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5" b="-5"/>
          <a:stretch/>
        </p:blipFill>
        <p:spPr>
          <a:xfrm>
            <a:off x="609905" y="1571854"/>
            <a:ext cx="3504895" cy="2376526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>
            <a:alphaModFix amt="5000"/>
          </a:blip>
          <a:srcRect/>
          <a:stretch/>
        </p:blipFill>
        <p:spPr>
          <a:xfrm>
            <a:off x="3390595" y="1723644"/>
            <a:ext cx="571500" cy="57150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05" y="1762049"/>
            <a:ext cx="304495" cy="3044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38505" y="17620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257300" y="1781251"/>
            <a:ext cx="165049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the Goal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38505" y="2180844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Summarize the purpose in one clear sentence. Know exactly what you are asking for before you start writing.</a:t>
            </a:r>
            <a:endParaRPr lang="en-US" sz="1000" dirty="0"/>
          </a:p>
        </p:txBody>
      </p:sp>
      <p:sp>
        <p:nvSpPr>
          <p:cNvPr id="14" name="Shape 8"/>
          <p:cNvSpPr/>
          <p:nvPr/>
        </p:nvSpPr>
        <p:spPr>
          <a:xfrm>
            <a:off x="838505" y="3481121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 txBox="1"/>
          <p:nvPr/>
        </p:nvSpPr>
        <p:spPr>
          <a:xfrm>
            <a:off x="1028700" y="3605479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 Clarity</a:t>
            </a:r>
            <a:endParaRPr lang="en-US" sz="9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8505" y="3619195"/>
            <a:ext cx="114300" cy="114300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rcRect t="-5" b="-5"/>
          <a:stretch/>
        </p:blipFill>
        <p:spPr>
          <a:xfrm>
            <a:off x="4343400" y="1571854"/>
            <a:ext cx="3504895" cy="2376526"/>
          </a:xfrm>
          <a:prstGeom prst="rect">
            <a:avLst/>
          </a:prstGeom>
        </p:spPr>
      </p:pic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>
            <a:alphaModFix amt="5000"/>
          </a:blip>
          <a:srcRect t="-16" b="-16"/>
          <a:stretch/>
        </p:blipFill>
        <p:spPr>
          <a:xfrm>
            <a:off x="6981444" y="1723644"/>
            <a:ext cx="714146" cy="571500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1762049"/>
            <a:ext cx="304495" cy="304495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4572000" y="17620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1000" dirty="0"/>
          </a:p>
        </p:txBody>
      </p:sp>
      <p:sp>
        <p:nvSpPr>
          <p:cNvPr id="21" name="Text 11"/>
          <p:cNvSpPr txBox="1"/>
          <p:nvPr/>
        </p:nvSpPr>
        <p:spPr>
          <a:xfrm>
            <a:off x="4990795" y="1781251"/>
            <a:ext cx="22896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Identify Stakeholders</a:t>
            </a:r>
            <a:endParaRPr lang="en-US" sz="1300" dirty="0"/>
          </a:p>
        </p:txBody>
      </p:sp>
      <p:sp>
        <p:nvSpPr>
          <p:cNvPr id="22" name="Text 12"/>
          <p:cNvSpPr txBox="1"/>
          <p:nvPr/>
        </p:nvSpPr>
        <p:spPr>
          <a:xfrm>
            <a:off x="4572000" y="2180844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primary readers and "hidden audiences" (managers, HR, forwards). Write for the neutral third party.</a:t>
            </a:r>
            <a:endParaRPr lang="en-US" sz="1000" dirty="0"/>
          </a:p>
        </p:txBody>
      </p:sp>
      <p:sp>
        <p:nvSpPr>
          <p:cNvPr id="23" name="Shape 13"/>
          <p:cNvSpPr/>
          <p:nvPr/>
        </p:nvSpPr>
        <p:spPr>
          <a:xfrm>
            <a:off x="4572000" y="3481121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4"/>
          <p:cNvSpPr txBox="1"/>
          <p:nvPr/>
        </p:nvSpPr>
        <p:spPr>
          <a:xfrm>
            <a:off x="4781398" y="3605479"/>
            <a:ext cx="29910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3B82F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 Reach</a:t>
            </a:r>
            <a:endParaRPr lang="en-US" sz="9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rcRect l="-1911" r="-1911"/>
          <a:stretch/>
        </p:blipFill>
        <p:spPr>
          <a:xfrm>
            <a:off x="4572000" y="3619195"/>
            <a:ext cx="133502" cy="114300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2"/>
          <a:srcRect t="-5" b="-5"/>
          <a:stretch/>
        </p:blipFill>
        <p:spPr>
          <a:xfrm>
            <a:off x="8076895" y="1571854"/>
            <a:ext cx="3504895" cy="2376526"/>
          </a:xfrm>
          <a:prstGeom prst="rect">
            <a:avLst/>
          </a:prstGeom>
        </p:spPr>
      </p:pic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3">
            <a:alphaModFix amt="5000"/>
          </a:blip>
          <a:srcRect l="-27" r="-27"/>
          <a:stretch/>
        </p:blipFill>
        <p:spPr>
          <a:xfrm>
            <a:off x="11001146" y="1723644"/>
            <a:ext cx="428854" cy="571500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5495" y="1762049"/>
            <a:ext cx="304495" cy="304495"/>
          </a:xfrm>
          <a:prstGeom prst="rect">
            <a:avLst/>
          </a:prstGeom>
        </p:spPr>
      </p:pic>
      <p:sp>
        <p:nvSpPr>
          <p:cNvPr id="29" name="Text 15"/>
          <p:cNvSpPr/>
          <p:nvPr/>
        </p:nvSpPr>
        <p:spPr>
          <a:xfrm>
            <a:off x="8305495" y="17620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1000" dirty="0"/>
          </a:p>
        </p:txBody>
      </p:sp>
      <p:sp>
        <p:nvSpPr>
          <p:cNvPr id="30" name="Text 16"/>
          <p:cNvSpPr txBox="1"/>
          <p:nvPr/>
        </p:nvSpPr>
        <p:spPr>
          <a:xfrm>
            <a:off x="8725205" y="1781251"/>
            <a:ext cx="16294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Choose Outcome</a:t>
            </a:r>
            <a:endParaRPr lang="en-US" sz="1300" dirty="0"/>
          </a:p>
        </p:txBody>
      </p:sp>
      <p:sp>
        <p:nvSpPr>
          <p:cNvPr id="31" name="Text 17"/>
          <p:cNvSpPr txBox="1"/>
          <p:nvPr/>
        </p:nvSpPr>
        <p:spPr>
          <a:xfrm>
            <a:off x="8305495" y="2180844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Determine the specific result needed: a decision, an action, or increased confidence. Align the ask to this outcome.</a:t>
            </a:r>
            <a:endParaRPr lang="en-US" sz="1000" dirty="0"/>
          </a:p>
        </p:txBody>
      </p:sp>
      <p:sp>
        <p:nvSpPr>
          <p:cNvPr id="32" name="Shape 18"/>
          <p:cNvSpPr/>
          <p:nvPr/>
        </p:nvSpPr>
        <p:spPr>
          <a:xfrm>
            <a:off x="8305495" y="3481121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19"/>
          <p:cNvSpPr txBox="1"/>
          <p:nvPr/>
        </p:nvSpPr>
        <p:spPr>
          <a:xfrm>
            <a:off x="8486546" y="3605479"/>
            <a:ext cx="3019349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0A5F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 Result</a:t>
            </a:r>
            <a:endParaRPr lang="en-US" sz="900" dirty="0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15"/>
          <a:srcRect l="-2571" r="-2571"/>
          <a:stretch/>
        </p:blipFill>
        <p:spPr>
          <a:xfrm>
            <a:off x="8305495" y="3619195"/>
            <a:ext cx="105156" cy="114300"/>
          </a:xfrm>
          <a:prstGeom prst="rect">
            <a:avLst/>
          </a:prstGeom>
        </p:spPr>
      </p:pic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16"/>
          <a:srcRect t="-5" b="-5"/>
          <a:stretch/>
        </p:blipFill>
        <p:spPr>
          <a:xfrm>
            <a:off x="609905" y="4176979"/>
            <a:ext cx="3504895" cy="2376526"/>
          </a:xfrm>
          <a:prstGeom prst="rect">
            <a:avLst/>
          </a:prstGeom>
        </p:spPr>
      </p:pic>
      <p:pic>
        <p:nvPicPr>
          <p:cNvPr id="36" name="Image 14" descr="preencoded.png"/>
          <p:cNvPicPr>
            <a:picLocks noChangeAspect="1"/>
          </p:cNvPicPr>
          <p:nvPr/>
        </p:nvPicPr>
        <p:blipFill>
          <a:blip r:embed="rId17">
            <a:alphaModFix amt="5000"/>
          </a:blip>
          <a:srcRect t="-16" b="-16"/>
          <a:stretch/>
        </p:blipFill>
        <p:spPr>
          <a:xfrm>
            <a:off x="3247949" y="4328770"/>
            <a:ext cx="714146" cy="571500"/>
          </a:xfrm>
          <a:prstGeom prst="rect">
            <a:avLst/>
          </a:prstGeom>
        </p:spPr>
      </p:pic>
      <p:pic>
        <p:nvPicPr>
          <p:cNvPr id="3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8505" y="4367174"/>
            <a:ext cx="304495" cy="304495"/>
          </a:xfrm>
          <a:prstGeom prst="rect">
            <a:avLst/>
          </a:prstGeom>
        </p:spPr>
      </p:pic>
      <p:sp>
        <p:nvSpPr>
          <p:cNvPr id="38" name="Text 20"/>
          <p:cNvSpPr/>
          <p:nvPr/>
        </p:nvSpPr>
        <p:spPr>
          <a:xfrm>
            <a:off x="838505" y="436717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endParaRPr lang="en-US" sz="1000" dirty="0"/>
          </a:p>
        </p:txBody>
      </p:sp>
      <p:sp>
        <p:nvSpPr>
          <p:cNvPr id="39" name="Text 21"/>
          <p:cNvSpPr txBox="1"/>
          <p:nvPr/>
        </p:nvSpPr>
        <p:spPr>
          <a:xfrm>
            <a:off x="1257300" y="4386377"/>
            <a:ext cx="187269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Design for Reader</a:t>
            </a:r>
            <a:endParaRPr lang="en-US" sz="1300" dirty="0"/>
          </a:p>
        </p:txBody>
      </p:sp>
      <p:sp>
        <p:nvSpPr>
          <p:cNvPr id="40" name="Text 22"/>
          <p:cNvSpPr txBox="1"/>
          <p:nvPr/>
        </p:nvSpPr>
        <p:spPr>
          <a:xfrm>
            <a:off x="838505" y="4785970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Adopt the you-viewpoint. Consider their constraints, benefits, and perspective to increase cooperation.</a:t>
            </a:r>
            <a:endParaRPr lang="en-US" sz="1000" dirty="0"/>
          </a:p>
        </p:txBody>
      </p:sp>
      <p:sp>
        <p:nvSpPr>
          <p:cNvPr id="41" name="Shape 23"/>
          <p:cNvSpPr/>
          <p:nvPr/>
        </p:nvSpPr>
        <p:spPr>
          <a:xfrm>
            <a:off x="838505" y="6086246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24"/>
          <p:cNvSpPr txBox="1"/>
          <p:nvPr/>
        </p:nvSpPr>
        <p:spPr>
          <a:xfrm>
            <a:off x="1028700" y="6210605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818CF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 Empathy</a:t>
            </a:r>
            <a:endParaRPr lang="en-US" sz="900" dirty="0"/>
          </a:p>
        </p:txBody>
      </p:sp>
      <p:pic>
        <p:nvPicPr>
          <p:cNvPr id="43" name="Image 16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838505" y="6224321"/>
            <a:ext cx="114300" cy="114300"/>
          </a:xfrm>
          <a:prstGeom prst="rect">
            <a:avLst/>
          </a:prstGeom>
        </p:spPr>
      </p:pic>
      <p:pic>
        <p:nvPicPr>
          <p:cNvPr id="44" name="Image 17" descr="preencoded.png"/>
          <p:cNvPicPr>
            <a:picLocks noChangeAspect="1"/>
          </p:cNvPicPr>
          <p:nvPr/>
        </p:nvPicPr>
        <p:blipFill>
          <a:blip r:embed="rId20"/>
          <a:srcRect t="-5" b="-5"/>
          <a:stretch/>
        </p:blipFill>
        <p:spPr>
          <a:xfrm>
            <a:off x="4343400" y="4176979"/>
            <a:ext cx="3504895" cy="2376526"/>
          </a:xfrm>
          <a:prstGeom prst="rect">
            <a:avLst/>
          </a:prstGeom>
        </p:spPr>
      </p:pic>
      <p:pic>
        <p:nvPicPr>
          <p:cNvPr id="45" name="Image 18" descr="preencoded.png"/>
          <p:cNvPicPr>
            <a:picLocks noChangeAspect="1"/>
          </p:cNvPicPr>
          <p:nvPr/>
        </p:nvPicPr>
        <p:blipFill>
          <a:blip r:embed="rId21">
            <a:alphaModFix amt="5000"/>
          </a:blip>
          <a:srcRect l="-347" r="-347"/>
          <a:stretch/>
        </p:blipFill>
        <p:spPr>
          <a:xfrm>
            <a:off x="7048195" y="4328770"/>
            <a:ext cx="647395" cy="571500"/>
          </a:xfrm>
          <a:prstGeom prst="rect">
            <a:avLst/>
          </a:prstGeom>
        </p:spPr>
      </p:pic>
      <p:pic>
        <p:nvPicPr>
          <p:cNvPr id="46" name="Image 19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2000" y="4367174"/>
            <a:ext cx="304495" cy="304495"/>
          </a:xfrm>
          <a:prstGeom prst="rect">
            <a:avLst/>
          </a:prstGeom>
        </p:spPr>
      </p:pic>
      <p:sp>
        <p:nvSpPr>
          <p:cNvPr id="47" name="Text 25"/>
          <p:cNvSpPr/>
          <p:nvPr/>
        </p:nvSpPr>
        <p:spPr>
          <a:xfrm>
            <a:off x="4572000" y="436717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endParaRPr lang="en-US" sz="1000" dirty="0"/>
          </a:p>
        </p:txBody>
      </p:sp>
      <p:sp>
        <p:nvSpPr>
          <p:cNvPr id="48" name="Text 26"/>
          <p:cNvSpPr txBox="1"/>
          <p:nvPr/>
        </p:nvSpPr>
        <p:spPr>
          <a:xfrm>
            <a:off x="4990795" y="4386377"/>
            <a:ext cx="215432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Draft with Structure</a:t>
            </a:r>
            <a:endParaRPr lang="en-US" sz="1300" dirty="0"/>
          </a:p>
        </p:txBody>
      </p:sp>
      <p:sp>
        <p:nvSpPr>
          <p:cNvPr id="49" name="Text 27"/>
          <p:cNvSpPr txBox="1"/>
          <p:nvPr/>
        </p:nvSpPr>
        <p:spPr>
          <a:xfrm>
            <a:off x="4572000" y="4785970"/>
            <a:ext cx="31629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Organize logically: Purpose, Context, Request, Timeline, and Next Steps. Don't bury the lead.</a:t>
            </a:r>
            <a:endParaRPr lang="en-US" sz="1000" dirty="0"/>
          </a:p>
        </p:txBody>
      </p:sp>
      <p:sp>
        <p:nvSpPr>
          <p:cNvPr id="50" name="Shape 28"/>
          <p:cNvSpPr/>
          <p:nvPr/>
        </p:nvSpPr>
        <p:spPr>
          <a:xfrm>
            <a:off x="4572000" y="6086246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29"/>
          <p:cNvSpPr txBox="1"/>
          <p:nvPr/>
        </p:nvSpPr>
        <p:spPr>
          <a:xfrm>
            <a:off x="4762195" y="6210605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366F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 Logic</a:t>
            </a:r>
            <a:endParaRPr lang="en-US" sz="900" dirty="0"/>
          </a:p>
        </p:txBody>
      </p:sp>
      <p:pic>
        <p:nvPicPr>
          <p:cNvPr id="52" name="Image 20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4572000" y="6224321"/>
            <a:ext cx="114300" cy="114300"/>
          </a:xfrm>
          <a:prstGeom prst="rect">
            <a:avLst/>
          </a:prstGeom>
        </p:spPr>
      </p:pic>
      <p:pic>
        <p:nvPicPr>
          <p:cNvPr id="53" name="Image 21" descr="preencoded.png"/>
          <p:cNvPicPr>
            <a:picLocks noChangeAspect="1"/>
          </p:cNvPicPr>
          <p:nvPr/>
        </p:nvPicPr>
        <p:blipFill>
          <a:blip r:embed="rId24"/>
          <a:srcRect t="-5" b="-5"/>
          <a:stretch/>
        </p:blipFill>
        <p:spPr>
          <a:xfrm>
            <a:off x="8076895" y="4176979"/>
            <a:ext cx="3504895" cy="2376526"/>
          </a:xfrm>
          <a:prstGeom prst="rect">
            <a:avLst/>
          </a:prstGeom>
        </p:spPr>
      </p:pic>
      <p:pic>
        <p:nvPicPr>
          <p:cNvPr id="54" name="Image 22" descr="preencoded.png"/>
          <p:cNvPicPr>
            <a:picLocks noChangeAspect="1"/>
          </p:cNvPicPr>
          <p:nvPr/>
        </p:nvPicPr>
        <p:blipFill>
          <a:blip r:embed="rId25">
            <a:alphaModFix amt="5000"/>
          </a:blip>
          <a:srcRect t="-16" b="-16"/>
          <a:stretch/>
        </p:blipFill>
        <p:spPr>
          <a:xfrm>
            <a:off x="10715854" y="4328770"/>
            <a:ext cx="714146" cy="571500"/>
          </a:xfrm>
          <a:prstGeom prst="rect">
            <a:avLst/>
          </a:prstGeom>
        </p:spPr>
      </p:pic>
      <p:pic>
        <p:nvPicPr>
          <p:cNvPr id="55" name="Image 23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05495" y="4367174"/>
            <a:ext cx="304495" cy="304495"/>
          </a:xfrm>
          <a:prstGeom prst="rect">
            <a:avLst/>
          </a:prstGeom>
        </p:spPr>
      </p:pic>
      <p:sp>
        <p:nvSpPr>
          <p:cNvPr id="56" name="Text 30"/>
          <p:cNvSpPr/>
          <p:nvPr/>
        </p:nvSpPr>
        <p:spPr>
          <a:xfrm>
            <a:off x="8305495" y="4367174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</a:t>
            </a:r>
            <a:endParaRPr lang="en-US" sz="1000" dirty="0"/>
          </a:p>
        </p:txBody>
      </p:sp>
      <p:sp>
        <p:nvSpPr>
          <p:cNvPr id="57" name="Text 31"/>
          <p:cNvSpPr txBox="1"/>
          <p:nvPr/>
        </p:nvSpPr>
        <p:spPr>
          <a:xfrm>
            <a:off x="8725205" y="4386377"/>
            <a:ext cx="154716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Choose Channel</a:t>
            </a:r>
            <a:endParaRPr lang="en-US" sz="1300" dirty="0"/>
          </a:p>
        </p:txBody>
      </p:sp>
      <p:sp>
        <p:nvSpPr>
          <p:cNvPr id="58" name="Text 32"/>
          <p:cNvSpPr txBox="1"/>
          <p:nvPr/>
        </p:nvSpPr>
        <p:spPr>
          <a:xfrm>
            <a:off x="8305495" y="4785970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Select based on need: Chat (quick), Email (record), Voice/Video (tone/emotion), or Meeting (alignment).</a:t>
            </a:r>
            <a:endParaRPr lang="en-US" sz="1000" dirty="0"/>
          </a:p>
        </p:txBody>
      </p:sp>
      <p:sp>
        <p:nvSpPr>
          <p:cNvPr id="59" name="Shape 33"/>
          <p:cNvSpPr/>
          <p:nvPr/>
        </p:nvSpPr>
        <p:spPr>
          <a:xfrm>
            <a:off x="8305495" y="6086246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Text 34"/>
          <p:cNvSpPr txBox="1"/>
          <p:nvPr/>
        </p:nvSpPr>
        <p:spPr>
          <a:xfrm>
            <a:off x="8524951" y="6210605"/>
            <a:ext cx="298094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4F46E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Focus: Medium</a:t>
            </a:r>
            <a:endParaRPr lang="en-US" sz="900" dirty="0"/>
          </a:p>
        </p:txBody>
      </p:sp>
      <p:pic>
        <p:nvPicPr>
          <p:cNvPr id="61" name="Image 24" descr="preencoded.png"/>
          <p:cNvPicPr>
            <a:picLocks noChangeAspect="1"/>
          </p:cNvPicPr>
          <p:nvPr/>
        </p:nvPicPr>
        <p:blipFill>
          <a:blip r:embed="rId27"/>
          <a:srcRect t="-80" b="-80"/>
          <a:stretch/>
        </p:blipFill>
        <p:spPr>
          <a:xfrm>
            <a:off x="8305495" y="6224321"/>
            <a:ext cx="142646" cy="114300"/>
          </a:xfrm>
          <a:prstGeom prst="rect">
            <a:avLst/>
          </a:prstGeom>
        </p:spPr>
      </p:pic>
      <p:pic>
        <p:nvPicPr>
          <p:cNvPr id="62" name="Image 25" descr="preencoded.png"/>
          <p:cNvPicPr>
            <a:picLocks noChangeAspect="1"/>
          </p:cNvPicPr>
          <p:nvPr/>
        </p:nvPicPr>
        <p:blipFill>
          <a:blip r:embed="rId28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41000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533095"/>
            <a:ext cx="457200" cy="384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81405" y="457200"/>
            <a:ext cx="14200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1 Scope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Overview &amp; Learning Objectives</a:t>
            </a:r>
            <a:endParaRPr lang="en-US" sz="3600" dirty="0"/>
          </a:p>
        </p:txBody>
      </p:sp>
      <p:sp>
        <p:nvSpPr>
          <p:cNvPr id="8" name="Text 5"/>
          <p:cNvSpPr txBox="1"/>
          <p:nvPr/>
        </p:nvSpPr>
        <p:spPr>
          <a:xfrm>
            <a:off x="1104595" y="1876349"/>
            <a:ext cx="61539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By the end of this module, you will be able to: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609905" y="1800454"/>
            <a:ext cx="381305" cy="457200"/>
          </a:xfrm>
          <a:prstGeom prst="roundRect">
            <a:avLst>
              <a:gd name="adj" fmla="val 47962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5800" y="1904695"/>
            <a:ext cx="228600" cy="22860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2605126"/>
            <a:ext cx="190195" cy="19019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952805" y="2562149"/>
            <a:ext cx="58201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the Business Impact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952805" y="2866644"/>
            <a:ext cx="57817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 how communication drives credibility, efficiency, and measurable business results.</a:t>
            </a:r>
            <a:endParaRPr lang="en-US" sz="12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3595421"/>
            <a:ext cx="190195" cy="190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52805" y="3552444"/>
            <a:ext cx="58201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 Your Message</a:t>
            </a:r>
            <a:endParaRPr lang="en-US" sz="1300" dirty="0"/>
          </a:p>
        </p:txBody>
      </p:sp>
      <p:sp>
        <p:nvSpPr>
          <p:cNvPr id="16" name="Text 10"/>
          <p:cNvSpPr txBox="1"/>
          <p:nvPr/>
        </p:nvSpPr>
        <p:spPr>
          <a:xfrm>
            <a:off x="952805" y="3857854"/>
            <a:ext cx="57817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 content effectively to specific audiences, purposes, and workplace contexts.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4586630"/>
            <a:ext cx="190195" cy="19019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952805" y="4543654"/>
            <a:ext cx="58201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Master Professional Tone</a:t>
            </a:r>
            <a:endParaRPr lang="en-US" sz="1300" dirty="0"/>
          </a:p>
        </p:txBody>
      </p:sp>
      <p:sp>
        <p:nvSpPr>
          <p:cNvPr id="19" name="Text 12"/>
          <p:cNvSpPr txBox="1"/>
          <p:nvPr/>
        </p:nvSpPr>
        <p:spPr>
          <a:xfrm>
            <a:off x="952805" y="4848149"/>
            <a:ext cx="57817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Apply the "you-viewpoint" and courteous language to build reader-centered messages.</a:t>
            </a:r>
            <a:endParaRPr lang="en-US" sz="12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5576926"/>
            <a:ext cx="190195" cy="190195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952805" y="5533949"/>
            <a:ext cx="51919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&amp; Fix Mistakes</a:t>
            </a:r>
            <a:endParaRPr lang="en-US" sz="1300" dirty="0"/>
          </a:p>
        </p:txBody>
      </p:sp>
      <p:sp>
        <p:nvSpPr>
          <p:cNvPr id="22" name="Text 14"/>
          <p:cNvSpPr txBox="1"/>
          <p:nvPr/>
        </p:nvSpPr>
        <p:spPr>
          <a:xfrm>
            <a:off x="952805" y="5838444"/>
            <a:ext cx="57634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Spot common tone errors and revise them to be professional and clear.</a:t>
            </a:r>
            <a:endParaRPr lang="en-US" sz="1200" dirty="0"/>
          </a:p>
        </p:txBody>
      </p:sp>
      <p:sp>
        <p:nvSpPr>
          <p:cNvPr id="23" name="Shape 15"/>
          <p:cNvSpPr/>
          <p:nvPr/>
        </p:nvSpPr>
        <p:spPr>
          <a:xfrm>
            <a:off x="7263994" y="1800454"/>
            <a:ext cx="4324198" cy="4677156"/>
          </a:xfrm>
          <a:prstGeom prst="roundRect">
            <a:avLst>
              <a:gd name="adj" fmla="val 745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6">
            <a:alphaModFix amt="50000"/>
          </a:blip>
          <a:srcRect/>
          <a:stretch/>
        </p:blipFill>
        <p:spPr>
          <a:xfrm>
            <a:off x="10810951" y="1657807"/>
            <a:ext cx="914400" cy="914400"/>
          </a:xfrm>
          <a:prstGeom prst="rect">
            <a:avLst/>
          </a:prstGeom>
        </p:spPr>
      </p:pic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7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7883042" y="2115007"/>
            <a:ext cx="35058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Typical Work in Module 1 </a:t>
            </a:r>
            <a:endParaRPr lang="en-US" sz="15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78547" y="2152498"/>
            <a:ext cx="190195" cy="190195"/>
          </a:xfrm>
          <a:prstGeom prst="rect">
            <a:avLst/>
          </a:prstGeom>
        </p:spPr>
      </p:pic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9"/>
          <a:srcRect l="-3" r="-3"/>
          <a:stretch/>
        </p:blipFill>
        <p:spPr>
          <a:xfrm>
            <a:off x="7578547" y="2609698"/>
            <a:ext cx="3689604" cy="1462126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7807147" y="2800807"/>
            <a:ext cx="3391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Tone Makeovers</a:t>
            </a:r>
            <a:endParaRPr lang="en-US" sz="1200" dirty="0"/>
          </a:p>
        </p:txBody>
      </p:sp>
      <p:sp>
        <p:nvSpPr>
          <p:cNvPr id="30" name="Text 18"/>
          <p:cNvSpPr txBox="1"/>
          <p:nvPr/>
        </p:nvSpPr>
        <p:spPr>
          <a:xfrm>
            <a:off x="7807147" y="3105302"/>
            <a:ext cx="335310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Transforming rude, unclear, or robotic messages into professional, reader-centered communication.</a:t>
            </a:r>
            <a:endParaRPr lang="en-US" sz="1000" dirty="0"/>
          </a:p>
        </p:txBody>
      </p:sp>
      <p:sp>
        <p:nvSpPr>
          <p:cNvPr id="31" name="Text 19"/>
          <p:cNvSpPr txBox="1"/>
          <p:nvPr/>
        </p:nvSpPr>
        <p:spPr>
          <a:xfrm>
            <a:off x="7807147" y="3653028"/>
            <a:ext cx="9720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Before &amp; After</a:t>
            </a:r>
            <a:endParaRPr lang="en-US" sz="900" dirty="0"/>
          </a:p>
        </p:txBody>
      </p:sp>
      <p:pic>
        <p:nvPicPr>
          <p:cNvPr id="32" name="Image 10" descr="preencoded.png"/>
          <p:cNvPicPr>
            <a:picLocks noChangeAspect="1"/>
          </p:cNvPicPr>
          <p:nvPr/>
        </p:nvPicPr>
        <p:blipFill>
          <a:blip r:embed="rId10"/>
          <a:srcRect l="-3" r="-3"/>
          <a:stretch/>
        </p:blipFill>
        <p:spPr>
          <a:xfrm>
            <a:off x="7578547" y="4376318"/>
            <a:ext cx="3689604" cy="1462126"/>
          </a:xfrm>
          <a:prstGeom prst="rect">
            <a:avLst/>
          </a:prstGeom>
        </p:spPr>
      </p:pic>
      <p:sp>
        <p:nvSpPr>
          <p:cNvPr id="33" name="Text 20"/>
          <p:cNvSpPr txBox="1"/>
          <p:nvPr/>
        </p:nvSpPr>
        <p:spPr>
          <a:xfrm>
            <a:off x="7807147" y="4567428"/>
            <a:ext cx="3391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Scenario Responses</a:t>
            </a:r>
            <a:endParaRPr lang="en-US" sz="1200" dirty="0"/>
          </a:p>
        </p:txBody>
      </p:sp>
      <p:sp>
        <p:nvSpPr>
          <p:cNvPr id="34" name="Text 21"/>
          <p:cNvSpPr txBox="1"/>
          <p:nvPr/>
        </p:nvSpPr>
        <p:spPr>
          <a:xfrm>
            <a:off x="7807147" y="4871923"/>
            <a:ext cx="3353105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Analyzing short workplace scenarios to choose the most effective message strategy.</a:t>
            </a:r>
            <a:endParaRPr lang="en-US" sz="1000" dirty="0"/>
          </a:p>
        </p:txBody>
      </p:sp>
      <p:sp>
        <p:nvSpPr>
          <p:cNvPr id="35" name="Text 22"/>
          <p:cNvSpPr txBox="1"/>
          <p:nvPr/>
        </p:nvSpPr>
        <p:spPr>
          <a:xfrm>
            <a:off x="7807147" y="5419649"/>
            <a:ext cx="10579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Critical Thinking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457200"/>
            <a:ext cx="457200" cy="38405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1181405" y="381305"/>
            <a:ext cx="27806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Operating System of Work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09905" y="647395"/>
            <a:ext cx="11163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Communication Matters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09905" y="1447495"/>
            <a:ext cx="5296205" cy="4953305"/>
          </a:xfrm>
          <a:prstGeom prst="roundRect">
            <a:avLst>
              <a:gd name="adj" fmla="val 568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rcRect/>
          <a:stretch/>
        </p:blipFill>
        <p:spPr>
          <a:xfrm>
            <a:off x="4523537" y="1609344"/>
            <a:ext cx="1218895" cy="1218895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4" b="-4"/>
          <a:stretch/>
        </p:blipFill>
        <p:spPr>
          <a:xfrm>
            <a:off x="6286500" y="1447495"/>
            <a:ext cx="5296205" cy="495330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10191902" y="1619402"/>
            <a:ext cx="1218895" cy="12188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197" r="-197"/>
          <a:stretch/>
        </p:blipFill>
        <p:spPr>
          <a:xfrm>
            <a:off x="0" y="6782105"/>
            <a:ext cx="4063594" cy="75895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19149" y="1800454"/>
            <a:ext cx="2349094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It's Strong</a:t>
            </a:r>
            <a:endParaRPr lang="en-US" sz="18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23544" y="1762049"/>
            <a:ext cx="381305" cy="381305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28700" y="1867205"/>
            <a:ext cx="171907" cy="171907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1248156" y="2619756"/>
            <a:ext cx="44577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Speed &amp; Efficiency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1248156" y="2924251"/>
            <a:ext cx="44202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 messages reduce rework and prevent confusion, allowing work to move faster.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1266444" y="3685946"/>
            <a:ext cx="42958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Alignment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1266444" y="3991356"/>
            <a:ext cx="48673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Everyone understands priorities, goals, and decision rights.</a:t>
            </a:r>
            <a:endParaRPr lang="en-US" sz="1200" dirty="0"/>
          </a:p>
        </p:txBody>
      </p:sp>
      <p:sp>
        <p:nvSpPr>
          <p:cNvPr id="19" name="Text 10"/>
          <p:cNvSpPr txBox="1"/>
          <p:nvPr/>
        </p:nvSpPr>
        <p:spPr>
          <a:xfrm>
            <a:off x="1314907" y="4524451"/>
            <a:ext cx="43918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 Trust</a:t>
            </a:r>
            <a:endParaRPr lang="en-US" sz="1300" dirty="0"/>
          </a:p>
        </p:txBody>
      </p:sp>
      <p:sp>
        <p:nvSpPr>
          <p:cNvPr id="20" name="Text 11"/>
          <p:cNvSpPr txBox="1"/>
          <p:nvPr/>
        </p:nvSpPr>
        <p:spPr>
          <a:xfrm>
            <a:off x="1314907" y="4828946"/>
            <a:ext cx="43534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Consistent, respectful interactions build a foundation for collaboration.</a:t>
            </a:r>
            <a:endParaRPr lang="en-US" sz="1200" dirty="0"/>
          </a:p>
        </p:txBody>
      </p:sp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923544" y="2661818"/>
            <a:ext cx="171907" cy="190195"/>
          </a:xfrm>
          <a:prstGeom prst="rect">
            <a:avLst/>
          </a:prstGeom>
        </p:spPr>
      </p:pic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23544" y="3728923"/>
            <a:ext cx="190195" cy="190195"/>
          </a:xfrm>
          <a:prstGeom prst="rect">
            <a:avLst/>
          </a:prstGeom>
        </p:spPr>
      </p:pic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3544" y="4567428"/>
            <a:ext cx="237744" cy="190195"/>
          </a:xfrm>
          <a:prstGeom prst="rect">
            <a:avLst/>
          </a:prstGeom>
        </p:spPr>
      </p:pic>
      <p:sp>
        <p:nvSpPr>
          <p:cNvPr id="24" name="Text 12"/>
          <p:cNvSpPr txBox="1"/>
          <p:nvPr/>
        </p:nvSpPr>
        <p:spPr>
          <a:xfrm>
            <a:off x="7104888" y="1809598"/>
            <a:ext cx="206014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When It's Weak</a:t>
            </a:r>
            <a:endParaRPr lang="en-US" sz="1800" dirty="0"/>
          </a:p>
        </p:txBody>
      </p:sp>
      <p:sp>
        <p:nvSpPr>
          <p:cNvPr id="25" name="Shape 13"/>
          <p:cNvSpPr/>
          <p:nvPr/>
        </p:nvSpPr>
        <p:spPr>
          <a:xfrm>
            <a:off x="6610198" y="1772107"/>
            <a:ext cx="381305" cy="381305"/>
          </a:xfrm>
          <a:prstGeom prst="ellipse">
            <a:avLst/>
          </a:prstGeom>
          <a:solidFill>
            <a:srgbClr val="FEF2F2"/>
          </a:solidFill>
          <a:ln w="127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714439" y="1876349"/>
            <a:ext cx="171907" cy="171907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6953098" y="2628900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Costly Delays</a:t>
            </a:r>
            <a:endParaRPr lang="en-US" sz="1300" dirty="0"/>
          </a:p>
        </p:txBody>
      </p:sp>
      <p:sp>
        <p:nvSpPr>
          <p:cNvPr id="28" name="Text 15"/>
          <p:cNvSpPr txBox="1"/>
          <p:nvPr/>
        </p:nvSpPr>
        <p:spPr>
          <a:xfrm>
            <a:off x="6953098" y="2933395"/>
            <a:ext cx="43918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Vague messages lead to duplicated effort, avoidable errors, and missed deadlines.</a:t>
            </a:r>
            <a:endParaRPr lang="en-US" sz="1200" dirty="0"/>
          </a:p>
        </p:txBody>
      </p:sp>
      <p:sp>
        <p:nvSpPr>
          <p:cNvPr id="29" name="Text 16"/>
          <p:cNvSpPr txBox="1"/>
          <p:nvPr/>
        </p:nvSpPr>
        <p:spPr>
          <a:xfrm>
            <a:off x="6953098" y="3696005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Misalignment</a:t>
            </a:r>
            <a:endParaRPr lang="en-US" sz="1300" dirty="0"/>
          </a:p>
        </p:txBody>
      </p:sp>
      <p:sp>
        <p:nvSpPr>
          <p:cNvPr id="30" name="Text 17"/>
          <p:cNvSpPr txBox="1"/>
          <p:nvPr/>
        </p:nvSpPr>
        <p:spPr>
          <a:xfrm>
            <a:off x="6953098" y="4000500"/>
            <a:ext cx="43918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Teams optimize for different goals, pulling in opposing directions.</a:t>
            </a:r>
            <a:endParaRPr lang="en-US" sz="1200" dirty="0"/>
          </a:p>
        </p:txBody>
      </p:sp>
      <p:sp>
        <p:nvSpPr>
          <p:cNvPr id="31" name="Text 18"/>
          <p:cNvSpPr txBox="1"/>
          <p:nvPr/>
        </p:nvSpPr>
        <p:spPr>
          <a:xfrm>
            <a:off x="6953098" y="4762195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 Trust</a:t>
            </a:r>
            <a:endParaRPr lang="en-US" sz="1300" dirty="0"/>
          </a:p>
        </p:txBody>
      </p:sp>
      <p:sp>
        <p:nvSpPr>
          <p:cNvPr id="32" name="Text 19"/>
          <p:cNvSpPr txBox="1"/>
          <p:nvPr/>
        </p:nvSpPr>
        <p:spPr>
          <a:xfrm>
            <a:off x="6953098" y="5067605"/>
            <a:ext cx="439186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Leads to defensive documentation, excessive approvals, and slowed decisions.</a:t>
            </a:r>
            <a:endParaRPr lang="en-US" sz="1200" dirty="0"/>
          </a:p>
        </p:txBody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610198" y="2671877"/>
            <a:ext cx="190195" cy="190195"/>
          </a:xfrm>
          <a:prstGeom prst="rect">
            <a:avLst/>
          </a:prstGeom>
        </p:spPr>
      </p:pic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10198" y="3738982"/>
            <a:ext cx="190195" cy="190195"/>
          </a:xfrm>
          <a:prstGeom prst="rect">
            <a:avLst/>
          </a:prstGeom>
        </p:spPr>
      </p:pic>
      <p:pic>
        <p:nvPicPr>
          <p:cNvPr id="35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610198" y="4805172"/>
            <a:ext cx="190195" cy="190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41000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533095"/>
            <a:ext cx="457200" cy="384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81405" y="457200"/>
            <a:ext cx="13834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Business Value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7 Reasons Communication Matters</a:t>
            </a:r>
            <a:endParaRPr lang="en-US" sz="3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l="-57" r="-57"/>
          <a:stretch/>
        </p:blipFill>
        <p:spPr>
          <a:xfrm>
            <a:off x="609905" y="2538374"/>
            <a:ext cx="200254" cy="2286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1000354" y="2499970"/>
            <a:ext cx="57726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Protects Time &amp; Money</a:t>
            </a:r>
            <a:endParaRPr lang="en-US" sz="1500" dirty="0"/>
          </a:p>
        </p:txBody>
      </p:sp>
      <p:sp>
        <p:nvSpPr>
          <p:cNvPr id="10" name="Text 6"/>
          <p:cNvSpPr txBox="1"/>
          <p:nvPr/>
        </p:nvSpPr>
        <p:spPr>
          <a:xfrm>
            <a:off x="1000354" y="2805379"/>
            <a:ext cx="57342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 messages reduce rework, prevent costly errors, and speed up decision-making.</a:t>
            </a:r>
            <a:endParaRPr lang="en-US" sz="1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3528670"/>
            <a:ext cx="228600" cy="2286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028700" y="3491179"/>
            <a:ext cx="56866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Aligns Goals &amp; Priorities</a:t>
            </a:r>
            <a:endParaRPr lang="en-US" sz="1500" dirty="0"/>
          </a:p>
        </p:txBody>
      </p:sp>
      <p:sp>
        <p:nvSpPr>
          <p:cNvPr id="13" name="Text 8"/>
          <p:cNvSpPr txBox="1"/>
          <p:nvPr/>
        </p:nvSpPr>
        <p:spPr>
          <a:xfrm>
            <a:off x="1028700" y="3795674"/>
            <a:ext cx="62581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Helps teams understand the mission so they can make autonomous decisions.</a:t>
            </a:r>
            <a:endParaRPr lang="en-US" sz="12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9905" y="4291279"/>
            <a:ext cx="228600" cy="2286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028700" y="4252874"/>
            <a:ext cx="57442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Builds Trust</a:t>
            </a:r>
            <a:endParaRPr lang="en-US" sz="1500" dirty="0"/>
          </a:p>
        </p:txBody>
      </p:sp>
      <p:sp>
        <p:nvSpPr>
          <p:cNvPr id="16" name="Text 10"/>
          <p:cNvSpPr txBox="1"/>
          <p:nvPr/>
        </p:nvSpPr>
        <p:spPr>
          <a:xfrm>
            <a:off x="1028700" y="4557370"/>
            <a:ext cx="570585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Reliable, respectful communication is a business asset that speeds up collaboration.</a:t>
            </a:r>
            <a:endParaRPr lang="en-US" sz="12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l="-80" r="-80"/>
          <a:stretch/>
        </p:blipFill>
        <p:spPr>
          <a:xfrm>
            <a:off x="609905" y="5281574"/>
            <a:ext cx="286207" cy="228600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1086307" y="5243170"/>
            <a:ext cx="55915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Shapes Company Culture</a:t>
            </a:r>
            <a:endParaRPr lang="en-US" sz="1500" dirty="0"/>
          </a:p>
        </p:txBody>
      </p:sp>
      <p:sp>
        <p:nvSpPr>
          <p:cNvPr id="19" name="Text 12"/>
          <p:cNvSpPr txBox="1"/>
          <p:nvPr/>
        </p:nvSpPr>
        <p:spPr>
          <a:xfrm>
            <a:off x="1086307" y="5548579"/>
            <a:ext cx="61630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Everyday tone and responsiveness teach employees what is normal and safe.</a:t>
            </a:r>
            <a:endParaRPr lang="en-US" sz="1200" dirty="0"/>
          </a:p>
        </p:txBody>
      </p:sp>
      <p:sp>
        <p:nvSpPr>
          <p:cNvPr id="20" name="Shape 13"/>
          <p:cNvSpPr/>
          <p:nvPr/>
        </p:nvSpPr>
        <p:spPr>
          <a:xfrm>
            <a:off x="7263994" y="1876349"/>
            <a:ext cx="4324198" cy="4524451"/>
          </a:xfrm>
          <a:prstGeom prst="roundRect">
            <a:avLst>
              <a:gd name="adj" fmla="val 745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>
            <a:alphaModFix amt="50000"/>
          </a:blip>
          <a:srcRect/>
          <a:stretch/>
        </p:blipFill>
        <p:spPr>
          <a:xfrm>
            <a:off x="10658246" y="1580998"/>
            <a:ext cx="1218895" cy="1218895"/>
          </a:xfrm>
          <a:prstGeom prst="rect">
            <a:avLst/>
          </a:prstGeom>
        </p:spPr>
      </p:pic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7921447" y="2576779"/>
            <a:ext cx="3467405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Strategic Outcomes </a:t>
            </a:r>
            <a:endParaRPr lang="en-US" sz="18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78547" y="2614270"/>
            <a:ext cx="228600" cy="228600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7949794" y="3185770"/>
            <a:ext cx="34390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Drives Loyalty</a:t>
            </a:r>
            <a:endParaRPr lang="en-US" sz="1300" dirty="0"/>
          </a:p>
        </p:txBody>
      </p:sp>
      <p:sp>
        <p:nvSpPr>
          <p:cNvPr id="26" name="Text 16"/>
          <p:cNvSpPr txBox="1"/>
          <p:nvPr/>
        </p:nvSpPr>
        <p:spPr>
          <a:xfrm>
            <a:off x="7949794" y="3491179"/>
            <a:ext cx="34006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Customers evaluate the experience, not just the product.</a:t>
            </a:r>
            <a:endParaRPr lang="en-US" sz="1000" dirty="0"/>
          </a:p>
        </p:txBody>
      </p:sp>
      <p:sp>
        <p:nvSpPr>
          <p:cNvPr id="27" name="Text 17"/>
          <p:cNvSpPr txBox="1"/>
          <p:nvPr/>
        </p:nvSpPr>
        <p:spPr>
          <a:xfrm>
            <a:off x="7949794" y="4100170"/>
            <a:ext cx="343905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Reduces Conflict</a:t>
            </a:r>
            <a:endParaRPr lang="en-US" sz="1300" dirty="0"/>
          </a:p>
        </p:txBody>
      </p:sp>
      <p:sp>
        <p:nvSpPr>
          <p:cNvPr id="28" name="Text 18"/>
          <p:cNvSpPr txBox="1"/>
          <p:nvPr/>
        </p:nvSpPr>
        <p:spPr>
          <a:xfrm>
            <a:off x="7949794" y="4405579"/>
            <a:ext cx="340065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Keeps tension productive by focusing on solutions, not blame.</a:t>
            </a:r>
            <a:endParaRPr lang="en-US" sz="1000" dirty="0"/>
          </a:p>
        </p:txBody>
      </p:sp>
      <p:sp>
        <p:nvSpPr>
          <p:cNvPr id="29" name="Text 19"/>
          <p:cNvSpPr txBox="1"/>
          <p:nvPr/>
        </p:nvSpPr>
        <p:spPr>
          <a:xfrm>
            <a:off x="7902245" y="5014570"/>
            <a:ext cx="34866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Supports Growth</a:t>
            </a:r>
            <a:endParaRPr lang="en-US" sz="1300" dirty="0"/>
          </a:p>
        </p:txBody>
      </p:sp>
      <p:sp>
        <p:nvSpPr>
          <p:cNvPr id="30" name="Text 20"/>
          <p:cNvSpPr txBox="1"/>
          <p:nvPr/>
        </p:nvSpPr>
        <p:spPr>
          <a:xfrm>
            <a:off x="7902245" y="5319979"/>
            <a:ext cx="344820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Strong communicators get more opportunities and responsibility.</a:t>
            </a:r>
            <a:endParaRPr lang="en-US" sz="1000" dirty="0"/>
          </a:p>
        </p:txBody>
      </p:sp>
      <p:pic>
        <p:nvPicPr>
          <p:cNvPr id="31" name="Image 8" descr="preencoded.png"/>
          <p:cNvPicPr>
            <a:picLocks noChangeAspect="1"/>
          </p:cNvPicPr>
          <p:nvPr/>
        </p:nvPicPr>
        <p:blipFill>
          <a:blip r:embed="rId11"/>
          <a:srcRect l="-1282" r="-1282"/>
          <a:stretch/>
        </p:blipFill>
        <p:spPr>
          <a:xfrm>
            <a:off x="7578547" y="3228746"/>
            <a:ext cx="219456" cy="190195"/>
          </a:xfrm>
          <a:prstGeom prst="rect">
            <a:avLst/>
          </a:prstGeom>
        </p:spPr>
      </p:pic>
      <p:pic>
        <p:nvPicPr>
          <p:cNvPr id="32" name="Image 9" descr="preencoded.png"/>
          <p:cNvPicPr>
            <a:picLocks noChangeAspect="1"/>
          </p:cNvPicPr>
          <p:nvPr/>
        </p:nvPicPr>
        <p:blipFill>
          <a:blip r:embed="rId12"/>
          <a:srcRect l="-1282" r="-1282"/>
          <a:stretch/>
        </p:blipFill>
        <p:spPr>
          <a:xfrm>
            <a:off x="7578547" y="4143146"/>
            <a:ext cx="219456" cy="190195"/>
          </a:xfrm>
          <a:prstGeom prst="rect">
            <a:avLst/>
          </a:prstGeom>
        </p:spPr>
      </p:pic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3"/>
          <a:srcRect l="-1648" r="-1648"/>
          <a:stretch/>
        </p:blipFill>
        <p:spPr>
          <a:xfrm>
            <a:off x="7578547" y="5057546"/>
            <a:ext cx="171907" cy="1901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457200"/>
            <a:ext cx="457200" cy="38405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1181405" y="381305"/>
            <a:ext cx="307604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Interpersonal Skills &amp; Strategy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09905" y="647395"/>
            <a:ext cx="11163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Solving Problems with Communication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09905" y="1447495"/>
            <a:ext cx="5296205" cy="4953305"/>
          </a:xfrm>
          <a:prstGeom prst="roundRect">
            <a:avLst>
              <a:gd name="adj" fmla="val 568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rcRect/>
          <a:stretch/>
        </p:blipFill>
        <p:spPr>
          <a:xfrm>
            <a:off x="4523537" y="1609344"/>
            <a:ext cx="1218895" cy="1218895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4" b="-4"/>
          <a:stretch/>
        </p:blipFill>
        <p:spPr>
          <a:xfrm>
            <a:off x="6286500" y="1447495"/>
            <a:ext cx="5296205" cy="495330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 l="-27" r="-27"/>
          <a:stretch/>
        </p:blipFill>
        <p:spPr>
          <a:xfrm>
            <a:off x="10344607" y="1619402"/>
            <a:ext cx="1067105" cy="12188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204" r="-204"/>
          <a:stretch/>
        </p:blipFill>
        <p:spPr>
          <a:xfrm>
            <a:off x="0" y="6782105"/>
            <a:ext cx="6096305" cy="75895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19149" y="1800454"/>
            <a:ext cx="1484986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Core Skills</a:t>
            </a:r>
            <a:endParaRPr lang="en-US" sz="18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23544" y="1762049"/>
            <a:ext cx="381305" cy="381305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rcRect l="-1064" r="-1064"/>
          <a:stretch/>
        </p:blipFill>
        <p:spPr>
          <a:xfrm>
            <a:off x="1004926" y="1867205"/>
            <a:ext cx="219456" cy="171907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1248156" y="2542946"/>
            <a:ext cx="34582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Clear Questions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248156" y="2790749"/>
            <a:ext cx="395935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Inquire without sounding accusatory to uncover facts.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1266444" y="3172054"/>
            <a:ext cx="34957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Without Blame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1266444" y="3419856"/>
            <a:ext cx="400324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the situation and impact, not personal faults.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1248156" y="3800246"/>
            <a:ext cx="4457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Listen Actively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1248156" y="4048049"/>
            <a:ext cx="44202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Pay attention to both the facts presented and the emotions behind them.</a:t>
            </a:r>
            <a:endParaRPr lang="en-US" sz="1000" dirty="0"/>
          </a:p>
        </p:txBody>
      </p:sp>
      <p:sp>
        <p:nvSpPr>
          <p:cNvPr id="21" name="Text 12"/>
          <p:cNvSpPr txBox="1"/>
          <p:nvPr/>
        </p:nvSpPr>
        <p:spPr>
          <a:xfrm>
            <a:off x="1248156" y="4619549"/>
            <a:ext cx="4457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Manage Tone &amp; Timing</a:t>
            </a:r>
            <a:endParaRPr lang="en-US" sz="1200" dirty="0"/>
          </a:p>
        </p:txBody>
      </p:sp>
      <p:sp>
        <p:nvSpPr>
          <p:cNvPr id="22" name="Text 13"/>
          <p:cNvSpPr txBox="1"/>
          <p:nvPr/>
        </p:nvSpPr>
        <p:spPr>
          <a:xfrm>
            <a:off x="1248156" y="4867351"/>
            <a:ext cx="44202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interactions calm and choose the right moment to address issues.</a:t>
            </a:r>
            <a:endParaRPr lang="en-US" sz="1000" dirty="0"/>
          </a:p>
        </p:txBody>
      </p:sp>
      <p:sp>
        <p:nvSpPr>
          <p:cNvPr id="23" name="Text 14"/>
          <p:cNvSpPr txBox="1"/>
          <p:nvPr/>
        </p:nvSpPr>
        <p:spPr>
          <a:xfrm>
            <a:off x="1248156" y="5438851"/>
            <a:ext cx="32964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Drive Clarity</a:t>
            </a:r>
            <a:endParaRPr lang="en-US" sz="1200" dirty="0"/>
          </a:p>
        </p:txBody>
      </p:sp>
      <p:sp>
        <p:nvSpPr>
          <p:cNvPr id="24" name="Text 15"/>
          <p:cNvSpPr txBox="1"/>
          <p:nvPr/>
        </p:nvSpPr>
        <p:spPr>
          <a:xfrm>
            <a:off x="1248156" y="5686654"/>
            <a:ext cx="377372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Convert confusion into clear, actionable next steps.</a:t>
            </a:r>
            <a:endParaRPr lang="en-US" sz="1000" dirty="0"/>
          </a:p>
        </p:txBody>
      </p:sp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3544" y="2602382"/>
            <a:ext cx="171907" cy="171907"/>
          </a:xfrm>
          <a:prstGeom prst="rect">
            <a:avLst/>
          </a:prstGeom>
        </p:spPr>
      </p:pic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1"/>
          <a:srcRect t="-842" b="-842"/>
          <a:stretch/>
        </p:blipFill>
        <p:spPr>
          <a:xfrm>
            <a:off x="923544" y="3231490"/>
            <a:ext cx="190195" cy="171907"/>
          </a:xfrm>
          <a:prstGeom prst="rect">
            <a:avLst/>
          </a:prstGeom>
        </p:spPr>
      </p:pic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3544" y="3859682"/>
            <a:ext cx="171907" cy="171907"/>
          </a:xfrm>
          <a:prstGeom prst="rect">
            <a:avLst/>
          </a:prstGeom>
        </p:spPr>
      </p:pic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3544" y="4678985"/>
            <a:ext cx="171907" cy="171907"/>
          </a:xfrm>
          <a:prstGeom prst="rect">
            <a:avLst/>
          </a:prstGeom>
        </p:spPr>
      </p:pic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23544" y="5498287"/>
            <a:ext cx="171907" cy="171907"/>
          </a:xfrm>
          <a:prstGeom prst="rect">
            <a:avLst/>
          </a:prstGeom>
        </p:spPr>
      </p:pic>
      <p:sp>
        <p:nvSpPr>
          <p:cNvPr id="30" name="Text 16"/>
          <p:cNvSpPr txBox="1"/>
          <p:nvPr/>
        </p:nvSpPr>
        <p:spPr>
          <a:xfrm>
            <a:off x="7104888" y="1809598"/>
            <a:ext cx="264078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Keep It Productive</a:t>
            </a:r>
            <a:endParaRPr lang="en-US" sz="1800" dirty="0"/>
          </a:p>
        </p:txBody>
      </p:sp>
      <p:sp>
        <p:nvSpPr>
          <p:cNvPr id="31" name="Shape 17"/>
          <p:cNvSpPr/>
          <p:nvPr/>
        </p:nvSpPr>
        <p:spPr>
          <a:xfrm>
            <a:off x="6610198" y="1772107"/>
            <a:ext cx="381305" cy="381305"/>
          </a:xfrm>
          <a:prstGeom prst="ellipse">
            <a:avLst/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714439" y="1876349"/>
            <a:ext cx="171907" cy="171907"/>
          </a:xfrm>
          <a:prstGeom prst="rect">
            <a:avLst/>
          </a:prstGeom>
        </p:spPr>
      </p:pic>
      <p:sp>
        <p:nvSpPr>
          <p:cNvPr id="33" name="Text 18"/>
          <p:cNvSpPr txBox="1"/>
          <p:nvPr/>
        </p:nvSpPr>
        <p:spPr>
          <a:xfrm>
            <a:off x="6933895" y="2553005"/>
            <a:ext cx="389625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the Real Issue</a:t>
            </a:r>
            <a:endParaRPr lang="en-US" sz="1200" dirty="0"/>
          </a:p>
        </p:txBody>
      </p:sp>
      <p:sp>
        <p:nvSpPr>
          <p:cNvPr id="34" name="Text 19"/>
          <p:cNvSpPr txBox="1"/>
          <p:nvPr/>
        </p:nvSpPr>
        <p:spPr>
          <a:xfrm>
            <a:off x="6933895" y="2800807"/>
            <a:ext cx="446318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Clarify goals, what "done" looks like, and existing constraints.</a:t>
            </a:r>
            <a:endParaRPr lang="en-US" sz="1000" dirty="0"/>
          </a:p>
        </p:txBody>
      </p:sp>
      <p:sp>
        <p:nvSpPr>
          <p:cNvPr id="35" name="Text 20"/>
          <p:cNvSpPr txBox="1"/>
          <p:nvPr/>
        </p:nvSpPr>
        <p:spPr>
          <a:xfrm>
            <a:off x="6933895" y="3181198"/>
            <a:ext cx="43251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Lower Defensiveness</a:t>
            </a:r>
            <a:endParaRPr lang="en-US" sz="1200" dirty="0"/>
          </a:p>
        </p:txBody>
      </p:sp>
      <p:sp>
        <p:nvSpPr>
          <p:cNvPr id="36" name="Text 21"/>
          <p:cNvSpPr txBox="1"/>
          <p:nvPr/>
        </p:nvSpPr>
        <p:spPr>
          <a:xfrm>
            <a:off x="6933895" y="3429000"/>
            <a:ext cx="48966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"I-statements" and focus on observable facts to reduce tension.</a:t>
            </a:r>
            <a:endParaRPr lang="en-US" sz="1000" dirty="0"/>
          </a:p>
        </p:txBody>
      </p:sp>
      <p:sp>
        <p:nvSpPr>
          <p:cNvPr id="37" name="Text 22"/>
          <p:cNvSpPr txBox="1"/>
          <p:nvPr/>
        </p:nvSpPr>
        <p:spPr>
          <a:xfrm>
            <a:off x="6933895" y="3810305"/>
            <a:ext cx="44485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Confirm Understanding</a:t>
            </a:r>
            <a:endParaRPr lang="en-US" sz="1200" dirty="0"/>
          </a:p>
        </p:txBody>
      </p:sp>
      <p:sp>
        <p:nvSpPr>
          <p:cNvPr id="38" name="Text 23"/>
          <p:cNvSpPr txBox="1"/>
          <p:nvPr/>
        </p:nvSpPr>
        <p:spPr>
          <a:xfrm>
            <a:off x="6933895" y="4058107"/>
            <a:ext cx="4410151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Paraphrase what you've heard to ensure alignment before moving on.</a:t>
            </a:r>
            <a:endParaRPr lang="en-US" sz="1000" dirty="0"/>
          </a:p>
        </p:txBody>
      </p:sp>
      <p:sp>
        <p:nvSpPr>
          <p:cNvPr id="39" name="Text 24"/>
          <p:cNvSpPr txBox="1"/>
          <p:nvPr/>
        </p:nvSpPr>
        <p:spPr>
          <a:xfrm>
            <a:off x="6981444" y="4629607"/>
            <a:ext cx="3982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Negotiate Tradeoffs</a:t>
            </a:r>
            <a:endParaRPr lang="en-US" sz="1200" dirty="0"/>
          </a:p>
        </p:txBody>
      </p:sp>
      <p:sp>
        <p:nvSpPr>
          <p:cNvPr id="40" name="Text 25"/>
          <p:cNvSpPr txBox="1"/>
          <p:nvPr/>
        </p:nvSpPr>
        <p:spPr>
          <a:xfrm>
            <a:off x="6981444" y="4876495"/>
            <a:ext cx="455371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Collaboratively balance scope, time, and quality requirements.</a:t>
            </a:r>
            <a:endParaRPr lang="en-US" sz="1000" dirty="0"/>
          </a:p>
        </p:txBody>
      </p:sp>
      <p:sp>
        <p:nvSpPr>
          <p:cNvPr id="41" name="Text 26"/>
          <p:cNvSpPr txBox="1"/>
          <p:nvPr/>
        </p:nvSpPr>
        <p:spPr>
          <a:xfrm>
            <a:off x="6895490" y="5257800"/>
            <a:ext cx="38679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Follow Up</a:t>
            </a:r>
            <a:endParaRPr lang="en-US" sz="1200" dirty="0"/>
          </a:p>
        </p:txBody>
      </p:sp>
      <p:sp>
        <p:nvSpPr>
          <p:cNvPr id="42" name="Text 27"/>
          <p:cNvSpPr txBox="1"/>
          <p:nvPr/>
        </p:nvSpPr>
        <p:spPr>
          <a:xfrm>
            <a:off x="6895490" y="5505602"/>
            <a:ext cx="443026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decisions, assign owners, and set clear deadlines.</a:t>
            </a:r>
            <a:endParaRPr lang="en-US" sz="1000" dirty="0"/>
          </a:p>
        </p:txBody>
      </p:sp>
      <p:pic>
        <p:nvPicPr>
          <p:cNvPr id="43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610198" y="2612441"/>
            <a:ext cx="171907" cy="171907"/>
          </a:xfrm>
          <a:prstGeom prst="rect">
            <a:avLst/>
          </a:prstGeom>
        </p:spPr>
      </p:pic>
      <p:pic>
        <p:nvPicPr>
          <p:cNvPr id="44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610198" y="3240634"/>
            <a:ext cx="171907" cy="171907"/>
          </a:xfrm>
          <a:prstGeom prst="rect">
            <a:avLst/>
          </a:prstGeom>
        </p:spPr>
      </p:pic>
      <p:pic>
        <p:nvPicPr>
          <p:cNvPr id="45" name="Image 15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610198" y="3869741"/>
            <a:ext cx="171907" cy="171907"/>
          </a:xfrm>
          <a:prstGeom prst="rect">
            <a:avLst/>
          </a:prstGeom>
        </p:spPr>
      </p:pic>
      <p:pic>
        <p:nvPicPr>
          <p:cNvPr id="46" name="Image 16" descr="preencoded.png"/>
          <p:cNvPicPr>
            <a:picLocks noChangeAspect="1"/>
          </p:cNvPicPr>
          <p:nvPr/>
        </p:nvPicPr>
        <p:blipFill>
          <a:blip r:embed="rId19"/>
          <a:srcRect l="-1064" r="-1064"/>
          <a:stretch/>
        </p:blipFill>
        <p:spPr>
          <a:xfrm>
            <a:off x="6610198" y="4689043"/>
            <a:ext cx="219456" cy="171907"/>
          </a:xfrm>
          <a:prstGeom prst="rect">
            <a:avLst/>
          </a:prstGeom>
        </p:spPr>
      </p:pic>
      <p:pic>
        <p:nvPicPr>
          <p:cNvPr id="47" name="Image 17" descr="preencoded.png"/>
          <p:cNvPicPr>
            <a:picLocks noChangeAspect="1"/>
          </p:cNvPicPr>
          <p:nvPr/>
        </p:nvPicPr>
        <p:blipFill>
          <a:blip r:embed="rId20"/>
          <a:srcRect l="-1773" r="-1773"/>
          <a:stretch/>
        </p:blipFill>
        <p:spPr>
          <a:xfrm>
            <a:off x="6610198" y="5317236"/>
            <a:ext cx="133502" cy="171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257300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457200"/>
            <a:ext cx="457200" cy="384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81405" y="381305"/>
            <a:ext cx="201168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 Methodology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09905" y="647395"/>
            <a:ext cx="11163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Practical Playbook: Confusion  Clarity  Action</a:t>
            </a:r>
            <a:endParaRPr lang="en-US" sz="27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 t="-530" b="-530"/>
          <a:stretch/>
        </p:blipFill>
        <p:spPr>
          <a:xfrm>
            <a:off x="8884311" y="712318"/>
            <a:ext cx="247802" cy="286207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rcRect t="-530" b="-530"/>
          <a:stretch/>
        </p:blipFill>
        <p:spPr>
          <a:xfrm>
            <a:off x="10677449" y="712318"/>
            <a:ext cx="247802" cy="286207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rcRect l="-4" r="-4"/>
          <a:stretch/>
        </p:blipFill>
        <p:spPr>
          <a:xfrm>
            <a:off x="609905" y="1571854"/>
            <a:ext cx="3504895" cy="248442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3390595" y="1723644"/>
            <a:ext cx="571500" cy="571500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05" y="1762049"/>
            <a:ext cx="304495" cy="30449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838505" y="17620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257300" y="1781251"/>
            <a:ext cx="198424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the Problem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838505" y="2180844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the problem precisely before proposing solutions. Ensure everyone is solving the same issue.</a:t>
            </a:r>
            <a:endParaRPr lang="en-US" sz="1000" dirty="0"/>
          </a:p>
        </p:txBody>
      </p:sp>
      <p:sp>
        <p:nvSpPr>
          <p:cNvPr id="16" name="Shape 8"/>
          <p:cNvSpPr/>
          <p:nvPr/>
        </p:nvSpPr>
        <p:spPr>
          <a:xfrm>
            <a:off x="838505" y="3589934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9"/>
          <p:cNvSpPr txBox="1"/>
          <p:nvPr/>
        </p:nvSpPr>
        <p:spPr>
          <a:xfrm>
            <a:off x="1028700" y="3713378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Target: Precision</a:t>
            </a:r>
            <a:endParaRPr lang="en-US" sz="900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505" y="3728009"/>
            <a:ext cx="114300" cy="114300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9"/>
          <a:srcRect l="-4" r="-4"/>
          <a:stretch/>
        </p:blipFill>
        <p:spPr>
          <a:xfrm>
            <a:off x="4343400" y="1571854"/>
            <a:ext cx="3504895" cy="2484425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10">
            <a:alphaModFix amt="5000"/>
          </a:blip>
          <a:srcRect l="-688" r="-688"/>
          <a:stretch/>
        </p:blipFill>
        <p:spPr>
          <a:xfrm>
            <a:off x="7334402" y="1723644"/>
            <a:ext cx="362102" cy="571500"/>
          </a:xfrm>
          <a:prstGeom prst="rect">
            <a:avLst/>
          </a:prstGeom>
        </p:spPr>
      </p:pic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1762049"/>
            <a:ext cx="304495" cy="304495"/>
          </a:xfrm>
          <a:prstGeom prst="rect">
            <a:avLst/>
          </a:prstGeom>
        </p:spPr>
      </p:pic>
      <p:sp>
        <p:nvSpPr>
          <p:cNvPr id="22" name="Text 10"/>
          <p:cNvSpPr/>
          <p:nvPr/>
        </p:nvSpPr>
        <p:spPr>
          <a:xfrm>
            <a:off x="4572000" y="17620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1000" dirty="0"/>
          </a:p>
        </p:txBody>
      </p:sp>
      <p:sp>
        <p:nvSpPr>
          <p:cNvPr id="23" name="Text 11"/>
          <p:cNvSpPr txBox="1"/>
          <p:nvPr/>
        </p:nvSpPr>
        <p:spPr>
          <a:xfrm>
            <a:off x="4990795" y="1781251"/>
            <a:ext cx="143377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Ask Questions</a:t>
            </a:r>
            <a:endParaRPr lang="en-US" sz="1300" dirty="0"/>
          </a:p>
        </p:txBody>
      </p:sp>
      <p:sp>
        <p:nvSpPr>
          <p:cNvPr id="24" name="Text 12"/>
          <p:cNvSpPr txBox="1"/>
          <p:nvPr/>
        </p:nvSpPr>
        <p:spPr>
          <a:xfrm>
            <a:off x="4572000" y="2180844"/>
            <a:ext cx="3162910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questions before making assumptions. Clarify facts to avoid working on incorrect premises.</a:t>
            </a:r>
            <a:endParaRPr lang="en-US" sz="1000" dirty="0"/>
          </a:p>
        </p:txBody>
      </p:sp>
      <p:sp>
        <p:nvSpPr>
          <p:cNvPr id="25" name="Shape 13"/>
          <p:cNvSpPr/>
          <p:nvPr/>
        </p:nvSpPr>
        <p:spPr>
          <a:xfrm>
            <a:off x="4572000" y="3589934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14"/>
          <p:cNvSpPr txBox="1"/>
          <p:nvPr/>
        </p:nvSpPr>
        <p:spPr>
          <a:xfrm>
            <a:off x="4762195" y="3713378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3B82F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Target: Facts</a:t>
            </a:r>
            <a:endParaRPr lang="en-US" sz="900" dirty="0"/>
          </a:p>
        </p:txBody>
      </p:sp>
      <p:pic>
        <p:nvPicPr>
          <p:cNvPr id="27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72000" y="3728009"/>
            <a:ext cx="114300" cy="114300"/>
          </a:xfrm>
          <a:prstGeom prst="rect">
            <a:avLst/>
          </a:prstGeom>
        </p:spPr>
      </p:pic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3"/>
          <a:srcRect l="-4" r="-4"/>
          <a:stretch/>
        </p:blipFill>
        <p:spPr>
          <a:xfrm>
            <a:off x="8076895" y="1571854"/>
            <a:ext cx="3504895" cy="2484425"/>
          </a:xfrm>
          <a:prstGeom prst="rect">
            <a:avLst/>
          </a:prstGeom>
        </p:spPr>
      </p:pic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4">
            <a:alphaModFix amt="5000"/>
          </a:blip>
          <a:srcRect/>
          <a:stretch/>
        </p:blipFill>
        <p:spPr>
          <a:xfrm>
            <a:off x="10858500" y="1723644"/>
            <a:ext cx="571500" cy="571500"/>
          </a:xfrm>
          <a:prstGeom prst="rect">
            <a:avLst/>
          </a:prstGeom>
        </p:spPr>
      </p:pic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05495" y="1762049"/>
            <a:ext cx="304495" cy="304495"/>
          </a:xfrm>
          <a:prstGeom prst="rect">
            <a:avLst/>
          </a:prstGeom>
        </p:spPr>
      </p:pic>
      <p:sp>
        <p:nvSpPr>
          <p:cNvPr id="31" name="Text 15"/>
          <p:cNvSpPr/>
          <p:nvPr/>
        </p:nvSpPr>
        <p:spPr>
          <a:xfrm>
            <a:off x="8305495" y="17620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1000" dirty="0"/>
          </a:p>
        </p:txBody>
      </p:sp>
      <p:sp>
        <p:nvSpPr>
          <p:cNvPr id="32" name="Text 16"/>
          <p:cNvSpPr txBox="1"/>
          <p:nvPr/>
        </p:nvSpPr>
        <p:spPr>
          <a:xfrm>
            <a:off x="8725205" y="1781251"/>
            <a:ext cx="12865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Manage Tone</a:t>
            </a:r>
            <a:endParaRPr lang="en-US" sz="1300" dirty="0"/>
          </a:p>
        </p:txBody>
      </p:sp>
      <p:sp>
        <p:nvSpPr>
          <p:cNvPr id="33" name="Text 17"/>
          <p:cNvSpPr txBox="1"/>
          <p:nvPr/>
        </p:nvSpPr>
        <p:spPr>
          <a:xfrm>
            <a:off x="8305495" y="2180844"/>
            <a:ext cx="31629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calm, respectful, and solution-focused. Keep the conversation productive, not emotional.</a:t>
            </a:r>
            <a:endParaRPr lang="en-US" sz="1000" dirty="0"/>
          </a:p>
        </p:txBody>
      </p:sp>
      <p:sp>
        <p:nvSpPr>
          <p:cNvPr id="34" name="Shape 18"/>
          <p:cNvSpPr/>
          <p:nvPr/>
        </p:nvSpPr>
        <p:spPr>
          <a:xfrm>
            <a:off x="8305495" y="3589934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19"/>
          <p:cNvSpPr txBox="1"/>
          <p:nvPr/>
        </p:nvSpPr>
        <p:spPr>
          <a:xfrm>
            <a:off x="8495690" y="3713378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0A5F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Target: Respect</a:t>
            </a:r>
            <a:endParaRPr lang="en-US" sz="900" dirty="0"/>
          </a:p>
        </p:txBody>
      </p:sp>
      <p:pic>
        <p:nvPicPr>
          <p:cNvPr id="36" name="Image 14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305495" y="3728009"/>
            <a:ext cx="114300" cy="114300"/>
          </a:xfrm>
          <a:prstGeom prst="rect">
            <a:avLst/>
          </a:prstGeom>
        </p:spPr>
      </p:pic>
      <p:pic>
        <p:nvPicPr>
          <p:cNvPr id="37" name="Image 15" descr="preencoded.png"/>
          <p:cNvPicPr>
            <a:picLocks noChangeAspect="1"/>
          </p:cNvPicPr>
          <p:nvPr/>
        </p:nvPicPr>
        <p:blipFill>
          <a:blip r:embed="rId17"/>
          <a:srcRect l="-5" r="-5"/>
          <a:stretch/>
        </p:blipFill>
        <p:spPr>
          <a:xfrm>
            <a:off x="609905" y="4284878"/>
            <a:ext cx="3504895" cy="2267712"/>
          </a:xfrm>
          <a:prstGeom prst="rect">
            <a:avLst/>
          </a:prstGeom>
        </p:spPr>
      </p:pic>
      <p:pic>
        <p:nvPicPr>
          <p:cNvPr id="38" name="Image 16" descr="preencoded.png"/>
          <p:cNvPicPr>
            <a:picLocks noChangeAspect="1"/>
          </p:cNvPicPr>
          <p:nvPr/>
        </p:nvPicPr>
        <p:blipFill>
          <a:blip r:embed="rId18">
            <a:alphaModFix amt="5000"/>
          </a:blip>
          <a:srcRect/>
          <a:stretch/>
        </p:blipFill>
        <p:spPr>
          <a:xfrm>
            <a:off x="3390595" y="4437583"/>
            <a:ext cx="571500" cy="571500"/>
          </a:xfrm>
          <a:prstGeom prst="rect">
            <a:avLst/>
          </a:prstGeom>
        </p:spPr>
      </p:pic>
      <p:pic>
        <p:nvPicPr>
          <p:cNvPr id="3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505" y="4475988"/>
            <a:ext cx="304495" cy="304495"/>
          </a:xfrm>
          <a:prstGeom prst="rect">
            <a:avLst/>
          </a:prstGeom>
        </p:spPr>
      </p:pic>
      <p:sp>
        <p:nvSpPr>
          <p:cNvPr id="40" name="Text 20"/>
          <p:cNvSpPr/>
          <p:nvPr/>
        </p:nvSpPr>
        <p:spPr>
          <a:xfrm>
            <a:off x="838505" y="4475988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endParaRPr lang="en-US" sz="1000" dirty="0"/>
          </a:p>
        </p:txBody>
      </p:sp>
      <p:sp>
        <p:nvSpPr>
          <p:cNvPr id="41" name="Text 21"/>
          <p:cNvSpPr txBox="1"/>
          <p:nvPr/>
        </p:nvSpPr>
        <p:spPr>
          <a:xfrm>
            <a:off x="1257300" y="4494276"/>
            <a:ext cx="157642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Listen Actively</a:t>
            </a:r>
            <a:endParaRPr lang="en-US" sz="1300" dirty="0"/>
          </a:p>
        </p:txBody>
      </p:sp>
      <p:sp>
        <p:nvSpPr>
          <p:cNvPr id="42" name="Text 22"/>
          <p:cNvSpPr txBox="1"/>
          <p:nvPr/>
        </p:nvSpPr>
        <p:spPr>
          <a:xfrm>
            <a:off x="838505" y="4894783"/>
            <a:ext cx="31629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follow-ups and paraphrase to confirm understanding. Surface hidden constraints.</a:t>
            </a:r>
            <a:endParaRPr lang="en-US" sz="1000" dirty="0"/>
          </a:p>
        </p:txBody>
      </p:sp>
      <p:sp>
        <p:nvSpPr>
          <p:cNvPr id="43" name="Shape 23"/>
          <p:cNvSpPr/>
          <p:nvPr/>
        </p:nvSpPr>
        <p:spPr>
          <a:xfrm>
            <a:off x="838505" y="6086246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24"/>
          <p:cNvSpPr txBox="1"/>
          <p:nvPr/>
        </p:nvSpPr>
        <p:spPr>
          <a:xfrm>
            <a:off x="1028700" y="6210605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818CF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Target: Understanding</a:t>
            </a:r>
            <a:endParaRPr lang="en-US" sz="900" dirty="0"/>
          </a:p>
        </p:txBody>
      </p:sp>
      <p:pic>
        <p:nvPicPr>
          <p:cNvPr id="45" name="Image 18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838505" y="6224321"/>
            <a:ext cx="114300" cy="114300"/>
          </a:xfrm>
          <a:prstGeom prst="rect">
            <a:avLst/>
          </a:prstGeom>
        </p:spPr>
      </p:pic>
      <p:pic>
        <p:nvPicPr>
          <p:cNvPr id="46" name="Image 19" descr="preencoded.png"/>
          <p:cNvPicPr>
            <a:picLocks noChangeAspect="1"/>
          </p:cNvPicPr>
          <p:nvPr/>
        </p:nvPicPr>
        <p:blipFill>
          <a:blip r:embed="rId21"/>
          <a:srcRect l="-5" r="-5"/>
          <a:stretch/>
        </p:blipFill>
        <p:spPr>
          <a:xfrm>
            <a:off x="4343400" y="4284878"/>
            <a:ext cx="3504895" cy="2267712"/>
          </a:xfrm>
          <a:prstGeom prst="rect">
            <a:avLst/>
          </a:prstGeom>
        </p:spPr>
      </p:pic>
      <p:pic>
        <p:nvPicPr>
          <p:cNvPr id="47" name="Image 20" descr="preencoded.png"/>
          <p:cNvPicPr>
            <a:picLocks noChangeAspect="1"/>
          </p:cNvPicPr>
          <p:nvPr/>
        </p:nvPicPr>
        <p:blipFill>
          <a:blip r:embed="rId22">
            <a:alphaModFix amt="5000"/>
          </a:blip>
          <a:srcRect t="-16" b="-16"/>
          <a:stretch/>
        </p:blipFill>
        <p:spPr>
          <a:xfrm>
            <a:off x="6981444" y="4437583"/>
            <a:ext cx="714146" cy="571500"/>
          </a:xfrm>
          <a:prstGeom prst="rect">
            <a:avLst/>
          </a:prstGeom>
        </p:spPr>
      </p:pic>
      <p:pic>
        <p:nvPicPr>
          <p:cNvPr id="48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2000" y="4475988"/>
            <a:ext cx="304495" cy="304495"/>
          </a:xfrm>
          <a:prstGeom prst="rect">
            <a:avLst/>
          </a:prstGeom>
        </p:spPr>
      </p:pic>
      <p:sp>
        <p:nvSpPr>
          <p:cNvPr id="49" name="Text 25"/>
          <p:cNvSpPr/>
          <p:nvPr/>
        </p:nvSpPr>
        <p:spPr>
          <a:xfrm>
            <a:off x="4572000" y="4475988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endParaRPr lang="en-US" sz="1000" dirty="0"/>
          </a:p>
        </p:txBody>
      </p:sp>
      <p:sp>
        <p:nvSpPr>
          <p:cNvPr id="50" name="Text 26"/>
          <p:cNvSpPr txBox="1"/>
          <p:nvPr/>
        </p:nvSpPr>
        <p:spPr>
          <a:xfrm>
            <a:off x="4990795" y="4494276"/>
            <a:ext cx="209214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Negotiate Tradeoffs</a:t>
            </a:r>
            <a:endParaRPr lang="en-US" sz="1300" dirty="0"/>
          </a:p>
        </p:txBody>
      </p:sp>
      <p:sp>
        <p:nvSpPr>
          <p:cNvPr id="51" name="Text 27"/>
          <p:cNvSpPr txBox="1"/>
          <p:nvPr/>
        </p:nvSpPr>
        <p:spPr>
          <a:xfrm>
            <a:off x="4572000" y="4894783"/>
            <a:ext cx="31629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Agree on the best path forward. Balance scope, time, and quality to find workable solutions.</a:t>
            </a:r>
            <a:endParaRPr lang="en-US" sz="1000" dirty="0"/>
          </a:p>
        </p:txBody>
      </p:sp>
      <p:sp>
        <p:nvSpPr>
          <p:cNvPr id="52" name="Shape 28"/>
          <p:cNvSpPr/>
          <p:nvPr/>
        </p:nvSpPr>
        <p:spPr>
          <a:xfrm>
            <a:off x="4572000" y="6086246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29"/>
          <p:cNvSpPr txBox="1"/>
          <p:nvPr/>
        </p:nvSpPr>
        <p:spPr>
          <a:xfrm>
            <a:off x="4791456" y="6210605"/>
            <a:ext cx="298094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6366F1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Target: Agreement</a:t>
            </a:r>
            <a:endParaRPr lang="en-US" sz="900" dirty="0"/>
          </a:p>
        </p:txBody>
      </p:sp>
      <p:pic>
        <p:nvPicPr>
          <p:cNvPr id="54" name="Image 22" descr="preencoded.png"/>
          <p:cNvPicPr>
            <a:picLocks noChangeAspect="1"/>
          </p:cNvPicPr>
          <p:nvPr/>
        </p:nvPicPr>
        <p:blipFill>
          <a:blip r:embed="rId24"/>
          <a:srcRect t="-80" b="-80"/>
          <a:stretch/>
        </p:blipFill>
        <p:spPr>
          <a:xfrm>
            <a:off x="4572000" y="6224321"/>
            <a:ext cx="142646" cy="114300"/>
          </a:xfrm>
          <a:prstGeom prst="rect">
            <a:avLst/>
          </a:prstGeom>
        </p:spPr>
      </p:pic>
      <p:pic>
        <p:nvPicPr>
          <p:cNvPr id="55" name="Image 23" descr="preencoded.png"/>
          <p:cNvPicPr>
            <a:picLocks noChangeAspect="1"/>
          </p:cNvPicPr>
          <p:nvPr/>
        </p:nvPicPr>
        <p:blipFill>
          <a:blip r:embed="rId25"/>
          <a:srcRect l="-5" r="-5"/>
          <a:stretch/>
        </p:blipFill>
        <p:spPr>
          <a:xfrm>
            <a:off x="8076895" y="4284878"/>
            <a:ext cx="3504895" cy="2267712"/>
          </a:xfrm>
          <a:prstGeom prst="rect">
            <a:avLst/>
          </a:prstGeom>
        </p:spPr>
      </p:pic>
      <p:pic>
        <p:nvPicPr>
          <p:cNvPr id="56" name="Image 24" descr="preencoded.png"/>
          <p:cNvPicPr>
            <a:picLocks noChangeAspect="1"/>
          </p:cNvPicPr>
          <p:nvPr/>
        </p:nvPicPr>
        <p:blipFill>
          <a:blip r:embed="rId26">
            <a:alphaModFix amt="5000"/>
          </a:blip>
          <a:srcRect l="-469" r="-469"/>
          <a:stretch/>
        </p:blipFill>
        <p:spPr>
          <a:xfrm>
            <a:off x="10925251" y="4437583"/>
            <a:ext cx="504749" cy="571500"/>
          </a:xfrm>
          <a:prstGeom prst="rect">
            <a:avLst/>
          </a:prstGeom>
        </p:spPr>
      </p:pic>
      <p:pic>
        <p:nvPicPr>
          <p:cNvPr id="57" name="Image 25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05495" y="4475988"/>
            <a:ext cx="304495" cy="304495"/>
          </a:xfrm>
          <a:prstGeom prst="rect">
            <a:avLst/>
          </a:prstGeom>
        </p:spPr>
      </p:pic>
      <p:sp>
        <p:nvSpPr>
          <p:cNvPr id="58" name="Text 30"/>
          <p:cNvSpPr/>
          <p:nvPr/>
        </p:nvSpPr>
        <p:spPr>
          <a:xfrm>
            <a:off x="8305495" y="4475988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</a:t>
            </a:r>
            <a:endParaRPr lang="en-US" sz="1000" dirty="0"/>
          </a:p>
        </p:txBody>
      </p:sp>
      <p:sp>
        <p:nvSpPr>
          <p:cNvPr id="59" name="Text 31"/>
          <p:cNvSpPr txBox="1"/>
          <p:nvPr/>
        </p:nvSpPr>
        <p:spPr>
          <a:xfrm>
            <a:off x="8725205" y="4494276"/>
            <a:ext cx="1541678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Close the Loop</a:t>
            </a:r>
            <a:endParaRPr lang="en-US" sz="1300" dirty="0"/>
          </a:p>
        </p:txBody>
      </p:sp>
      <p:sp>
        <p:nvSpPr>
          <p:cNvPr id="60" name="Text 32"/>
          <p:cNvSpPr txBox="1"/>
          <p:nvPr/>
        </p:nvSpPr>
        <p:spPr>
          <a:xfrm>
            <a:off x="8305495" y="4894783"/>
            <a:ext cx="316291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decisions, assign owners, set deadlines, and schedule the next check-in.</a:t>
            </a:r>
            <a:endParaRPr lang="en-US" sz="1000" dirty="0"/>
          </a:p>
        </p:txBody>
      </p:sp>
      <p:sp>
        <p:nvSpPr>
          <p:cNvPr id="61" name="Shape 33"/>
          <p:cNvSpPr/>
          <p:nvPr/>
        </p:nvSpPr>
        <p:spPr>
          <a:xfrm>
            <a:off x="8305495" y="6086246"/>
            <a:ext cx="3086100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34"/>
          <p:cNvSpPr txBox="1"/>
          <p:nvPr/>
        </p:nvSpPr>
        <p:spPr>
          <a:xfrm>
            <a:off x="8495690" y="6210605"/>
            <a:ext cx="30102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22" dirty="0">
                <a:solidFill>
                  <a:srgbClr val="4F46E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Target: Action</a:t>
            </a:r>
            <a:endParaRPr lang="en-US" sz="900" dirty="0"/>
          </a:p>
        </p:txBody>
      </p:sp>
      <p:pic>
        <p:nvPicPr>
          <p:cNvPr id="63" name="Image 26" descr="preencoded.png"/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8305495" y="6224321"/>
            <a:ext cx="114300" cy="114300"/>
          </a:xfrm>
          <a:prstGeom prst="rect">
            <a:avLst/>
          </a:prstGeom>
        </p:spPr>
      </p:pic>
      <p:pic>
        <p:nvPicPr>
          <p:cNvPr id="64" name="Image 27" descr="preencoded.png"/>
          <p:cNvPicPr>
            <a:picLocks noChangeAspect="1"/>
          </p:cNvPicPr>
          <p:nvPr/>
        </p:nvPicPr>
        <p:blipFill>
          <a:blip r:embed="rId29"/>
          <a:srcRect l="-201" r="-201"/>
          <a:stretch/>
        </p:blipFill>
        <p:spPr>
          <a:xfrm>
            <a:off x="0" y="6782105"/>
            <a:ext cx="7315200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448410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457200"/>
            <a:ext cx="457200" cy="384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81405" y="381305"/>
            <a:ext cx="326989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Case Study: BrightLine Outfitters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09905" y="647395"/>
            <a:ext cx="11163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Launch That Almost Went Sideways</a:t>
            </a:r>
            <a:endParaRPr lang="en-US" sz="2700" dirty="0"/>
          </a:p>
        </p:txBody>
      </p:sp>
      <p:sp>
        <p:nvSpPr>
          <p:cNvPr id="8" name="Text 5"/>
          <p:cNvSpPr txBox="1"/>
          <p:nvPr/>
        </p:nvSpPr>
        <p:spPr>
          <a:xfrm>
            <a:off x="647395" y="1067105"/>
            <a:ext cx="110496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Anatomy of a communication breakdown and recovery</a:t>
            </a:r>
            <a:endParaRPr lang="en-US" sz="12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 t="-9" b="-9"/>
          <a:stretch/>
        </p:blipFill>
        <p:spPr>
          <a:xfrm>
            <a:off x="609905" y="1762049"/>
            <a:ext cx="3504895" cy="2281428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4114800" y="2884018"/>
            <a:ext cx="228600" cy="38405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1990649"/>
            <a:ext cx="304495" cy="30449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00100" y="19906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D4ED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</a:t>
            </a:r>
            <a:endParaRPr lang="en-US" sz="10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96005" y="1990649"/>
            <a:ext cx="228600" cy="2286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800100" y="2409444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Setup</a:t>
            </a:r>
            <a:endParaRPr lang="en-US" sz="1300" dirty="0"/>
          </a:p>
        </p:txBody>
      </p:sp>
      <p:sp>
        <p:nvSpPr>
          <p:cNvPr id="15" name="Text 9"/>
          <p:cNvSpPr txBox="1"/>
          <p:nvPr/>
        </p:nvSpPr>
        <p:spPr>
          <a:xfrm>
            <a:off x="800100" y="2752344"/>
            <a:ext cx="3200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Mid-sized company launching a commuter backpack. High stakes: new supplier, new marketing, tight deadline.</a:t>
            </a:r>
            <a:endParaRPr lang="en-US" sz="10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3624682"/>
            <a:ext cx="1104595" cy="22860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800100" y="3624682"/>
            <a:ext cx="11055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Status: Confident</a:t>
            </a:r>
            <a:endParaRPr lang="en-US" sz="900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 t="-9" b="-9"/>
          <a:stretch/>
        </p:blipFill>
        <p:spPr>
          <a:xfrm>
            <a:off x="4343400" y="1762049"/>
            <a:ext cx="3504895" cy="2281428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7848295" y="2884018"/>
            <a:ext cx="228600" cy="38405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3595" y="1990649"/>
            <a:ext cx="304495" cy="30449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4533595" y="1990649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338C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</a:t>
            </a:r>
            <a:endParaRPr lang="en-US" sz="10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429500" y="1990649"/>
            <a:ext cx="228600" cy="2286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4533595" y="2409444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Ambiguity</a:t>
            </a:r>
            <a:endParaRPr lang="en-US" sz="1300" dirty="0"/>
          </a:p>
        </p:txBody>
      </p:sp>
      <p:sp>
        <p:nvSpPr>
          <p:cNvPr id="24" name="Text 14"/>
          <p:cNvSpPr txBox="1"/>
          <p:nvPr/>
        </p:nvSpPr>
        <p:spPr>
          <a:xfrm>
            <a:off x="4533595" y="2752344"/>
            <a:ext cx="3200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PM sends: </a:t>
            </a:r>
            <a:r>
              <a:rPr lang="en-US" sz="1000" i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"Approved. We're good to go."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Team interprets it 5 different ways (Product? Packaging? Delivery?). </a:t>
            </a:r>
            <a:endParaRPr lang="en-US" sz="10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3595" y="3624682"/>
            <a:ext cx="1086307" cy="228600"/>
          </a:xfrm>
          <a:prstGeom prst="rect">
            <a:avLst/>
          </a:prstGeom>
        </p:spPr>
      </p:pic>
      <p:sp>
        <p:nvSpPr>
          <p:cNvPr id="26" name="Text 15"/>
          <p:cNvSpPr/>
          <p:nvPr/>
        </p:nvSpPr>
        <p:spPr>
          <a:xfrm>
            <a:off x="4533595" y="3624682"/>
            <a:ext cx="1086307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46E5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Status: Confused</a:t>
            </a:r>
            <a:endParaRPr lang="en-US" sz="900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rcRect t="-9" b="-9"/>
          <a:stretch/>
        </p:blipFill>
        <p:spPr>
          <a:xfrm>
            <a:off x="8076895" y="1762049"/>
            <a:ext cx="3504895" cy="2281428"/>
          </a:xfrm>
          <a:prstGeom prst="rect">
            <a:avLst/>
          </a:prstGeom>
        </p:spPr>
      </p:pic>
      <p:sp>
        <p:nvSpPr>
          <p:cNvPr id="28" name="Shape 16"/>
          <p:cNvSpPr/>
          <p:nvPr/>
        </p:nvSpPr>
        <p:spPr>
          <a:xfrm>
            <a:off x="9829800" y="4005072"/>
            <a:ext cx="38405" cy="228600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17"/>
          <p:cNvSpPr/>
          <p:nvPr/>
        </p:nvSpPr>
        <p:spPr>
          <a:xfrm>
            <a:off x="8238744" y="1990649"/>
            <a:ext cx="3621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</a:t>
            </a:r>
            <a:endParaRPr lang="en-US" sz="10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1162995" y="1990649"/>
            <a:ext cx="228600" cy="228600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8268005" y="2409444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Trouble</a:t>
            </a:r>
            <a:endParaRPr lang="en-US" sz="1300" dirty="0"/>
          </a:p>
        </p:txBody>
      </p:sp>
      <p:sp>
        <p:nvSpPr>
          <p:cNvPr id="32" name="Text 19"/>
          <p:cNvSpPr txBox="1"/>
          <p:nvPr/>
        </p:nvSpPr>
        <p:spPr>
          <a:xfrm>
            <a:off x="8268005" y="2752344"/>
            <a:ext cx="3200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Supplier missing artwork. Marketing scheduling posts for wrong claims. Sales promising "early Friday" delivery without proof.</a:t>
            </a:r>
            <a:endParaRPr lang="en-US" sz="1000" dirty="0"/>
          </a:p>
        </p:txBody>
      </p:sp>
      <p:sp>
        <p:nvSpPr>
          <p:cNvPr id="33" name="Text 20"/>
          <p:cNvSpPr txBox="1"/>
          <p:nvPr/>
        </p:nvSpPr>
        <p:spPr>
          <a:xfrm>
            <a:off x="8268005" y="3624682"/>
            <a:ext cx="12198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Status: Misaligned</a:t>
            </a:r>
            <a:endParaRPr lang="en-US" sz="900" dirty="0"/>
          </a:p>
        </p:txBody>
      </p:sp>
      <p:pic>
        <p:nvPicPr>
          <p:cNvPr id="34" name="Image 11" descr="preencoded.png"/>
          <p:cNvPicPr>
            <a:picLocks noChangeAspect="1"/>
          </p:cNvPicPr>
          <p:nvPr/>
        </p:nvPicPr>
        <p:blipFill>
          <a:blip r:embed="rId14"/>
          <a:srcRect t="-9" b="-9"/>
          <a:stretch/>
        </p:blipFill>
        <p:spPr>
          <a:xfrm>
            <a:off x="609905" y="4272077"/>
            <a:ext cx="3504895" cy="2281428"/>
          </a:xfrm>
          <a:prstGeom prst="rect">
            <a:avLst/>
          </a:prstGeom>
        </p:spPr>
      </p:pic>
      <p:sp>
        <p:nvSpPr>
          <p:cNvPr id="35" name="Shape 21"/>
          <p:cNvSpPr/>
          <p:nvPr/>
        </p:nvSpPr>
        <p:spPr>
          <a:xfrm>
            <a:off x="4114800" y="5393131"/>
            <a:ext cx="228600" cy="38405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100" y="4500677"/>
            <a:ext cx="304495" cy="304495"/>
          </a:xfrm>
          <a:prstGeom prst="rect">
            <a:avLst/>
          </a:prstGeom>
        </p:spPr>
      </p:pic>
      <p:sp>
        <p:nvSpPr>
          <p:cNvPr id="37" name="Text 22"/>
          <p:cNvSpPr/>
          <p:nvPr/>
        </p:nvSpPr>
        <p:spPr>
          <a:xfrm>
            <a:off x="800100" y="450067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B91C1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</a:t>
            </a:r>
            <a:endParaRPr lang="en-US" sz="1000" dirty="0"/>
          </a:p>
        </p:txBody>
      </p:sp>
      <p:pic>
        <p:nvPicPr>
          <p:cNvPr id="38" name="Image 13" descr="preencoded.png"/>
          <p:cNvPicPr>
            <a:picLocks noChangeAspect="1"/>
          </p:cNvPicPr>
          <p:nvPr/>
        </p:nvPicPr>
        <p:blipFill>
          <a:blip r:embed="rId16"/>
          <a:srcRect l="-57" r="-57"/>
          <a:stretch/>
        </p:blipFill>
        <p:spPr>
          <a:xfrm>
            <a:off x="3724351" y="4500677"/>
            <a:ext cx="200254" cy="228600"/>
          </a:xfrm>
          <a:prstGeom prst="rect">
            <a:avLst/>
          </a:prstGeom>
        </p:spPr>
      </p:pic>
      <p:sp>
        <p:nvSpPr>
          <p:cNvPr id="39" name="Text 23"/>
          <p:cNvSpPr txBox="1"/>
          <p:nvPr/>
        </p:nvSpPr>
        <p:spPr>
          <a:xfrm>
            <a:off x="800100" y="4919472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Tension</a:t>
            </a:r>
            <a:endParaRPr lang="en-US" sz="1300" dirty="0"/>
          </a:p>
        </p:txBody>
      </p:sp>
      <p:sp>
        <p:nvSpPr>
          <p:cNvPr id="40" name="Text 24"/>
          <p:cNvSpPr txBox="1"/>
          <p:nvPr/>
        </p:nvSpPr>
        <p:spPr>
          <a:xfrm>
            <a:off x="800100" y="5262372"/>
            <a:ext cx="3200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"Why is Ops messing with Marketing?"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Defensive replies. The logistics issue becomes a people issue. </a:t>
            </a:r>
            <a:endParaRPr lang="en-US" sz="1000" dirty="0"/>
          </a:p>
        </p:txBody>
      </p:sp>
      <p:pic>
        <p:nvPicPr>
          <p:cNvPr id="41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0100" y="6133795"/>
            <a:ext cx="990295" cy="228600"/>
          </a:xfrm>
          <a:prstGeom prst="rect">
            <a:avLst/>
          </a:prstGeom>
        </p:spPr>
      </p:pic>
      <p:sp>
        <p:nvSpPr>
          <p:cNvPr id="42" name="Text 25"/>
          <p:cNvSpPr/>
          <p:nvPr/>
        </p:nvSpPr>
        <p:spPr>
          <a:xfrm>
            <a:off x="800100" y="6133795"/>
            <a:ext cx="9912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DC2626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Status: Conflict</a:t>
            </a:r>
            <a:endParaRPr lang="en-US" sz="900" dirty="0"/>
          </a:p>
        </p:txBody>
      </p:sp>
      <p:pic>
        <p:nvPicPr>
          <p:cNvPr id="43" name="Image 15" descr="preencoded.png"/>
          <p:cNvPicPr>
            <a:picLocks noChangeAspect="1"/>
          </p:cNvPicPr>
          <p:nvPr/>
        </p:nvPicPr>
        <p:blipFill>
          <a:blip r:embed="rId12"/>
          <a:srcRect t="-9" b="-9"/>
          <a:stretch/>
        </p:blipFill>
        <p:spPr>
          <a:xfrm>
            <a:off x="4343400" y="4272077"/>
            <a:ext cx="3504895" cy="2281428"/>
          </a:xfrm>
          <a:prstGeom prst="rect">
            <a:avLst/>
          </a:prstGeom>
        </p:spPr>
      </p:pic>
      <p:sp>
        <p:nvSpPr>
          <p:cNvPr id="44" name="Shape 26"/>
          <p:cNvSpPr/>
          <p:nvPr/>
        </p:nvSpPr>
        <p:spPr>
          <a:xfrm>
            <a:off x="7848295" y="5393131"/>
            <a:ext cx="228600" cy="38405"/>
          </a:xfrm>
          <a:prstGeom prst="rect">
            <a:avLst/>
          </a:prstGeom>
          <a:solidFill>
            <a:srgbClr val="E2E8F0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27"/>
          <p:cNvSpPr/>
          <p:nvPr/>
        </p:nvSpPr>
        <p:spPr>
          <a:xfrm>
            <a:off x="4505249" y="4500677"/>
            <a:ext cx="36210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</a:t>
            </a:r>
            <a:endParaRPr lang="en-US" sz="1000" dirty="0"/>
          </a:p>
        </p:txBody>
      </p:sp>
      <p:pic>
        <p:nvPicPr>
          <p:cNvPr id="46" name="Image 16" descr="preencoded.png"/>
          <p:cNvPicPr>
            <a:picLocks noChangeAspect="1"/>
          </p:cNvPicPr>
          <p:nvPr/>
        </p:nvPicPr>
        <p:blipFill>
          <a:blip r:embed="rId18"/>
          <a:srcRect l="-80" r="-80"/>
          <a:stretch/>
        </p:blipFill>
        <p:spPr>
          <a:xfrm>
            <a:off x="7372807" y="4500677"/>
            <a:ext cx="286207" cy="228600"/>
          </a:xfrm>
          <a:prstGeom prst="rect">
            <a:avLst/>
          </a:prstGeom>
        </p:spPr>
      </p:pic>
      <p:sp>
        <p:nvSpPr>
          <p:cNvPr id="47" name="Text 28"/>
          <p:cNvSpPr txBox="1"/>
          <p:nvPr/>
        </p:nvSpPr>
        <p:spPr>
          <a:xfrm>
            <a:off x="4533595" y="4919472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Intervention</a:t>
            </a:r>
            <a:endParaRPr lang="en-US" sz="1300" dirty="0"/>
          </a:p>
        </p:txBody>
      </p:sp>
      <p:sp>
        <p:nvSpPr>
          <p:cNvPr id="48" name="Text 29"/>
          <p:cNvSpPr txBox="1"/>
          <p:nvPr/>
        </p:nvSpPr>
        <p:spPr>
          <a:xfrm>
            <a:off x="4533595" y="5262372"/>
            <a:ext cx="3200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Maya calls huddle. Clarifies facts ("promise gap"). Invites constraints without blame. Negotiates tradeoffs.</a:t>
            </a:r>
            <a:endParaRPr lang="en-US" sz="1000" dirty="0"/>
          </a:p>
        </p:txBody>
      </p:sp>
      <p:sp>
        <p:nvSpPr>
          <p:cNvPr id="49" name="Text 30"/>
          <p:cNvSpPr txBox="1"/>
          <p:nvPr/>
        </p:nvSpPr>
        <p:spPr>
          <a:xfrm>
            <a:off x="4533595" y="6133795"/>
            <a:ext cx="1516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Status: Problem Solving</a:t>
            </a:r>
            <a:endParaRPr lang="en-US" sz="900" dirty="0"/>
          </a:p>
        </p:txBody>
      </p:sp>
      <p:pic>
        <p:nvPicPr>
          <p:cNvPr id="50" name="Image 17" descr="preencoded.png"/>
          <p:cNvPicPr>
            <a:picLocks noChangeAspect="1"/>
          </p:cNvPicPr>
          <p:nvPr/>
        </p:nvPicPr>
        <p:blipFill>
          <a:blip r:embed="rId19"/>
          <a:srcRect t="-9" b="-9"/>
          <a:stretch/>
        </p:blipFill>
        <p:spPr>
          <a:xfrm>
            <a:off x="8076895" y="4272077"/>
            <a:ext cx="3504895" cy="2281428"/>
          </a:xfrm>
          <a:prstGeom prst="rect">
            <a:avLst/>
          </a:prstGeom>
        </p:spPr>
      </p:pic>
      <p:pic>
        <p:nvPicPr>
          <p:cNvPr id="51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68005" y="4500677"/>
            <a:ext cx="304495" cy="304495"/>
          </a:xfrm>
          <a:prstGeom prst="rect">
            <a:avLst/>
          </a:prstGeom>
        </p:spPr>
      </p:pic>
      <p:sp>
        <p:nvSpPr>
          <p:cNvPr id="52" name="Text 31"/>
          <p:cNvSpPr/>
          <p:nvPr/>
        </p:nvSpPr>
        <p:spPr>
          <a:xfrm>
            <a:off x="8268005" y="4500677"/>
            <a:ext cx="305410" cy="30541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47857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6</a:t>
            </a:r>
            <a:endParaRPr lang="en-US" sz="1000" dirty="0"/>
          </a:p>
        </p:txBody>
      </p:sp>
      <p:pic>
        <p:nvPicPr>
          <p:cNvPr id="53" name="Image 19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1162995" y="4500677"/>
            <a:ext cx="228600" cy="228600"/>
          </a:xfrm>
          <a:prstGeom prst="rect">
            <a:avLst/>
          </a:prstGeom>
        </p:spPr>
      </p:pic>
      <p:sp>
        <p:nvSpPr>
          <p:cNvPr id="54" name="Text 32"/>
          <p:cNvSpPr txBox="1"/>
          <p:nvPr/>
        </p:nvSpPr>
        <p:spPr>
          <a:xfrm>
            <a:off x="8268005" y="4919472"/>
            <a:ext cx="32388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Result</a:t>
            </a:r>
            <a:endParaRPr lang="en-US" sz="1300" dirty="0"/>
          </a:p>
        </p:txBody>
      </p:sp>
      <p:sp>
        <p:nvSpPr>
          <p:cNvPr id="55" name="Text 33"/>
          <p:cNvSpPr txBox="1"/>
          <p:nvPr/>
        </p:nvSpPr>
        <p:spPr>
          <a:xfrm>
            <a:off x="8268005" y="5262372"/>
            <a:ext cx="32004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Launch shipped Friday. Retailer aligned. Marketing claims fixed. Relationships intact.</a:t>
            </a:r>
            <a:endParaRPr lang="en-US" sz="1000" dirty="0"/>
          </a:p>
        </p:txBody>
      </p:sp>
      <p:pic>
        <p:nvPicPr>
          <p:cNvPr id="56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68005" y="6133795"/>
            <a:ext cx="990295" cy="228600"/>
          </a:xfrm>
          <a:prstGeom prst="rect">
            <a:avLst/>
          </a:prstGeom>
        </p:spPr>
      </p:pic>
      <p:sp>
        <p:nvSpPr>
          <p:cNvPr id="57" name="Text 34"/>
          <p:cNvSpPr/>
          <p:nvPr/>
        </p:nvSpPr>
        <p:spPr>
          <a:xfrm>
            <a:off x="8268005" y="6133795"/>
            <a:ext cx="991210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59669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Status: Success</a:t>
            </a:r>
            <a:endParaRPr lang="en-US" sz="900" dirty="0"/>
          </a:p>
        </p:txBody>
      </p:sp>
      <p:pic>
        <p:nvPicPr>
          <p:cNvPr id="58" name="Image 21" descr="preencoded.png"/>
          <p:cNvPicPr>
            <a:picLocks noChangeAspect="1"/>
          </p:cNvPicPr>
          <p:nvPr/>
        </p:nvPicPr>
        <p:blipFill>
          <a:blip r:embed="rId23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457200"/>
            <a:ext cx="457200" cy="38405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1181405" y="381305"/>
            <a:ext cx="23829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Building Your Reputation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09905" y="647395"/>
            <a:ext cx="11163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Professionalism &amp; Business Etiquette</a:t>
            </a:r>
            <a:endParaRPr lang="en-US" sz="3600" dirty="0"/>
          </a:p>
        </p:txBody>
      </p:sp>
      <p:sp>
        <p:nvSpPr>
          <p:cNvPr id="7" name="Shape 4"/>
          <p:cNvSpPr/>
          <p:nvPr/>
        </p:nvSpPr>
        <p:spPr>
          <a:xfrm>
            <a:off x="609905" y="1447495"/>
            <a:ext cx="5296205" cy="4953305"/>
          </a:xfrm>
          <a:prstGeom prst="roundRect">
            <a:avLst>
              <a:gd name="adj" fmla="val 568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rcRect l="-13" r="-13"/>
          <a:stretch/>
        </p:blipFill>
        <p:spPr>
          <a:xfrm>
            <a:off x="4828946" y="1609344"/>
            <a:ext cx="914400" cy="1218895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t="-4" b="-4"/>
          <a:stretch/>
        </p:blipFill>
        <p:spPr>
          <a:xfrm>
            <a:off x="6286500" y="1447495"/>
            <a:ext cx="5296205" cy="495330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alphaModFix amt="5000"/>
          </a:blip>
          <a:srcRect/>
          <a:stretch/>
        </p:blipFill>
        <p:spPr>
          <a:xfrm>
            <a:off x="10191902" y="1619402"/>
            <a:ext cx="1218895" cy="1218895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rcRect l="-202" r="-202"/>
          <a:stretch/>
        </p:blipFill>
        <p:spPr>
          <a:xfrm>
            <a:off x="0" y="6782105"/>
            <a:ext cx="9753905" cy="75895"/>
          </a:xfrm>
          <a:prstGeom prst="rect">
            <a:avLst/>
          </a:prstGeom>
        </p:spPr>
      </p:pic>
      <p:sp>
        <p:nvSpPr>
          <p:cNvPr id="12" name="Text 5"/>
          <p:cNvSpPr txBox="1"/>
          <p:nvPr/>
        </p:nvSpPr>
        <p:spPr>
          <a:xfrm>
            <a:off x="1419149" y="1800454"/>
            <a:ext cx="205557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It Matters</a:t>
            </a:r>
            <a:endParaRPr lang="en-US" sz="1800" dirty="0"/>
          </a:p>
        </p:txBody>
      </p:sp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23544" y="1762049"/>
            <a:ext cx="381305" cy="381305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9"/>
          <a:srcRect t="-842" b="-842"/>
          <a:stretch/>
        </p:blipFill>
        <p:spPr>
          <a:xfrm>
            <a:off x="1019556" y="1867205"/>
            <a:ext cx="190195" cy="171907"/>
          </a:xfrm>
          <a:prstGeom prst="rect">
            <a:avLst/>
          </a:prstGeom>
        </p:spPr>
      </p:pic>
      <p:sp>
        <p:nvSpPr>
          <p:cNvPr id="15" name="Text 6"/>
          <p:cNvSpPr txBox="1"/>
          <p:nvPr/>
        </p:nvSpPr>
        <p:spPr>
          <a:xfrm>
            <a:off x="1228954" y="2542946"/>
            <a:ext cx="42675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Credibility &amp; Trust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1228954" y="2848356"/>
            <a:ext cx="4839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Clear, organized messages make you sound prepared and capable.</a:t>
            </a:r>
            <a:endParaRPr lang="en-US" sz="1000" dirty="0"/>
          </a:p>
        </p:txBody>
      </p:sp>
      <p:sp>
        <p:nvSpPr>
          <p:cNvPr id="17" name="Text 8"/>
          <p:cNvSpPr txBox="1"/>
          <p:nvPr/>
        </p:nvSpPr>
        <p:spPr>
          <a:xfrm>
            <a:off x="1295705" y="3228746"/>
            <a:ext cx="44010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Protects Relationships</a:t>
            </a:r>
            <a:endParaRPr lang="en-US" sz="1300" dirty="0"/>
          </a:p>
        </p:txBody>
      </p:sp>
      <p:sp>
        <p:nvSpPr>
          <p:cNvPr id="18" name="Text 9"/>
          <p:cNvSpPr txBox="1"/>
          <p:nvPr/>
        </p:nvSpPr>
        <p:spPr>
          <a:xfrm>
            <a:off x="1295705" y="3534156"/>
            <a:ext cx="49725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Respectful tone prevents misunderstandings from becoming conflict.</a:t>
            </a:r>
            <a:endParaRPr lang="en-US" sz="1000" dirty="0"/>
          </a:p>
        </p:txBody>
      </p:sp>
      <p:sp>
        <p:nvSpPr>
          <p:cNvPr id="19" name="Text 10"/>
          <p:cNvSpPr txBox="1"/>
          <p:nvPr/>
        </p:nvSpPr>
        <p:spPr>
          <a:xfrm>
            <a:off x="1209751" y="3914546"/>
            <a:ext cx="38295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Brand Representation</a:t>
            </a:r>
            <a:endParaRPr lang="en-US" sz="1300" dirty="0"/>
          </a:p>
        </p:txBody>
      </p:sp>
      <p:sp>
        <p:nvSpPr>
          <p:cNvPr id="20" name="Text 11"/>
          <p:cNvSpPr txBox="1"/>
          <p:nvPr/>
        </p:nvSpPr>
        <p:spPr>
          <a:xfrm>
            <a:off x="1209751" y="4219956"/>
            <a:ext cx="438637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messages become the company's image to customers.</a:t>
            </a:r>
            <a:endParaRPr lang="en-US" sz="1000" dirty="0"/>
          </a:p>
        </p:txBody>
      </p:sp>
      <p:sp>
        <p:nvSpPr>
          <p:cNvPr id="21" name="Text 12"/>
          <p:cNvSpPr txBox="1"/>
          <p:nvPr/>
        </p:nvSpPr>
        <p:spPr>
          <a:xfrm>
            <a:off x="1248156" y="4600346"/>
            <a:ext cx="43434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Career Growth</a:t>
            </a:r>
            <a:endParaRPr lang="en-US" sz="1300" dirty="0"/>
          </a:p>
        </p:txBody>
      </p:sp>
      <p:sp>
        <p:nvSpPr>
          <p:cNvPr id="22" name="Text 13"/>
          <p:cNvSpPr txBox="1"/>
          <p:nvPr/>
        </p:nvSpPr>
        <p:spPr>
          <a:xfrm>
            <a:off x="1248156" y="4905756"/>
            <a:ext cx="49149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Strong communicators are trusted with higher-stakes opportunities.</a:t>
            </a:r>
            <a:endParaRPr lang="en-US" sz="1000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0"/>
          <a:srcRect l="-760" r="-760"/>
          <a:stretch/>
        </p:blipFill>
        <p:spPr>
          <a:xfrm>
            <a:off x="923544" y="2602382"/>
            <a:ext cx="152705" cy="171907"/>
          </a:xfrm>
          <a:prstGeom prst="rect">
            <a:avLst/>
          </a:prstGeom>
        </p:spPr>
      </p:pic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rcRect l="-1064" r="-1064"/>
          <a:stretch/>
        </p:blipFill>
        <p:spPr>
          <a:xfrm>
            <a:off x="923544" y="3288182"/>
            <a:ext cx="219456" cy="171907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2"/>
          <a:srcRect l="-1773" r="-1773"/>
          <a:stretch/>
        </p:blipFill>
        <p:spPr>
          <a:xfrm>
            <a:off x="923544" y="3973982"/>
            <a:ext cx="133502" cy="171907"/>
          </a:xfrm>
          <a:prstGeom prst="rect">
            <a:avLst/>
          </a:prstGeom>
        </p:spPr>
      </p:pic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3544" y="4659782"/>
            <a:ext cx="171907" cy="171907"/>
          </a:xfrm>
          <a:prstGeom prst="rect">
            <a:avLst/>
          </a:prstGeom>
        </p:spPr>
      </p:pic>
      <p:sp>
        <p:nvSpPr>
          <p:cNvPr id="27" name="Shape 14"/>
          <p:cNvSpPr/>
          <p:nvPr/>
        </p:nvSpPr>
        <p:spPr>
          <a:xfrm>
            <a:off x="6610198" y="2305202"/>
            <a:ext cx="4657954" cy="19202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15"/>
          <p:cNvSpPr txBox="1"/>
          <p:nvPr/>
        </p:nvSpPr>
        <p:spPr>
          <a:xfrm>
            <a:off x="7105802" y="1772107"/>
            <a:ext cx="4248302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Core Habits &amp; Essentials </a:t>
            </a:r>
            <a:endParaRPr lang="en-US" sz="1800" dirty="0"/>
          </a:p>
        </p:txBody>
      </p:sp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14"/>
          <a:srcRect l="-1773" r="-1773"/>
          <a:stretch/>
        </p:blipFill>
        <p:spPr>
          <a:xfrm>
            <a:off x="6733642" y="1876349"/>
            <a:ext cx="133502" cy="171907"/>
          </a:xfrm>
          <a:prstGeom prst="rect">
            <a:avLst/>
          </a:prstGeom>
        </p:spPr>
      </p:pic>
      <p:sp>
        <p:nvSpPr>
          <p:cNvPr id="30" name="Text 16"/>
          <p:cNvSpPr txBox="1"/>
          <p:nvPr/>
        </p:nvSpPr>
        <p:spPr>
          <a:xfrm>
            <a:off x="6933895" y="2553005"/>
            <a:ext cx="35149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Clear &amp; Complete</a:t>
            </a:r>
            <a:endParaRPr lang="en-US" sz="1300" dirty="0"/>
          </a:p>
        </p:txBody>
      </p:sp>
      <p:sp>
        <p:nvSpPr>
          <p:cNvPr id="31" name="Text 17"/>
          <p:cNvSpPr txBox="1"/>
          <p:nvPr/>
        </p:nvSpPr>
        <p:spPr>
          <a:xfrm>
            <a:off x="6933895" y="2857500"/>
            <a:ext cx="402518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Avoid bloat. State exactly what is needed and by when.</a:t>
            </a:r>
            <a:endParaRPr lang="en-US" sz="1000" dirty="0"/>
          </a:p>
        </p:txBody>
      </p:sp>
      <p:sp>
        <p:nvSpPr>
          <p:cNvPr id="32" name="Text 18"/>
          <p:cNvSpPr txBox="1"/>
          <p:nvPr/>
        </p:nvSpPr>
        <p:spPr>
          <a:xfrm>
            <a:off x="6933895" y="3238805"/>
            <a:ext cx="36100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Respectful Tone</a:t>
            </a:r>
            <a:endParaRPr lang="en-US" sz="1300" dirty="0"/>
          </a:p>
        </p:txBody>
      </p:sp>
      <p:sp>
        <p:nvSpPr>
          <p:cNvPr id="33" name="Text 19"/>
          <p:cNvSpPr txBox="1"/>
          <p:nvPr/>
        </p:nvSpPr>
        <p:spPr>
          <a:xfrm>
            <a:off x="6933895" y="3543300"/>
            <a:ext cx="413491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Essential especially under stress, deadlines, or mistakes.</a:t>
            </a:r>
            <a:endParaRPr lang="en-US" sz="1000" dirty="0"/>
          </a:p>
        </p:txBody>
      </p:sp>
      <p:sp>
        <p:nvSpPr>
          <p:cNvPr id="34" name="Text 20"/>
          <p:cNvSpPr txBox="1"/>
          <p:nvPr/>
        </p:nvSpPr>
        <p:spPr>
          <a:xfrm>
            <a:off x="6981444" y="3924605"/>
            <a:ext cx="38487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Choose the Right Channel</a:t>
            </a:r>
            <a:endParaRPr lang="en-US" sz="1300" dirty="0"/>
          </a:p>
        </p:txBody>
      </p:sp>
      <p:sp>
        <p:nvSpPr>
          <p:cNvPr id="35" name="Text 21"/>
          <p:cNvSpPr txBox="1"/>
          <p:nvPr/>
        </p:nvSpPr>
        <p:spPr>
          <a:xfrm>
            <a:off x="6981444" y="4229100"/>
            <a:ext cx="440832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voice/video for emotional, confusing, or complex topics.</a:t>
            </a:r>
            <a:endParaRPr lang="en-US" sz="1000" dirty="0"/>
          </a:p>
        </p:txBody>
      </p:sp>
      <p:sp>
        <p:nvSpPr>
          <p:cNvPr id="36" name="Text 22"/>
          <p:cNvSpPr txBox="1"/>
          <p:nvPr/>
        </p:nvSpPr>
        <p:spPr>
          <a:xfrm>
            <a:off x="6914693" y="4610405"/>
            <a:ext cx="40389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Timely</a:t>
            </a:r>
            <a:endParaRPr lang="en-US" sz="1300" dirty="0"/>
          </a:p>
        </p:txBody>
      </p:sp>
      <p:sp>
        <p:nvSpPr>
          <p:cNvPr id="37" name="Text 23"/>
          <p:cNvSpPr txBox="1"/>
          <p:nvPr/>
        </p:nvSpPr>
        <p:spPr>
          <a:xfrm>
            <a:off x="6914693" y="4914900"/>
            <a:ext cx="46104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Silence creates confusion; acknowledge receipt even if delayed.</a:t>
            </a:r>
            <a:endParaRPr lang="en-US" sz="1000" dirty="0"/>
          </a:p>
        </p:txBody>
      </p:sp>
      <p:pic>
        <p:nvPicPr>
          <p:cNvPr id="38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610198" y="2612441"/>
            <a:ext cx="171907" cy="171907"/>
          </a:xfrm>
          <a:prstGeom prst="rect">
            <a:avLst/>
          </a:prstGeom>
        </p:spPr>
      </p:pic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610198" y="3298241"/>
            <a:ext cx="171907" cy="171907"/>
          </a:xfrm>
          <a:prstGeom prst="rect">
            <a:avLst/>
          </a:prstGeom>
        </p:spPr>
      </p:pic>
      <p:pic>
        <p:nvPicPr>
          <p:cNvPr id="40" name="Image 14" descr="preencoded.png"/>
          <p:cNvPicPr>
            <a:picLocks noChangeAspect="1"/>
          </p:cNvPicPr>
          <p:nvPr/>
        </p:nvPicPr>
        <p:blipFill>
          <a:blip r:embed="rId17"/>
          <a:srcRect l="-1064" r="-1064"/>
          <a:stretch/>
        </p:blipFill>
        <p:spPr>
          <a:xfrm>
            <a:off x="6610198" y="3984041"/>
            <a:ext cx="219456" cy="171907"/>
          </a:xfrm>
          <a:prstGeom prst="rect">
            <a:avLst/>
          </a:prstGeom>
        </p:spPr>
      </p:pic>
      <p:pic>
        <p:nvPicPr>
          <p:cNvPr id="41" name="Image 15" descr="preencoded.png"/>
          <p:cNvPicPr>
            <a:picLocks noChangeAspect="1"/>
          </p:cNvPicPr>
          <p:nvPr/>
        </p:nvPicPr>
        <p:blipFill>
          <a:blip r:embed="rId18"/>
          <a:srcRect l="-760" r="-760"/>
          <a:stretch/>
        </p:blipFill>
        <p:spPr>
          <a:xfrm>
            <a:off x="6610198" y="4669841"/>
            <a:ext cx="152705" cy="1719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1410005"/>
            <a:ext cx="12191695" cy="9144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609905" y="533095"/>
            <a:ext cx="457200" cy="38405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1181405" y="457200"/>
            <a:ext cx="14292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2563EB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Module 1 Tools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09905" y="724205"/>
            <a:ext cx="111639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Conversational Style &amp; Tone Tools</a:t>
            </a:r>
            <a:endParaRPr lang="en-US" sz="3600" dirty="0"/>
          </a:p>
        </p:txBody>
      </p:sp>
      <p:sp>
        <p:nvSpPr>
          <p:cNvPr id="8" name="Text 5"/>
          <p:cNvSpPr txBox="1"/>
          <p:nvPr/>
        </p:nvSpPr>
        <p:spPr>
          <a:xfrm>
            <a:off x="1104595" y="2214677"/>
            <a:ext cx="502920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Essential Tools for Professional Tone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609905" y="2138782"/>
            <a:ext cx="381305" cy="457200"/>
          </a:xfrm>
          <a:prstGeom prst="roundRect">
            <a:avLst>
              <a:gd name="adj" fmla="val 47962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5800" y="2243023"/>
            <a:ext cx="228600" cy="22860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905" y="2866644"/>
            <a:ext cx="237744" cy="190195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1000354" y="2824582"/>
            <a:ext cx="58585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Conversational Style</a:t>
            </a:r>
            <a:endParaRPr lang="en-US" sz="1300" dirty="0"/>
          </a:p>
        </p:txBody>
      </p:sp>
      <p:sp>
        <p:nvSpPr>
          <p:cNvPr id="13" name="Text 8"/>
          <p:cNvSpPr txBox="1"/>
          <p:nvPr/>
        </p:nvSpPr>
        <p:spPr>
          <a:xfrm>
            <a:off x="1000354" y="3129077"/>
            <a:ext cx="58201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Write like a human, not a robot. Be warm and clear while maintaining professional boundaries (avoiding slang).</a:t>
            </a:r>
            <a:endParaRPr lang="en-US" sz="10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09905" y="3743554"/>
            <a:ext cx="237744" cy="190195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1000354" y="3700577"/>
            <a:ext cx="58585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You-Viewpoint</a:t>
            </a:r>
            <a:endParaRPr lang="en-US" sz="1300" dirty="0"/>
          </a:p>
        </p:txBody>
      </p:sp>
      <p:sp>
        <p:nvSpPr>
          <p:cNvPr id="16" name="Text 10"/>
          <p:cNvSpPr txBox="1"/>
          <p:nvPr/>
        </p:nvSpPr>
        <p:spPr>
          <a:xfrm>
            <a:off x="1000354" y="4005072"/>
            <a:ext cx="5820156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strictly on the reader's needs, benefits, and perspective. Answer their silent question: "Why does this matter to me?"</a:t>
            </a:r>
            <a:endParaRPr lang="en-US" sz="10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l="-1282" r="-1282"/>
          <a:stretch/>
        </p:blipFill>
        <p:spPr>
          <a:xfrm>
            <a:off x="609905" y="4619549"/>
            <a:ext cx="219456" cy="190195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981151" y="4576572"/>
            <a:ext cx="587776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Courtesy &amp; Respect</a:t>
            </a:r>
            <a:endParaRPr lang="en-US" sz="1300" dirty="0"/>
          </a:p>
        </p:txBody>
      </p:sp>
      <p:sp>
        <p:nvSpPr>
          <p:cNvPr id="19" name="Text 12"/>
          <p:cNvSpPr txBox="1"/>
          <p:nvPr/>
        </p:nvSpPr>
        <p:spPr>
          <a:xfrm>
            <a:off x="981151" y="4881982"/>
            <a:ext cx="583935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Maintain emotional control to protect relationships, especially when delivering bad news or correcting errors.</a:t>
            </a:r>
            <a:endParaRPr lang="en-US" sz="1000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09905" y="5495544"/>
            <a:ext cx="190195" cy="190195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952805" y="5453482"/>
            <a:ext cx="59061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Positive Wording</a:t>
            </a:r>
            <a:endParaRPr lang="en-US" sz="1300" dirty="0"/>
          </a:p>
        </p:txBody>
      </p:sp>
      <p:sp>
        <p:nvSpPr>
          <p:cNvPr id="22" name="Text 14"/>
          <p:cNvSpPr txBox="1"/>
          <p:nvPr/>
        </p:nvSpPr>
        <p:spPr>
          <a:xfrm>
            <a:off x="952805" y="5757977"/>
            <a:ext cx="58677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Frame messages around what </a:t>
            </a:r>
            <a:r>
              <a:rPr lang="en-US" sz="1000" i="1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can</a:t>
            </a: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be done rather than what can't. Create forward movement instead of defensiveness.</a:t>
            </a:r>
            <a:endParaRPr lang="en-US" sz="1000" dirty="0"/>
          </a:p>
        </p:txBody>
      </p:sp>
      <p:sp>
        <p:nvSpPr>
          <p:cNvPr id="23" name="Shape 15"/>
          <p:cNvSpPr/>
          <p:nvPr/>
        </p:nvSpPr>
        <p:spPr>
          <a:xfrm>
            <a:off x="7200900" y="2433218"/>
            <a:ext cx="4381805" cy="3409798"/>
          </a:xfrm>
          <a:prstGeom prst="roundRect">
            <a:avLst>
              <a:gd name="adj" fmla="val 1199"/>
            </a:avLst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>
            <a:alphaModFix amt="50000"/>
          </a:blip>
          <a:srcRect/>
          <a:stretch/>
        </p:blipFill>
        <p:spPr>
          <a:xfrm>
            <a:off x="10810951" y="2290572"/>
            <a:ext cx="914400" cy="914400"/>
          </a:xfrm>
          <a:prstGeom prst="rect">
            <a:avLst/>
          </a:prstGeom>
        </p:spPr>
      </p:pic>
      <p:pic>
        <p:nvPicPr>
          <p:cNvPr id="25" name="Image 7" descr="preencoded.png"/>
          <p:cNvPicPr>
            <a:picLocks noChangeAspect="1"/>
          </p:cNvPicPr>
          <p:nvPr/>
        </p:nvPicPr>
        <p:blipFill>
          <a:blip r:embed="rId10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  <p:sp>
        <p:nvSpPr>
          <p:cNvPr id="26" name="Text 16"/>
          <p:cNvSpPr txBox="1"/>
          <p:nvPr/>
        </p:nvSpPr>
        <p:spPr>
          <a:xfrm>
            <a:off x="7772400" y="2671877"/>
            <a:ext cx="368594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Applying the Tools </a:t>
            </a:r>
            <a:endParaRPr lang="en-US" sz="1500" dirty="0"/>
          </a:p>
        </p:txBody>
      </p:sp>
      <p:pic>
        <p:nvPicPr>
          <p:cNvPr id="27" name="Image 8" descr="preencoded.png"/>
          <p:cNvPicPr>
            <a:picLocks noChangeAspect="1"/>
          </p:cNvPicPr>
          <p:nvPr/>
        </p:nvPicPr>
        <p:blipFill>
          <a:blip r:embed="rId11"/>
          <a:srcRect l="-1282" r="-1282"/>
          <a:stretch/>
        </p:blipFill>
        <p:spPr>
          <a:xfrm>
            <a:off x="7438644" y="2710282"/>
            <a:ext cx="219456" cy="190195"/>
          </a:xfrm>
          <a:prstGeom prst="rect">
            <a:avLst/>
          </a:prstGeom>
        </p:spPr>
      </p:pic>
      <p:sp>
        <p:nvSpPr>
          <p:cNvPr id="28" name="Text 17"/>
          <p:cNvSpPr txBox="1"/>
          <p:nvPr/>
        </p:nvSpPr>
        <p:spPr>
          <a:xfrm>
            <a:off x="7438644" y="3129077"/>
            <a:ext cx="401970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Scenario: Wrong File Uploaded</a:t>
            </a:r>
            <a:endParaRPr lang="en-US" sz="900" dirty="0"/>
          </a:p>
        </p:txBody>
      </p:sp>
      <p:pic>
        <p:nvPicPr>
          <p:cNvPr id="29" name="Image 9" descr="preencoded.png"/>
          <p:cNvPicPr>
            <a:picLocks noChangeAspect="1"/>
          </p:cNvPicPr>
          <p:nvPr/>
        </p:nvPicPr>
        <p:blipFill>
          <a:blip r:embed="rId12"/>
          <a:srcRect l="-19" r="-19"/>
          <a:stretch/>
        </p:blipFill>
        <p:spPr>
          <a:xfrm>
            <a:off x="7438644" y="4729277"/>
            <a:ext cx="3905402" cy="875995"/>
          </a:xfrm>
          <a:prstGeom prst="rect">
            <a:avLst/>
          </a:prstGeom>
        </p:spPr>
      </p:pic>
      <p:sp>
        <p:nvSpPr>
          <p:cNvPr id="30" name="Text 18"/>
          <p:cNvSpPr txBox="1"/>
          <p:nvPr/>
        </p:nvSpPr>
        <p:spPr>
          <a:xfrm>
            <a:off x="7629754" y="4881982"/>
            <a:ext cx="176387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D4ED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Positive + You-Viewpoint</a:t>
            </a:r>
            <a:endParaRPr lang="en-US" sz="900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3"/>
          <a:srcRect t="-43" b="-43"/>
          <a:stretch/>
        </p:blipFill>
        <p:spPr>
          <a:xfrm>
            <a:off x="11058754" y="4881982"/>
            <a:ext cx="133502" cy="152705"/>
          </a:xfrm>
          <a:prstGeom prst="rect">
            <a:avLst/>
          </a:prstGeom>
        </p:spPr>
      </p:pic>
      <p:sp>
        <p:nvSpPr>
          <p:cNvPr id="32" name="Text 19"/>
          <p:cNvSpPr txBox="1"/>
          <p:nvPr/>
        </p:nvSpPr>
        <p:spPr>
          <a:xfrm>
            <a:off x="7629754" y="5072177"/>
            <a:ext cx="3639312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"Once you upload the final version, you'll be all set. If you can send it by 5 PM, I'll review it tonight."</a:t>
            </a:r>
            <a:endParaRPr lang="en-US" sz="1000" dirty="0"/>
          </a:p>
        </p:txBody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4">
            <a:alphaModFix amt="80000"/>
          </a:blip>
          <a:srcRect l="-2" r="-2"/>
          <a:stretch/>
        </p:blipFill>
        <p:spPr>
          <a:xfrm>
            <a:off x="7438644" y="3433572"/>
            <a:ext cx="3905402" cy="685800"/>
          </a:xfrm>
          <a:prstGeom prst="rect">
            <a:avLst/>
          </a:prstGeom>
        </p:spPr>
      </p:pic>
      <p:sp>
        <p:nvSpPr>
          <p:cNvPr id="34" name="Text 20"/>
          <p:cNvSpPr txBox="1"/>
          <p:nvPr/>
        </p:nvSpPr>
        <p:spPr>
          <a:xfrm>
            <a:off x="7629754" y="3586277"/>
            <a:ext cx="11055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EF4444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Neutral / Blunt</a:t>
            </a:r>
            <a:endParaRPr lang="en-US" sz="900" dirty="0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5">
            <a:alphaModFix amt="80000"/>
          </a:blip>
          <a:srcRect t="-100" b="-100"/>
          <a:stretch/>
        </p:blipFill>
        <p:spPr>
          <a:xfrm>
            <a:off x="11077956" y="3586277"/>
            <a:ext cx="114300" cy="152705"/>
          </a:xfrm>
          <a:prstGeom prst="rect">
            <a:avLst/>
          </a:prstGeom>
        </p:spPr>
      </p:pic>
      <p:sp>
        <p:nvSpPr>
          <p:cNvPr id="36" name="Text 21"/>
          <p:cNvSpPr txBox="1"/>
          <p:nvPr/>
        </p:nvSpPr>
        <p:spPr>
          <a:xfrm>
            <a:off x="7629754" y="3776472"/>
            <a:ext cx="421172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000000">
                    <a:alpha val="80000"/>
                  </a:srgbClr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"You uploaded the draft file, not the final version."</a:t>
            </a:r>
            <a:endParaRPr lang="en-US" sz="1000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16"/>
          <a:srcRect t="-100" b="-100"/>
          <a:stretch/>
        </p:blipFill>
        <p:spPr>
          <a:xfrm>
            <a:off x="9334195" y="4347972"/>
            <a:ext cx="114300" cy="152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Microsoft Macintosh PowerPoint</Application>
  <PresentationFormat>Widescreen</PresentationFormat>
  <Paragraphs>214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2</cp:revision>
  <dcterms:created xsi:type="dcterms:W3CDTF">2026-02-22T03:10:15Z</dcterms:created>
  <dcterms:modified xsi:type="dcterms:W3CDTF">2026-02-22T15:46:33Z</dcterms:modified>
</cp:coreProperties>
</file>